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omments/comment1.xml" ContentType="application/vnd.openxmlformats-officedocument.presentationml.comment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omments/comment2.xml" ContentType="application/vnd.openxmlformats-officedocument.presentationml.comment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omments/comment3.xml" ContentType="application/vnd.openxmlformats-officedocument.presentationml.comment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omments/comment4.xml" ContentType="application/vnd.openxmlformats-officedocument.presentationml.comment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68"/>
  </p:notesMasterIdLst>
  <p:sldIdLst>
    <p:sldId id="257" r:id="rId2"/>
    <p:sldId id="258" r:id="rId3"/>
    <p:sldId id="260" r:id="rId4"/>
    <p:sldId id="261" r:id="rId5"/>
    <p:sldId id="263" r:id="rId6"/>
    <p:sldId id="274" r:id="rId7"/>
    <p:sldId id="266" r:id="rId8"/>
    <p:sldId id="267" r:id="rId9"/>
    <p:sldId id="280" r:id="rId10"/>
    <p:sldId id="276" r:id="rId11"/>
    <p:sldId id="278" r:id="rId12"/>
    <p:sldId id="370" r:id="rId13"/>
    <p:sldId id="372" r:id="rId14"/>
    <p:sldId id="281" r:id="rId15"/>
    <p:sldId id="282" r:id="rId16"/>
    <p:sldId id="283" r:id="rId17"/>
    <p:sldId id="288" r:id="rId18"/>
    <p:sldId id="289" r:id="rId19"/>
    <p:sldId id="290" r:id="rId20"/>
    <p:sldId id="292" r:id="rId21"/>
    <p:sldId id="294" r:id="rId22"/>
    <p:sldId id="295" r:id="rId23"/>
    <p:sldId id="296" r:id="rId24"/>
    <p:sldId id="301" r:id="rId25"/>
    <p:sldId id="298" r:id="rId26"/>
    <p:sldId id="375" r:id="rId27"/>
    <p:sldId id="299" r:id="rId28"/>
    <p:sldId id="374" r:id="rId29"/>
    <p:sldId id="377" r:id="rId30"/>
    <p:sldId id="315" r:id="rId31"/>
    <p:sldId id="314" r:id="rId32"/>
    <p:sldId id="310" r:id="rId33"/>
    <p:sldId id="311" r:id="rId34"/>
    <p:sldId id="313" r:id="rId35"/>
    <p:sldId id="316" r:id="rId36"/>
    <p:sldId id="373" r:id="rId37"/>
    <p:sldId id="317" r:id="rId38"/>
    <p:sldId id="318" r:id="rId39"/>
    <p:sldId id="351" r:id="rId40"/>
    <p:sldId id="367" r:id="rId41"/>
    <p:sldId id="352" r:id="rId42"/>
    <p:sldId id="368" r:id="rId43"/>
    <p:sldId id="348" r:id="rId44"/>
    <p:sldId id="380" r:id="rId45"/>
    <p:sldId id="381" r:id="rId46"/>
    <p:sldId id="382" r:id="rId47"/>
    <p:sldId id="355" r:id="rId48"/>
    <p:sldId id="322" r:id="rId49"/>
    <p:sldId id="383" r:id="rId50"/>
    <p:sldId id="384" r:id="rId51"/>
    <p:sldId id="385" r:id="rId52"/>
    <p:sldId id="386" r:id="rId53"/>
    <p:sldId id="320" r:id="rId54"/>
    <p:sldId id="388" r:id="rId55"/>
    <p:sldId id="387" r:id="rId56"/>
    <p:sldId id="389" r:id="rId57"/>
    <p:sldId id="390" r:id="rId58"/>
    <p:sldId id="332" r:id="rId59"/>
    <p:sldId id="391" r:id="rId60"/>
    <p:sldId id="392" r:id="rId61"/>
    <p:sldId id="336" r:id="rId62"/>
    <p:sldId id="379" r:id="rId63"/>
    <p:sldId id="338" r:id="rId64"/>
    <p:sldId id="340" r:id="rId65"/>
    <p:sldId id="378" r:id="rId66"/>
    <p:sldId id="393" r:id="rId67"/>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rt" id="{874E261C-7F20-42BE-9053-516198CC165D}">
          <p14:sldIdLst>
            <p14:sldId id="257"/>
            <p14:sldId id="258"/>
          </p14:sldIdLst>
        </p14:section>
        <p14:section name="研究動機與目的" id="{3E0F4715-8C4B-4D92-8100-C3A34D3B9E33}">
          <p14:sldIdLst>
            <p14:sldId id="260"/>
            <p14:sldId id="261"/>
            <p14:sldId id="263"/>
          </p14:sldIdLst>
        </p14:section>
        <p14:section name="聯邦學習" id="{1860B595-7B62-46D3-A5A0-630079C99593}">
          <p14:sldIdLst>
            <p14:sldId id="274"/>
            <p14:sldId id="266"/>
            <p14:sldId id="267"/>
            <p14:sldId id="280"/>
          </p14:sldIdLst>
        </p14:section>
        <p14:section name="對抗樣本攻擊" id="{B19D596D-C1B8-481C-B1FE-5C30630B7A23}">
          <p14:sldIdLst>
            <p14:sldId id="276"/>
            <p14:sldId id="278"/>
          </p14:sldIdLst>
        </p14:section>
        <p14:section name="文獻回顧" id="{19AF69CC-49E8-481F-AE51-AFB2C008E246}">
          <p14:sldIdLst>
            <p14:sldId id="370"/>
            <p14:sldId id="372"/>
            <p14:sldId id="281"/>
            <p14:sldId id="282"/>
            <p14:sldId id="283"/>
            <p14:sldId id="288"/>
            <p14:sldId id="289"/>
            <p14:sldId id="290"/>
            <p14:sldId id="292"/>
            <p14:sldId id="294"/>
            <p14:sldId id="295"/>
          </p14:sldIdLst>
        </p14:section>
        <p14:section name="研究方法" id="{BA569B82-FC6A-4CBB-99EE-C6541AE33599}">
          <p14:sldIdLst>
            <p14:sldId id="296"/>
            <p14:sldId id="301"/>
            <p14:sldId id="298"/>
            <p14:sldId id="375"/>
            <p14:sldId id="299"/>
            <p14:sldId id="374"/>
            <p14:sldId id="377"/>
          </p14:sldIdLst>
        </p14:section>
        <p14:section name="資料集與聯邦學習參數設定" id="{3BEE52C0-98E8-4B14-8D0A-DCF16D34D554}">
          <p14:sldIdLst>
            <p14:sldId id="315"/>
            <p14:sldId id="314"/>
            <p14:sldId id="310"/>
            <p14:sldId id="311"/>
            <p14:sldId id="313"/>
          </p14:sldIdLst>
        </p14:section>
        <p14:section name="實驗設備" id="{C7BBC00F-EEA0-40E1-8073-7726D38C153E}">
          <p14:sldIdLst>
            <p14:sldId id="316"/>
            <p14:sldId id="373"/>
          </p14:sldIdLst>
        </p14:section>
        <p14:section name="實驗結果與分析" id="{3536C40B-08FF-474B-81F9-01742057A36E}">
          <p14:sldIdLst>
            <p14:sldId id="317"/>
            <p14:sldId id="318"/>
            <p14:sldId id="351"/>
            <p14:sldId id="367"/>
            <p14:sldId id="352"/>
          </p14:sldIdLst>
        </p14:section>
        <p14:section name="四大資料集的比較" id="{12882CF0-15AC-4527-BC44-AD68F55E53F2}">
          <p14:sldIdLst>
            <p14:sldId id="368"/>
          </p14:sldIdLst>
        </p14:section>
        <p14:section name="mnist" id="{A838733E-E1D8-4B77-9FBB-6749338CE523}">
          <p14:sldIdLst>
            <p14:sldId id="348"/>
            <p14:sldId id="380"/>
            <p14:sldId id="381"/>
            <p14:sldId id="382"/>
            <p14:sldId id="355"/>
          </p14:sldIdLst>
        </p14:section>
        <p14:section name="fashion-mnist" id="{E1E206D5-7298-45DB-A323-6D52E79D0FE2}">
          <p14:sldIdLst>
            <p14:sldId id="322"/>
            <p14:sldId id="383"/>
            <p14:sldId id="384"/>
            <p14:sldId id="385"/>
            <p14:sldId id="386"/>
          </p14:sldIdLst>
        </p14:section>
        <p14:section name="線寬資料集" id="{F2A88E57-BDD6-4614-9470-5ED7D18E6B4B}">
          <p14:sldIdLst>
            <p14:sldId id="320"/>
            <p14:sldId id="388"/>
            <p14:sldId id="387"/>
            <p14:sldId id="389"/>
            <p14:sldId id="390"/>
          </p14:sldIdLst>
        </p14:section>
        <p14:section name="電晶體資料集" id="{169C9A16-EAD3-4A37-AE2A-D54C875A8793}">
          <p14:sldIdLst>
            <p14:sldId id="332"/>
            <p14:sldId id="391"/>
            <p14:sldId id="392"/>
          </p14:sldIdLst>
        </p14:section>
        <p14:section name="結論與未來工作" id="{0C7437E0-0936-4F1E-AE60-58267A4FD5EF}">
          <p14:sldIdLst>
            <p14:sldId id="336"/>
            <p14:sldId id="379"/>
            <p14:sldId id="338"/>
            <p14:sldId id="340"/>
            <p14:sldId id="378"/>
            <p14:sldId id="393"/>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user" initials="u" lastIdx="3" clrIdx="0">
    <p:extLst>
      <p:ext uri="{19B8F6BF-5375-455C-9EA6-DF929625EA0E}">
        <p15:presenceInfo xmlns:p15="http://schemas.microsoft.com/office/powerpoint/2012/main" userId="us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EAEFF7"/>
    <a:srgbClr val="00B050"/>
    <a:srgbClr val="CCCCCC"/>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無樣式、表格格線">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C083E6E3-FA7D-4D7B-A595-EF9225AFEA82}" styleName="淺色樣式 1 - 輔色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3C2FFA5D-87B4-456A-9821-1D502468CF0F}" styleName="佈景主題樣式 1 - 輔色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16DA210-FB5B-4158-B5E0-FEB733F419BA}" styleName="淺色樣式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979" autoAdjust="0"/>
    <p:restoredTop sz="86189" autoAdjust="0"/>
  </p:normalViewPr>
  <p:slideViewPr>
    <p:cSldViewPr snapToGrid="0">
      <p:cViewPr varScale="1">
        <p:scale>
          <a:sx n="62" d="100"/>
          <a:sy n="62" d="100"/>
        </p:scale>
        <p:origin x="445"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viewProps" Target="viewProp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3-03-09T21:57:12.834" idx="1">
    <p:pos x="10" y="10"/>
    <p:text>內容都要重新整理</p:text>
    <p:extLst>
      <p:ext uri="{C676402C-5697-4E1C-873F-D02D1690AC5C}">
        <p15:threadingInfo xmlns:p15="http://schemas.microsoft.com/office/powerpoint/2012/main" timeZoneBias="-48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3-03-10T22:14:34.549" idx="2">
    <p:pos x="10" y="10"/>
    <p:text>fast adversarial training 文獻回顧</p:text>
    <p:extLst>
      <p:ext uri="{C676402C-5697-4E1C-873F-D02D1690AC5C}">
        <p15:threadingInfo xmlns:p15="http://schemas.microsoft.com/office/powerpoint/2012/main" timeZoneBias="-48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23-03-10T22:14:34.549" idx="2">
    <p:pos x="10" y="10"/>
    <p:text>fast adversarial training 文獻回顧</p:text>
    <p:extLst>
      <p:ext uri="{C676402C-5697-4E1C-873F-D02D1690AC5C}">
        <p15:threadingInfo xmlns:p15="http://schemas.microsoft.com/office/powerpoint/2012/main" timeZoneBias="-48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1" dt="2023-07-19T20:26:59.403" idx="3">
    <p:pos x="10" y="10"/>
    <p:text/>
    <p:extLst>
      <p:ext uri="{C676402C-5697-4E1C-873F-D02D1690AC5C}">
        <p15:threadingInfo xmlns:p15="http://schemas.microsoft.com/office/powerpoint/2012/main" timeZoneBias="-48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85341B6-1BE1-4123-A755-0DAA42F0C58F}" type="datetimeFigureOut">
              <a:rPr lang="zh-TW" altLang="en-US" smtClean="0"/>
              <a:t>2023/7/23</a:t>
            </a:fld>
            <a:endParaRPr lang="zh-TW" altLang="en-US"/>
          </a:p>
        </p:txBody>
      </p:sp>
      <p:sp>
        <p:nvSpPr>
          <p:cNvPr id="4" name="投影片圖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49D0C83-E217-4307-86EC-89FA5FFE12C7}" type="slidenum">
              <a:rPr lang="zh-TW" altLang="en-US" smtClean="0"/>
              <a:t>‹#›</a:t>
            </a:fld>
            <a:endParaRPr lang="zh-TW" altLang="en-US"/>
          </a:p>
        </p:txBody>
      </p:sp>
    </p:spTree>
    <p:extLst>
      <p:ext uri="{BB962C8B-B14F-4D97-AF65-F5344CB8AC3E}">
        <p14:creationId xmlns:p14="http://schemas.microsoft.com/office/powerpoint/2010/main" val="28581467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e</a:t>
            </a:r>
            <a:endParaRPr lang="zh-TW" altLang="en-US" dirty="0"/>
          </a:p>
        </p:txBody>
      </p:sp>
      <p:sp>
        <p:nvSpPr>
          <p:cNvPr id="4" name="投影片編號版面配置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26C517C-5931-472C-B1AF-22D1B0A86EB9}"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27683157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Fed_BVA</a:t>
            </a:r>
            <a:r>
              <a:rPr lang="zh-TW" altLang="en-US" dirty="0" smtClean="0"/>
              <a:t>論文</a:t>
            </a:r>
            <a:endParaRPr lang="zh-TW" altLang="en-US" dirty="0"/>
          </a:p>
        </p:txBody>
      </p:sp>
      <p:sp>
        <p:nvSpPr>
          <p:cNvPr id="4" name="投影片編號版面配置區 3"/>
          <p:cNvSpPr>
            <a:spLocks noGrp="1"/>
          </p:cNvSpPr>
          <p:nvPr>
            <p:ph type="sldNum" sz="quarter" idx="10"/>
          </p:nvPr>
        </p:nvSpPr>
        <p:spPr/>
        <p:txBody>
          <a:bodyPr/>
          <a:lstStyle/>
          <a:p>
            <a:fld id="{A49D0C83-E217-4307-86EC-89FA5FFE12C7}" type="slidenum">
              <a:rPr lang="zh-TW" altLang="en-US" smtClean="0"/>
              <a:t>17</a:t>
            </a:fld>
            <a:endParaRPr lang="zh-TW" altLang="en-US"/>
          </a:p>
        </p:txBody>
      </p:sp>
    </p:spTree>
    <p:extLst>
      <p:ext uri="{BB962C8B-B14F-4D97-AF65-F5344CB8AC3E}">
        <p14:creationId xmlns:p14="http://schemas.microsoft.com/office/powerpoint/2010/main" val="30269276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A49D0C83-E217-4307-86EC-89FA5FFE12C7}" type="slidenum">
              <a:rPr lang="zh-TW" altLang="en-US" smtClean="0"/>
              <a:t>19</a:t>
            </a:fld>
            <a:endParaRPr lang="zh-TW" altLang="en-US"/>
          </a:p>
        </p:txBody>
      </p:sp>
    </p:spTree>
    <p:extLst>
      <p:ext uri="{BB962C8B-B14F-4D97-AF65-F5344CB8AC3E}">
        <p14:creationId xmlns:p14="http://schemas.microsoft.com/office/powerpoint/2010/main" val="29866112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鬆弛聚合機制</a:t>
            </a:r>
            <a:endParaRPr lang="zh-TW" altLang="en-US" dirty="0"/>
          </a:p>
        </p:txBody>
      </p:sp>
      <p:sp>
        <p:nvSpPr>
          <p:cNvPr id="4" name="投影片編號版面配置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5E67A99-3968-4AA3-AADD-7B0D966294BB}"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39469433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講得非常亂，這裡很關鍵，一定要寫稿</a:t>
            </a:r>
            <a:r>
              <a:rPr lang="en-US" altLang="zh-TW" dirty="0" smtClean="0"/>
              <a:t>!!!</a:t>
            </a:r>
            <a:endParaRPr lang="zh-TW" altLang="en-US" dirty="0"/>
          </a:p>
        </p:txBody>
      </p:sp>
      <p:sp>
        <p:nvSpPr>
          <p:cNvPr id="4" name="投影片編號版面配置區 3"/>
          <p:cNvSpPr>
            <a:spLocks noGrp="1"/>
          </p:cNvSpPr>
          <p:nvPr>
            <p:ph type="sldNum" sz="quarter" idx="10"/>
          </p:nvPr>
        </p:nvSpPr>
        <p:spPr/>
        <p:txBody>
          <a:bodyPr/>
          <a:lstStyle/>
          <a:p>
            <a:fld id="{A49D0C83-E217-4307-86EC-89FA5FFE12C7}" type="slidenum">
              <a:rPr lang="zh-TW" altLang="en-US" smtClean="0"/>
              <a:t>24</a:t>
            </a:fld>
            <a:endParaRPr lang="zh-TW" altLang="en-US"/>
          </a:p>
        </p:txBody>
      </p:sp>
    </p:spTree>
    <p:extLst>
      <p:ext uri="{BB962C8B-B14F-4D97-AF65-F5344CB8AC3E}">
        <p14:creationId xmlns:p14="http://schemas.microsoft.com/office/powerpoint/2010/main" val="32675183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5E67A99-3968-4AA3-AADD-7B0D966294BB}"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39930309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𝑥表示训练数据的输入（</a:t>
            </a:r>
            <a:r>
              <a:rPr lang="en-US" altLang="zh-CN" sz="1200" b="0" i="0" kern="1200" dirty="0" smtClean="0">
                <a:solidFill>
                  <a:schemeClr val="tx1"/>
                </a:solidFill>
                <a:effectLst/>
                <a:latin typeface="+mn-lt"/>
                <a:ea typeface="+mn-ea"/>
                <a:cs typeface="+mn-cs"/>
              </a:rPr>
              <a:t>input</a:t>
            </a:r>
            <a:r>
              <a:rPr lang="zh-CN" altLang="en-US" sz="1200" b="0" i="0" kern="1200" dirty="0" smtClean="0">
                <a:solidFill>
                  <a:schemeClr val="tx1"/>
                </a:solidFill>
                <a:effectLst/>
                <a:latin typeface="+mn-lt"/>
                <a:ea typeface="+mn-ea"/>
                <a:cs typeface="+mn-cs"/>
              </a:rPr>
              <a:t>），而𝑡表示训练数据的标签。</a:t>
            </a:r>
            <a:endParaRPr lang="zh-TW" altLang="en-US" dirty="0"/>
          </a:p>
        </p:txBody>
      </p:sp>
      <p:sp>
        <p:nvSpPr>
          <p:cNvPr id="4" name="投影片編號版面配置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5E67A99-3968-4AA3-AADD-7B0D966294BB}"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12464412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P.31-32</a:t>
            </a:r>
            <a:r>
              <a:rPr lang="en-US" altLang="zh-TW" baseline="0" dirty="0" smtClean="0"/>
              <a:t> </a:t>
            </a:r>
            <a:r>
              <a:rPr lang="zh-TW" altLang="en-US" baseline="0" smtClean="0"/>
              <a:t>有比對圖</a:t>
            </a:r>
            <a:endParaRPr lang="zh-TW" altLang="en-US" dirty="0"/>
          </a:p>
        </p:txBody>
      </p:sp>
      <p:sp>
        <p:nvSpPr>
          <p:cNvPr id="4" name="投影片編號版面配置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5E67A99-3968-4AA3-AADD-7B0D966294BB}"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30179046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5E67A99-3968-4AA3-AADD-7B0D966294BB}"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18396576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5E67A99-3968-4AA3-AADD-7B0D966294BB}"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4763001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介紹資料集</a:t>
            </a:r>
            <a:endParaRPr lang="zh-TW" altLang="en-US" dirty="0"/>
          </a:p>
        </p:txBody>
      </p:sp>
      <p:sp>
        <p:nvSpPr>
          <p:cNvPr id="4" name="投影片編號版面配置區 3"/>
          <p:cNvSpPr>
            <a:spLocks noGrp="1"/>
          </p:cNvSpPr>
          <p:nvPr>
            <p:ph type="sldNum" sz="quarter" idx="10"/>
          </p:nvPr>
        </p:nvSpPr>
        <p:spPr/>
        <p:txBody>
          <a:bodyPr/>
          <a:lstStyle/>
          <a:p>
            <a:fld id="{A49D0C83-E217-4307-86EC-89FA5FFE12C7}" type="slidenum">
              <a:rPr lang="zh-TW" altLang="en-US" smtClean="0"/>
              <a:t>31</a:t>
            </a:fld>
            <a:endParaRPr lang="zh-TW" altLang="en-US"/>
          </a:p>
        </p:txBody>
      </p:sp>
    </p:spTree>
    <p:extLst>
      <p:ext uri="{BB962C8B-B14F-4D97-AF65-F5344CB8AC3E}">
        <p14:creationId xmlns:p14="http://schemas.microsoft.com/office/powerpoint/2010/main" val="34049809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0A392FF-D2BD-48B7-8C3A-D80FAED0F7CE}"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40875972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C5E67A99-3968-4AA3-AADD-7B0D966294BB}" type="slidenum">
              <a:rPr lang="zh-TW" altLang="en-US" smtClean="0"/>
              <a:t>34</a:t>
            </a:fld>
            <a:endParaRPr lang="zh-TW" altLang="en-US"/>
          </a:p>
        </p:txBody>
      </p:sp>
    </p:spTree>
    <p:extLst>
      <p:ext uri="{BB962C8B-B14F-4D97-AF65-F5344CB8AC3E}">
        <p14:creationId xmlns:p14="http://schemas.microsoft.com/office/powerpoint/2010/main" val="2038365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A49D0C83-E217-4307-86EC-89FA5FFE12C7}" type="slidenum">
              <a:rPr lang="zh-TW" altLang="en-US" smtClean="0"/>
              <a:t>36</a:t>
            </a:fld>
            <a:endParaRPr lang="zh-TW" altLang="en-US"/>
          </a:p>
        </p:txBody>
      </p:sp>
    </p:spTree>
    <p:extLst>
      <p:ext uri="{BB962C8B-B14F-4D97-AF65-F5344CB8AC3E}">
        <p14:creationId xmlns:p14="http://schemas.microsoft.com/office/powerpoint/2010/main" val="205330609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小標要改</a:t>
            </a:r>
            <a:endParaRPr lang="zh-TW" altLang="en-US" dirty="0"/>
          </a:p>
        </p:txBody>
      </p:sp>
      <p:sp>
        <p:nvSpPr>
          <p:cNvPr id="4" name="投影片編號版面配置區 3"/>
          <p:cNvSpPr>
            <a:spLocks noGrp="1"/>
          </p:cNvSpPr>
          <p:nvPr>
            <p:ph type="sldNum" sz="quarter" idx="10"/>
          </p:nvPr>
        </p:nvSpPr>
        <p:spPr/>
        <p:txBody>
          <a:bodyPr/>
          <a:lstStyle/>
          <a:p>
            <a:fld id="{A49D0C83-E217-4307-86EC-89FA5FFE12C7}" type="slidenum">
              <a:rPr lang="zh-TW" altLang="en-US" smtClean="0"/>
              <a:t>37</a:t>
            </a:fld>
            <a:endParaRPr lang="zh-TW" altLang="en-US"/>
          </a:p>
        </p:txBody>
      </p:sp>
    </p:spTree>
    <p:extLst>
      <p:ext uri="{BB962C8B-B14F-4D97-AF65-F5344CB8AC3E}">
        <p14:creationId xmlns:p14="http://schemas.microsoft.com/office/powerpoint/2010/main" val="265203071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標題要改 這一頁很不順</a:t>
            </a:r>
            <a:endParaRPr lang="zh-TW" altLang="en-US" dirty="0"/>
          </a:p>
        </p:txBody>
      </p:sp>
      <p:sp>
        <p:nvSpPr>
          <p:cNvPr id="4" name="投影片編號版面配置區 3"/>
          <p:cNvSpPr>
            <a:spLocks noGrp="1"/>
          </p:cNvSpPr>
          <p:nvPr>
            <p:ph type="sldNum" sz="quarter" idx="10"/>
          </p:nvPr>
        </p:nvSpPr>
        <p:spPr/>
        <p:txBody>
          <a:bodyPr/>
          <a:lstStyle/>
          <a:p>
            <a:fld id="{A49D0C83-E217-4307-86EC-89FA5FFE12C7}" type="slidenum">
              <a:rPr lang="zh-TW" altLang="en-US" smtClean="0"/>
              <a:t>39</a:t>
            </a:fld>
            <a:endParaRPr lang="zh-TW" altLang="en-US"/>
          </a:p>
        </p:txBody>
      </p:sp>
    </p:spTree>
    <p:extLst>
      <p:ext uri="{BB962C8B-B14F-4D97-AF65-F5344CB8AC3E}">
        <p14:creationId xmlns:p14="http://schemas.microsoft.com/office/powerpoint/2010/main" val="126292766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A49D0C83-E217-4307-86EC-89FA5FFE12C7}" type="slidenum">
              <a:rPr lang="zh-TW" altLang="en-US" smtClean="0"/>
              <a:t>41</a:t>
            </a:fld>
            <a:endParaRPr lang="zh-TW" altLang="en-US"/>
          </a:p>
        </p:txBody>
      </p:sp>
    </p:spTree>
    <p:extLst>
      <p:ext uri="{BB962C8B-B14F-4D97-AF65-F5344CB8AC3E}">
        <p14:creationId xmlns:p14="http://schemas.microsoft.com/office/powerpoint/2010/main" val="58740472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A49D0C83-E217-4307-86EC-89FA5FFE12C7}" type="slidenum">
              <a:rPr lang="zh-TW" altLang="en-US" smtClean="0"/>
              <a:t>42</a:t>
            </a:fld>
            <a:endParaRPr lang="zh-TW" altLang="en-US"/>
          </a:p>
        </p:txBody>
      </p:sp>
    </p:spTree>
    <p:extLst>
      <p:ext uri="{BB962C8B-B14F-4D97-AF65-F5344CB8AC3E}">
        <p14:creationId xmlns:p14="http://schemas.microsoft.com/office/powerpoint/2010/main" val="359581703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圖</a:t>
            </a:r>
            <a:r>
              <a:rPr lang="en-US" altLang="zh-TW" dirty="0" smtClean="0"/>
              <a:t>4.30(p.81) </a:t>
            </a:r>
            <a:r>
              <a:rPr lang="zh-TW" altLang="en-US" dirty="0" smtClean="0"/>
              <a:t>與 圖</a:t>
            </a:r>
            <a:r>
              <a:rPr lang="en-US" altLang="zh-TW" dirty="0" smtClean="0"/>
              <a:t>4.31(p.85)</a:t>
            </a:r>
            <a:r>
              <a:rPr lang="zh-TW" altLang="en-US" dirty="0" smtClean="0"/>
              <a:t>的鋸齒狀損失圖，代表每五次才加入對抗訓練模型一起聚合，只要加入一點點攻擊，</a:t>
            </a:r>
            <a:r>
              <a:rPr lang="en-US" altLang="zh-TW" dirty="0" smtClean="0"/>
              <a:t>loss</a:t>
            </a:r>
            <a:r>
              <a:rPr lang="zh-TW" altLang="en-US" dirty="0" smtClean="0"/>
              <a:t>就會瞬間暴漲，需要經過其他的</a:t>
            </a:r>
            <a:r>
              <a:rPr lang="en-US" altLang="zh-TW" dirty="0" smtClean="0"/>
              <a:t>communication rounds</a:t>
            </a:r>
            <a:r>
              <a:rPr lang="zh-TW" altLang="en-US" dirty="0" smtClean="0"/>
              <a:t>，才能讓系統有效吸收加躁的狀況。</a:t>
            </a:r>
            <a:endParaRPr lang="zh-TW" altLang="en-US" dirty="0"/>
          </a:p>
        </p:txBody>
      </p:sp>
      <p:sp>
        <p:nvSpPr>
          <p:cNvPr id="4" name="投影片編號版面配置區 3"/>
          <p:cNvSpPr>
            <a:spLocks noGrp="1"/>
          </p:cNvSpPr>
          <p:nvPr>
            <p:ph type="sldNum" sz="quarter" idx="10"/>
          </p:nvPr>
        </p:nvSpPr>
        <p:spPr/>
        <p:txBody>
          <a:bodyPr/>
          <a:lstStyle/>
          <a:p>
            <a:fld id="{A49D0C83-E217-4307-86EC-89FA5FFE12C7}" type="slidenum">
              <a:rPr lang="zh-TW" altLang="en-US" smtClean="0"/>
              <a:t>59</a:t>
            </a:fld>
            <a:endParaRPr lang="zh-TW" altLang="en-US"/>
          </a:p>
        </p:txBody>
      </p:sp>
    </p:spTree>
    <p:extLst>
      <p:ext uri="{BB962C8B-B14F-4D97-AF65-F5344CB8AC3E}">
        <p14:creationId xmlns:p14="http://schemas.microsoft.com/office/powerpoint/2010/main" val="42790307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B549C65A-E7F5-4FB5-912F-4E0BA46DE639}" type="slidenum">
              <a:rPr lang="zh-TW" altLang="en-US" smtClean="0"/>
              <a:t>63</a:t>
            </a:fld>
            <a:endParaRPr lang="zh-TW" altLang="en-US"/>
          </a:p>
        </p:txBody>
      </p:sp>
    </p:spTree>
    <p:extLst>
      <p:ext uri="{BB962C8B-B14F-4D97-AF65-F5344CB8AC3E}">
        <p14:creationId xmlns:p14="http://schemas.microsoft.com/office/powerpoint/2010/main" val="28086267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0A392FF-D2BD-48B7-8C3A-D80FAED0F7CE}"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7465296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研究目的</a:t>
            </a:r>
            <a:r>
              <a:rPr lang="en-US" altLang="zh-TW" dirty="0" smtClean="0"/>
              <a:t>:</a:t>
            </a:r>
            <a:r>
              <a:rPr lang="zh-TW" altLang="en-US" dirty="0" smtClean="0"/>
              <a:t> 針對聯邦學習在測試階段對於</a:t>
            </a:r>
            <a:endParaRPr lang="zh-TW" altLang="en-US" dirty="0"/>
          </a:p>
        </p:txBody>
      </p:sp>
      <p:sp>
        <p:nvSpPr>
          <p:cNvPr id="4" name="投影片編號版面配置區 3"/>
          <p:cNvSpPr>
            <a:spLocks noGrp="1"/>
          </p:cNvSpPr>
          <p:nvPr>
            <p:ph type="sldNum" sz="quarter" idx="10"/>
          </p:nvPr>
        </p:nvSpPr>
        <p:spPr/>
        <p:txBody>
          <a:bodyPr/>
          <a:lstStyle/>
          <a:p>
            <a:fld id="{C5E67A99-3968-4AA3-AADD-7B0D966294BB}" type="slidenum">
              <a:rPr lang="zh-TW" altLang="en-US" smtClean="0"/>
              <a:t>5</a:t>
            </a:fld>
            <a:endParaRPr lang="zh-TW" altLang="en-US"/>
          </a:p>
        </p:txBody>
      </p:sp>
    </p:spTree>
    <p:extLst>
      <p:ext uri="{BB962C8B-B14F-4D97-AF65-F5344CB8AC3E}">
        <p14:creationId xmlns:p14="http://schemas.microsoft.com/office/powerpoint/2010/main" val="18650825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全局收斂後，這四個步驟被稱為</a:t>
            </a:r>
            <a:r>
              <a:rPr lang="en-US" altLang="zh-TW" dirty="0" smtClean="0"/>
              <a:t>communication round</a:t>
            </a:r>
            <a:r>
              <a:rPr lang="en-US" altLang="zh-TW" baseline="0" dirty="0" smtClean="0"/>
              <a:t>(</a:t>
            </a:r>
            <a:r>
              <a:rPr lang="zh-TW" altLang="en-US" baseline="0" dirty="0" smtClean="0"/>
              <a:t>溝通輪次</a:t>
            </a:r>
            <a:r>
              <a:rPr lang="en-US" altLang="zh-TW" baseline="0" dirty="0" smtClean="0"/>
              <a:t>)</a:t>
            </a:r>
            <a:endParaRPr lang="zh-TW" altLang="en-US" dirty="0"/>
          </a:p>
        </p:txBody>
      </p:sp>
      <p:sp>
        <p:nvSpPr>
          <p:cNvPr id="4" name="投影片編號版面配置區 3"/>
          <p:cNvSpPr>
            <a:spLocks noGrp="1"/>
          </p:cNvSpPr>
          <p:nvPr>
            <p:ph type="sldNum" sz="quarter" idx="10"/>
          </p:nvPr>
        </p:nvSpPr>
        <p:spPr/>
        <p:txBody>
          <a:bodyPr/>
          <a:lstStyle/>
          <a:p>
            <a:fld id="{A49D0C83-E217-4307-86EC-89FA5FFE12C7}" type="slidenum">
              <a:rPr lang="zh-TW" altLang="en-US" smtClean="0"/>
              <a:t>7</a:t>
            </a:fld>
            <a:endParaRPr lang="zh-TW" altLang="en-US"/>
          </a:p>
        </p:txBody>
      </p:sp>
    </p:spTree>
    <p:extLst>
      <p:ext uri="{BB962C8B-B14F-4D97-AF65-F5344CB8AC3E}">
        <p14:creationId xmlns:p14="http://schemas.microsoft.com/office/powerpoint/2010/main" val="15000788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dirty="0" smtClean="0"/>
              <a:t>Adversarial</a:t>
            </a:r>
            <a:r>
              <a:rPr lang="en-US" altLang="zh-TW" baseline="0" dirty="0" smtClean="0"/>
              <a:t> attack </a:t>
            </a:r>
            <a:r>
              <a:rPr lang="zh-TW" altLang="zh-TW" sz="1200" kern="1200" dirty="0" smtClean="0">
                <a:solidFill>
                  <a:schemeClr val="tx1"/>
                </a:solidFill>
                <a:effectLst/>
                <a:latin typeface="+mn-lt"/>
                <a:ea typeface="+mn-ea"/>
                <a:cs typeface="+mn-cs"/>
              </a:rPr>
              <a:t>透過取得模型梯度進而改變模型的損失函數，來達成模型中毒之目的。</a:t>
            </a:r>
            <a:endParaRPr lang="zh-TW" altLang="en-US" dirty="0" smtClean="0"/>
          </a:p>
          <a:p>
            <a:endParaRPr lang="zh-TW" altLang="en-US" dirty="0"/>
          </a:p>
        </p:txBody>
      </p:sp>
      <p:sp>
        <p:nvSpPr>
          <p:cNvPr id="4" name="投影片編號版面配置區 3"/>
          <p:cNvSpPr>
            <a:spLocks noGrp="1"/>
          </p:cNvSpPr>
          <p:nvPr>
            <p:ph type="sldNum" sz="quarter" idx="10"/>
          </p:nvPr>
        </p:nvSpPr>
        <p:spPr/>
        <p:txBody>
          <a:bodyPr/>
          <a:lstStyle/>
          <a:p>
            <a:fld id="{A49D0C83-E217-4307-86EC-89FA5FFE12C7}" type="slidenum">
              <a:rPr lang="zh-TW" altLang="en-US" smtClean="0"/>
              <a:t>11</a:t>
            </a:fld>
            <a:endParaRPr lang="zh-TW" altLang="en-US"/>
          </a:p>
        </p:txBody>
      </p:sp>
    </p:spTree>
    <p:extLst>
      <p:ext uri="{BB962C8B-B14F-4D97-AF65-F5344CB8AC3E}">
        <p14:creationId xmlns:p14="http://schemas.microsoft.com/office/powerpoint/2010/main" val="4237334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C5E67A99-3968-4AA3-AADD-7B0D966294BB}" type="slidenum">
              <a:rPr lang="zh-TW" altLang="en-US" smtClean="0"/>
              <a:t>12</a:t>
            </a:fld>
            <a:endParaRPr lang="zh-TW" altLang="en-US"/>
          </a:p>
        </p:txBody>
      </p:sp>
    </p:spTree>
    <p:extLst>
      <p:ext uri="{BB962C8B-B14F-4D97-AF65-F5344CB8AC3E}">
        <p14:creationId xmlns:p14="http://schemas.microsoft.com/office/powerpoint/2010/main" val="35137221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標號的意思都要</a:t>
            </a:r>
            <a:r>
              <a:rPr lang="zh-TW" altLang="en-US" dirty="0" smtClean="0"/>
              <a:t>熟悉</a:t>
            </a:r>
            <a:endParaRPr lang="en-US" altLang="zh-TW"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dirty="0" smtClean="0"/>
              <a:t>_</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dirty="0" smtClean="0"/>
              <a:t>Adversarial Training</a:t>
            </a:r>
            <a:r>
              <a:rPr lang="zh-TW" altLang="en-US" dirty="0" smtClean="0"/>
              <a:t>被認為是最好防禦對抗樣本的方法，其概念有點像做資料擴增；讓被攻擊後的資料一起加入訓練。</a:t>
            </a:r>
            <a:r>
              <a:rPr lang="en-US" altLang="zh-TW" dirty="0" err="1" smtClean="0"/>
              <a:t>pgd</a:t>
            </a:r>
            <a:r>
              <a:rPr lang="zh-TW" altLang="en-US" dirty="0" smtClean="0"/>
              <a:t>比</a:t>
            </a:r>
            <a:r>
              <a:rPr lang="en-US" altLang="zh-TW" dirty="0" err="1" smtClean="0"/>
              <a:t>fgsm</a:t>
            </a:r>
            <a:r>
              <a:rPr lang="zh-TW" altLang="en-US" dirty="0" smtClean="0"/>
              <a:t>多一個</a:t>
            </a:r>
            <a:r>
              <a:rPr lang="en-US" altLang="zh-TW" dirty="0" smtClean="0"/>
              <a:t>for loop</a:t>
            </a:r>
            <a:r>
              <a:rPr lang="zh-TW" altLang="en-US" dirty="0" smtClean="0"/>
              <a:t>，為多步迭代，攻擊力較強。</a:t>
            </a:r>
          </a:p>
          <a:p>
            <a:r>
              <a:rPr lang="en-US" altLang="zh-TW" dirty="0" smtClean="0"/>
              <a:t>_</a:t>
            </a:r>
          </a:p>
          <a:p>
            <a:r>
              <a:rPr lang="en-US" altLang="zh-TW" dirty="0" smtClean="0"/>
              <a:t>S:</a:t>
            </a:r>
            <a:r>
              <a:rPr lang="en-US" altLang="zh-TW" baseline="0" dirty="0" smtClean="0"/>
              <a:t> </a:t>
            </a:r>
            <a:r>
              <a:rPr lang="zh-TW" altLang="en-US" baseline="0" dirty="0" smtClean="0"/>
              <a:t>步長的限制</a:t>
            </a:r>
            <a:endParaRPr lang="en-US" altLang="zh-TW" dirty="0" smtClean="0"/>
          </a:p>
          <a:p>
            <a:endParaRPr lang="zh-TW" altLang="en-US" dirty="0"/>
          </a:p>
        </p:txBody>
      </p:sp>
      <p:sp>
        <p:nvSpPr>
          <p:cNvPr id="4" name="投影片編號版面配置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26C517C-5931-472C-B1AF-22D1B0A86EB9}"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32907078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聯邦對抗訓練</a:t>
            </a:r>
            <a:endParaRPr lang="zh-TW" altLang="en-US" dirty="0"/>
          </a:p>
        </p:txBody>
      </p:sp>
      <p:sp>
        <p:nvSpPr>
          <p:cNvPr id="4" name="投影片編號版面配置區 3"/>
          <p:cNvSpPr>
            <a:spLocks noGrp="1"/>
          </p:cNvSpPr>
          <p:nvPr>
            <p:ph type="sldNum" sz="quarter" idx="10"/>
          </p:nvPr>
        </p:nvSpPr>
        <p:spPr/>
        <p:txBody>
          <a:bodyPr/>
          <a:lstStyle/>
          <a:p>
            <a:fld id="{A49D0C83-E217-4307-86EC-89FA5FFE12C7}" type="slidenum">
              <a:rPr lang="zh-TW" altLang="en-US" smtClean="0"/>
              <a:t>15</a:t>
            </a:fld>
            <a:endParaRPr lang="zh-TW" altLang="en-US"/>
          </a:p>
        </p:txBody>
      </p:sp>
    </p:spTree>
    <p:extLst>
      <p:ext uri="{BB962C8B-B14F-4D97-AF65-F5344CB8AC3E}">
        <p14:creationId xmlns:p14="http://schemas.microsoft.com/office/powerpoint/2010/main" val="2836040885"/>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1524000" y="1122363"/>
            <a:ext cx="9144000" cy="2387600"/>
          </a:xfrm>
        </p:spPr>
        <p:txBody>
          <a:bodyPr anchor="b"/>
          <a:lstStyle>
            <a:lvl1pPr algn="ctr">
              <a:defRPr sz="6000" baseline="0">
                <a:latin typeface="Times New Roman" panose="02020603050405020304" pitchFamily="18" charset="0"/>
                <a:ea typeface="標楷體" panose="03000509000000000000" pitchFamily="65" charset="-120"/>
              </a:defRPr>
            </a:lvl1pPr>
          </a:lstStyle>
          <a:p>
            <a:r>
              <a:rPr lang="zh-TW" altLang="en-US"/>
              <a:t>按一下以編輯母片標題樣式</a:t>
            </a:r>
          </a:p>
        </p:txBody>
      </p:sp>
      <p:sp>
        <p:nvSpPr>
          <p:cNvPr id="3" name="副標題 2"/>
          <p:cNvSpPr>
            <a:spLocks noGrp="1"/>
          </p:cNvSpPr>
          <p:nvPr>
            <p:ph type="subTitle" idx="1"/>
          </p:nvPr>
        </p:nvSpPr>
        <p:spPr>
          <a:xfrm>
            <a:off x="1524000" y="3602038"/>
            <a:ext cx="9144000" cy="1655762"/>
          </a:xfrm>
        </p:spPr>
        <p:txBody>
          <a:bodyPr/>
          <a:lstStyle>
            <a:lvl1pPr marL="0" indent="0" algn="ctr">
              <a:buNone/>
              <a:defRPr sz="2400" baseline="0">
                <a:latin typeface="Times New Roman" panose="02020603050405020304" pitchFamily="18" charset="0"/>
                <a:ea typeface="標楷體" panose="03000509000000000000" pitchFamily="65" charset="-12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按一下以編輯母片副標題樣式</a:t>
            </a:r>
          </a:p>
        </p:txBody>
      </p:sp>
      <p:sp>
        <p:nvSpPr>
          <p:cNvPr id="4" name="日期版面配置區 3"/>
          <p:cNvSpPr>
            <a:spLocks noGrp="1"/>
          </p:cNvSpPr>
          <p:nvPr>
            <p:ph type="dt" sz="half" idx="10"/>
          </p:nvPr>
        </p:nvSpPr>
        <p:spPr/>
        <p:txBody>
          <a:bodyPr/>
          <a:lstStyle>
            <a:lvl1pPr>
              <a:defRPr>
                <a:latin typeface="Microsoft JhengHei" panose="020B0604030504040204" pitchFamily="34" charset="-120"/>
                <a:ea typeface="Microsoft JhengHei" panose="020B0604030504040204" pitchFamily="34" charset="-12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712FCE44-304B-4B21-8B05-4C7C744F4A45}" type="datetime1">
              <a:rPr kumimoji="0" lang="zh-TW" altLang="en-US" sz="1200" b="0" i="0" u="none" strike="noStrike" kern="1200" cap="none" spc="0" normalizeH="0" baseline="0" noProof="0" smtClean="0">
                <a:ln>
                  <a:noFill/>
                </a:ln>
                <a:solidFill>
                  <a:prstClr val="black">
                    <a:tint val="75000"/>
                  </a:prstClr>
                </a:solidFill>
                <a:effectLst/>
                <a:uLnTx/>
                <a:uFillTx/>
                <a:latin typeface="Microsoft JhengHei" panose="020B0604030504040204" pitchFamily="34" charset="-120"/>
                <a:ea typeface="Microsoft JhengHei" panose="020B0604030504040204" pitchFamily="34" charset="-120"/>
                <a:cs typeface="+mn-cs"/>
              </a:rPr>
              <a:t>2023/7/23</a:t>
            </a:fld>
            <a:endParaRPr kumimoji="0" lang="zh-TW" altLang="en-US" sz="1200" b="0" i="0" u="none" strike="noStrike" kern="1200" cap="none" spc="0" normalizeH="0" baseline="0" noProof="0">
              <a:ln>
                <a:noFill/>
              </a:ln>
              <a:solidFill>
                <a:prstClr val="black">
                  <a:tint val="75000"/>
                </a:prstClr>
              </a:solidFill>
              <a:effectLst/>
              <a:uLnTx/>
              <a:uFillTx/>
              <a:latin typeface="Microsoft JhengHei" panose="020B0604030504040204" pitchFamily="34" charset="-120"/>
              <a:ea typeface="Microsoft JhengHei" panose="020B0604030504040204" pitchFamily="34" charset="-120"/>
              <a:cs typeface="+mn-cs"/>
            </a:endParaRPr>
          </a:p>
        </p:txBody>
      </p:sp>
      <p:sp>
        <p:nvSpPr>
          <p:cNvPr id="5" name="頁尾版面配置區 4"/>
          <p:cNvSpPr>
            <a:spLocks noGrp="1"/>
          </p:cNvSpPr>
          <p:nvPr>
            <p:ph type="ftr" sz="quarter" idx="11"/>
          </p:nvPr>
        </p:nvSpPr>
        <p:spPr/>
        <p:txBody>
          <a:bodyPr/>
          <a:lstStyle>
            <a:lvl1pPr>
              <a:defRPr>
                <a:latin typeface="Microsoft JhengHei" panose="020B0604030504040204" pitchFamily="34" charset="-120"/>
                <a:ea typeface="Microsoft JhengHei" panose="020B0604030504040204" pitchFamily="34" charset="-12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a:ln>
                <a:noFill/>
              </a:ln>
              <a:solidFill>
                <a:prstClr val="black">
                  <a:tint val="75000"/>
                </a:prstClr>
              </a:solidFill>
              <a:effectLst/>
              <a:uLnTx/>
              <a:uFillTx/>
              <a:latin typeface="Microsoft JhengHei" panose="020B0604030504040204" pitchFamily="34" charset="-120"/>
              <a:ea typeface="Microsoft JhengHei" panose="020B0604030504040204" pitchFamily="34" charset="-120"/>
              <a:cs typeface="+mn-cs"/>
            </a:endParaRPr>
          </a:p>
        </p:txBody>
      </p:sp>
      <p:sp>
        <p:nvSpPr>
          <p:cNvPr id="6" name="投影片編號版面配置區 5"/>
          <p:cNvSpPr>
            <a:spLocks noGrp="1"/>
          </p:cNvSpPr>
          <p:nvPr>
            <p:ph type="sldNum" sz="quarter" idx="12"/>
          </p:nvPr>
        </p:nvSpPr>
        <p:spPr/>
        <p:txBody>
          <a:bodyPr/>
          <a:lstStyle>
            <a:lvl1pPr>
              <a:defRPr>
                <a:latin typeface="Microsoft JhengHei" panose="020B0604030504040204" pitchFamily="34" charset="-120"/>
                <a:ea typeface="Microsoft JhengHei" panose="020B0604030504040204" pitchFamily="34" charset="-120"/>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C7BC1835-9A42-479B-97D9-E66884E14027}" type="slidenum">
              <a:rPr kumimoji="0" lang="zh-TW" altLang="en-US" sz="1200" b="0" i="0" u="none" strike="noStrike" kern="1200" cap="none" spc="0" normalizeH="0" baseline="0" noProof="0" smtClean="0">
                <a:ln>
                  <a:noFill/>
                </a:ln>
                <a:solidFill>
                  <a:prstClr val="black">
                    <a:tint val="75000"/>
                  </a:prstClr>
                </a:solidFill>
                <a:effectLst/>
                <a:uLnTx/>
                <a:uFillTx/>
                <a:latin typeface="Microsoft JhengHei" panose="020B0604030504040204" pitchFamily="34" charset="-120"/>
                <a:ea typeface="Microsoft JhengHei" panose="020B0604030504040204" pitchFamily="34"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TW" altLang="en-US" sz="1200" b="0" i="0" u="none" strike="noStrike" kern="1200" cap="none" spc="0" normalizeH="0" baseline="0" noProof="0">
              <a:ln>
                <a:noFill/>
              </a:ln>
              <a:solidFill>
                <a:prstClr val="black">
                  <a:tint val="75000"/>
                </a:prstClr>
              </a:solidFill>
              <a:effectLst/>
              <a:uLnTx/>
              <a:uFillTx/>
              <a:latin typeface="Microsoft JhengHei" panose="020B0604030504040204" pitchFamily="34" charset="-120"/>
              <a:ea typeface="Microsoft JhengHei" panose="020B0604030504040204" pitchFamily="34" charset="-120"/>
              <a:cs typeface="+mn-cs"/>
            </a:endParaRPr>
          </a:p>
        </p:txBody>
      </p:sp>
      <p:pic>
        <p:nvPicPr>
          <p:cNvPr id="7" name="圖片 6"/>
          <p:cNvPicPr>
            <a:picLocks noChangeAspect="1"/>
          </p:cNvPicPr>
          <p:nvPr/>
        </p:nvPicPr>
        <p:blipFill>
          <a:blip r:embed="rId2" cstate="print">
            <a:extLst>
              <a:ext uri="{BEBA8EAE-BF5A-486C-A8C5-ECC9F3942E4B}">
                <a14:imgProps xmlns:a14="http://schemas.microsoft.com/office/drawing/2010/main">
                  <a14:imgLayer r:embed="rId3">
                    <a14:imgEffect>
                      <a14:backgroundRemoval t="500" b="100000" l="1127" r="97465"/>
                    </a14:imgEffect>
                  </a14:imgLayer>
                </a14:imgProps>
              </a:ext>
              <a:ext uri="{28A0092B-C50C-407E-A947-70E740481C1C}">
                <a14:useLocalDpi xmlns:a14="http://schemas.microsoft.com/office/drawing/2010/main" val="0"/>
              </a:ext>
            </a:extLst>
          </a:blip>
          <a:stretch>
            <a:fillRect/>
          </a:stretch>
        </p:blipFill>
        <p:spPr>
          <a:xfrm>
            <a:off x="1894740" y="204589"/>
            <a:ext cx="1308170" cy="736998"/>
          </a:xfrm>
          <a:prstGeom prst="rect">
            <a:avLst/>
          </a:prstGeom>
        </p:spPr>
      </p:pic>
      <p:pic>
        <p:nvPicPr>
          <p:cNvPr id="8" name="圖片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6923" y="23813"/>
            <a:ext cx="1867817" cy="1098550"/>
          </a:xfrm>
          <a:prstGeom prst="rect">
            <a:avLst/>
          </a:prstGeom>
        </p:spPr>
      </p:pic>
      <p:sp>
        <p:nvSpPr>
          <p:cNvPr id="9" name="文字方塊 8"/>
          <p:cNvSpPr txBox="1"/>
          <p:nvPr/>
        </p:nvSpPr>
        <p:spPr>
          <a:xfrm>
            <a:off x="3147330" y="342255"/>
            <a:ext cx="566099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1"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E</a:t>
            </a:r>
            <a:r>
              <a:rPr kumimoji="0" lang="en-US" altLang="zh-TW" sz="24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mbedded </a:t>
            </a:r>
            <a:r>
              <a:rPr kumimoji="0" lang="en-US" altLang="zh-TW" sz="2400" b="1"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V</a:t>
            </a:r>
            <a:r>
              <a:rPr kumimoji="0" lang="en-US" altLang="zh-TW" sz="24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ision </a:t>
            </a:r>
            <a:r>
              <a:rPr kumimoji="0" lang="en-US" altLang="zh-TW" sz="2400" b="1"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I</a:t>
            </a:r>
            <a:r>
              <a:rPr kumimoji="0" lang="en-US" altLang="zh-TW" sz="24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ntelligent </a:t>
            </a:r>
            <a:r>
              <a:rPr kumimoji="0" lang="en-US" altLang="zh-TW" sz="2400" b="1"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L</a:t>
            </a:r>
            <a:r>
              <a:rPr kumimoji="0" lang="en-US" altLang="zh-TW" sz="24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aboratory</a:t>
            </a:r>
          </a:p>
        </p:txBody>
      </p:sp>
    </p:spTree>
    <p:extLst>
      <p:ext uri="{BB962C8B-B14F-4D97-AF65-F5344CB8AC3E}">
        <p14:creationId xmlns:p14="http://schemas.microsoft.com/office/powerpoint/2010/main" val="4862843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直排文字版面配置區 2"/>
          <p:cNvSpPr>
            <a:spLocks noGrp="1"/>
          </p:cNvSpPr>
          <p:nvPr>
            <p:ph type="body" orient="vert" idx="1"/>
          </p:nvPr>
        </p:nvSpPr>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9471E6E-E7C9-42EF-9AB8-D0C646425FE5}" type="datetime1">
              <a:rPr kumimoji="0" lang="zh-TW" altLang="en-US" sz="1200" b="0" i="0" u="none" strike="noStrike" kern="1200" cap="none" spc="0" normalizeH="0" baseline="0" noProof="0" smtClean="0">
                <a:ln>
                  <a:noFill/>
                </a:ln>
                <a:solidFill>
                  <a:prstClr val="black">
                    <a:tint val="75000"/>
                  </a:prstClr>
                </a:solidFill>
                <a:effectLst/>
                <a:uLnTx/>
                <a:uFillTx/>
                <a:latin typeface="微軟正黑體" panose="020B0604030504040204" pitchFamily="34" charset="-120"/>
                <a:ea typeface="微軟正黑體" panose="020B0604030504040204" pitchFamily="34" charset="-120"/>
                <a:cs typeface="+mn-cs"/>
              </a:rPr>
              <a:t>2023/7/23</a:t>
            </a:fld>
            <a:endParaRPr kumimoji="0" lang="zh-TW" altLang="en-US" sz="1200" b="0" i="0" u="none" strike="noStrike" kern="1200" cap="none" spc="0" normalizeH="0" baseline="0" noProof="0">
              <a:ln>
                <a:noFill/>
              </a:ln>
              <a:solidFill>
                <a:prstClr val="black">
                  <a:tint val="75000"/>
                </a:prstClr>
              </a:solidFill>
              <a:effectLst/>
              <a:uLnTx/>
              <a:uFillTx/>
              <a:latin typeface="微軟正黑體" panose="020B0604030504040204" pitchFamily="34" charset="-120"/>
              <a:ea typeface="微軟正黑體" panose="020B0604030504040204" pitchFamily="34" charset="-120"/>
              <a:cs typeface="+mn-cs"/>
            </a:endParaRPr>
          </a:p>
        </p:txBody>
      </p:sp>
      <p:sp>
        <p:nvSpPr>
          <p:cNvPr id="5" name="頁尾版面配置區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a:ln>
                <a:noFill/>
              </a:ln>
              <a:solidFill>
                <a:prstClr val="black">
                  <a:tint val="75000"/>
                </a:prstClr>
              </a:solidFill>
              <a:effectLst/>
              <a:uLnTx/>
              <a:uFillTx/>
              <a:latin typeface="微軟正黑體" panose="020B0604030504040204" pitchFamily="34" charset="-120"/>
              <a:ea typeface="微軟正黑體" panose="020B0604030504040204" pitchFamily="34" charset="-120"/>
              <a:cs typeface="+mn-cs"/>
            </a:endParaRPr>
          </a:p>
        </p:txBody>
      </p:sp>
      <p:sp>
        <p:nvSpPr>
          <p:cNvPr id="6" name="投影片編號版面配置區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BC1835-9A42-479B-97D9-E66884E14027}" type="slidenum">
              <a:rPr kumimoji="0" lang="zh-TW" altLang="en-US" sz="1200" b="0" i="0" u="none" strike="noStrike" kern="1200" cap="none" spc="0" normalizeH="0" baseline="0" noProof="0" smtClean="0">
                <a:ln>
                  <a:noFill/>
                </a:ln>
                <a:solidFill>
                  <a:prstClr val="black">
                    <a:tint val="75000"/>
                  </a:prstClr>
                </a:solidFill>
                <a:effectLst/>
                <a:uLnTx/>
                <a:uFillTx/>
                <a:latin typeface="微軟正黑體" panose="020B0604030504040204" pitchFamily="34" charset="-120"/>
                <a:ea typeface="微軟正黑體" panose="020B0604030504040204" pitchFamily="34"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TW" altLang="en-US" sz="1200" b="0" i="0" u="none" strike="noStrike" kern="1200" cap="none" spc="0" normalizeH="0" baseline="0" noProof="0">
              <a:ln>
                <a:noFill/>
              </a:ln>
              <a:solidFill>
                <a:prstClr val="black">
                  <a:tint val="75000"/>
                </a:prstClr>
              </a:solidFill>
              <a:effectLst/>
              <a:uLnTx/>
              <a:uFillTx/>
              <a:latin typeface="微軟正黑體" panose="020B0604030504040204" pitchFamily="34" charset="-120"/>
              <a:ea typeface="微軟正黑體" panose="020B0604030504040204" pitchFamily="34" charset="-120"/>
              <a:cs typeface="+mn-cs"/>
            </a:endParaRPr>
          </a:p>
        </p:txBody>
      </p:sp>
    </p:spTree>
    <p:extLst>
      <p:ext uri="{BB962C8B-B14F-4D97-AF65-F5344CB8AC3E}">
        <p14:creationId xmlns:p14="http://schemas.microsoft.com/office/powerpoint/2010/main" val="1907475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8724900" y="365125"/>
            <a:ext cx="2628900" cy="5811838"/>
          </a:xfrm>
        </p:spPr>
        <p:txBody>
          <a:bodyPr vert="eaVert"/>
          <a:lstStyle/>
          <a:p>
            <a:r>
              <a:rPr lang="zh-TW" altLang="en-US"/>
              <a:t>按一下以編輯母片標題樣式</a:t>
            </a:r>
          </a:p>
        </p:txBody>
      </p:sp>
      <p:sp>
        <p:nvSpPr>
          <p:cNvPr id="3" name="直排文字版面配置區 2"/>
          <p:cNvSpPr>
            <a:spLocks noGrp="1"/>
          </p:cNvSpPr>
          <p:nvPr>
            <p:ph type="body" orient="vert" idx="1"/>
          </p:nvPr>
        </p:nvSpPr>
        <p:spPr>
          <a:xfrm>
            <a:off x="838200" y="365125"/>
            <a:ext cx="7734300" cy="5811838"/>
          </a:xfrm>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802E11D-560C-45D8-BA78-CAF005E37A08}" type="datetime1">
              <a:rPr kumimoji="0" lang="zh-TW" altLang="en-US" sz="1200" b="0" i="0" u="none" strike="noStrike" kern="1200" cap="none" spc="0" normalizeH="0" baseline="0" noProof="0" smtClean="0">
                <a:ln>
                  <a:noFill/>
                </a:ln>
                <a:solidFill>
                  <a:prstClr val="black">
                    <a:tint val="75000"/>
                  </a:prstClr>
                </a:solidFill>
                <a:effectLst/>
                <a:uLnTx/>
                <a:uFillTx/>
                <a:latin typeface="微軟正黑體" panose="020B0604030504040204" pitchFamily="34" charset="-120"/>
                <a:ea typeface="微軟正黑體" panose="020B0604030504040204" pitchFamily="34" charset="-120"/>
                <a:cs typeface="+mn-cs"/>
              </a:rPr>
              <a:t>2023/7/23</a:t>
            </a:fld>
            <a:endParaRPr kumimoji="0" lang="zh-TW" altLang="en-US" sz="1200" b="0" i="0" u="none" strike="noStrike" kern="1200" cap="none" spc="0" normalizeH="0" baseline="0" noProof="0">
              <a:ln>
                <a:noFill/>
              </a:ln>
              <a:solidFill>
                <a:prstClr val="black">
                  <a:tint val="75000"/>
                </a:prstClr>
              </a:solidFill>
              <a:effectLst/>
              <a:uLnTx/>
              <a:uFillTx/>
              <a:latin typeface="微軟正黑體" panose="020B0604030504040204" pitchFamily="34" charset="-120"/>
              <a:ea typeface="微軟正黑體" panose="020B0604030504040204" pitchFamily="34" charset="-120"/>
              <a:cs typeface="+mn-cs"/>
            </a:endParaRPr>
          </a:p>
        </p:txBody>
      </p:sp>
      <p:sp>
        <p:nvSpPr>
          <p:cNvPr id="5" name="頁尾版面配置區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a:ln>
                <a:noFill/>
              </a:ln>
              <a:solidFill>
                <a:prstClr val="black">
                  <a:tint val="75000"/>
                </a:prstClr>
              </a:solidFill>
              <a:effectLst/>
              <a:uLnTx/>
              <a:uFillTx/>
              <a:latin typeface="微軟正黑體" panose="020B0604030504040204" pitchFamily="34" charset="-120"/>
              <a:ea typeface="微軟正黑體" panose="020B0604030504040204" pitchFamily="34" charset="-120"/>
              <a:cs typeface="+mn-cs"/>
            </a:endParaRPr>
          </a:p>
        </p:txBody>
      </p:sp>
      <p:sp>
        <p:nvSpPr>
          <p:cNvPr id="6" name="投影片編號版面配置區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BC1835-9A42-479B-97D9-E66884E14027}" type="slidenum">
              <a:rPr kumimoji="0" lang="zh-TW" altLang="en-US" sz="1200" b="0" i="0" u="none" strike="noStrike" kern="1200" cap="none" spc="0" normalizeH="0" baseline="0" noProof="0" smtClean="0">
                <a:ln>
                  <a:noFill/>
                </a:ln>
                <a:solidFill>
                  <a:prstClr val="black">
                    <a:tint val="75000"/>
                  </a:prstClr>
                </a:solidFill>
                <a:effectLst/>
                <a:uLnTx/>
                <a:uFillTx/>
                <a:latin typeface="微軟正黑體" panose="020B0604030504040204" pitchFamily="34" charset="-120"/>
                <a:ea typeface="微軟正黑體" panose="020B0604030504040204" pitchFamily="34"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TW" altLang="en-US" sz="1200" b="0" i="0" u="none" strike="noStrike" kern="1200" cap="none" spc="0" normalizeH="0" baseline="0" noProof="0">
              <a:ln>
                <a:noFill/>
              </a:ln>
              <a:solidFill>
                <a:prstClr val="black">
                  <a:tint val="75000"/>
                </a:prstClr>
              </a:solidFill>
              <a:effectLst/>
              <a:uLnTx/>
              <a:uFillTx/>
              <a:latin typeface="微軟正黑體" panose="020B0604030504040204" pitchFamily="34" charset="-120"/>
              <a:ea typeface="微軟正黑體" panose="020B0604030504040204" pitchFamily="34" charset="-120"/>
              <a:cs typeface="+mn-cs"/>
            </a:endParaRPr>
          </a:p>
        </p:txBody>
      </p:sp>
    </p:spTree>
    <p:extLst>
      <p:ext uri="{BB962C8B-B14F-4D97-AF65-F5344CB8AC3E}">
        <p14:creationId xmlns:p14="http://schemas.microsoft.com/office/powerpoint/2010/main" val="33303696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lvl1pPr>
              <a:defRPr baseline="0">
                <a:latin typeface="Times New Roman" panose="02020603050405020304" pitchFamily="18" charset="0"/>
                <a:ea typeface="標楷體" panose="03000509000000000000" pitchFamily="65" charset="-120"/>
                <a:cs typeface="Times New Roman" panose="02020603050405020304" pitchFamily="18" charset="0"/>
              </a:defRPr>
            </a:lvl1pPr>
          </a:lstStyle>
          <a:p>
            <a:r>
              <a:rPr lang="zh-TW" altLang="en-US"/>
              <a:t>按一下以編輯母片標題樣式</a:t>
            </a:r>
          </a:p>
        </p:txBody>
      </p:sp>
      <p:sp>
        <p:nvSpPr>
          <p:cNvPr id="3" name="內容版面配置區 2"/>
          <p:cNvSpPr>
            <a:spLocks noGrp="1"/>
          </p:cNvSpPr>
          <p:nvPr>
            <p:ph idx="1"/>
          </p:nvPr>
        </p:nvSpPr>
        <p:spPr/>
        <p:txBody>
          <a:bodyPr/>
          <a:lstStyle>
            <a:lvl1pPr>
              <a:defRPr baseline="0">
                <a:latin typeface="Times New Roman" panose="02020603050405020304" pitchFamily="18" charset="0"/>
                <a:ea typeface="標楷體" panose="03000509000000000000" pitchFamily="65" charset="-120"/>
                <a:cs typeface="Times New Roman" panose="02020603050405020304" pitchFamily="18" charset="0"/>
              </a:defRPr>
            </a:lvl1pPr>
            <a:lvl2pPr>
              <a:defRPr baseline="0">
                <a:latin typeface="Times New Roman" panose="02020603050405020304" pitchFamily="18" charset="0"/>
                <a:ea typeface="標楷體" panose="03000509000000000000" pitchFamily="65" charset="-120"/>
                <a:cs typeface="Times New Roman" panose="02020603050405020304" pitchFamily="18" charset="0"/>
              </a:defRPr>
            </a:lvl2pPr>
            <a:lvl3pPr>
              <a:defRPr baseline="0">
                <a:latin typeface="Times New Roman" panose="02020603050405020304" pitchFamily="18" charset="0"/>
                <a:ea typeface="標楷體" panose="03000509000000000000" pitchFamily="65" charset="-120"/>
                <a:cs typeface="Times New Roman" panose="02020603050405020304" pitchFamily="18" charset="0"/>
              </a:defRPr>
            </a:lvl3pPr>
            <a:lvl4pPr>
              <a:defRPr baseline="0">
                <a:latin typeface="Times New Roman" panose="02020603050405020304" pitchFamily="18" charset="0"/>
                <a:ea typeface="標楷體" panose="03000509000000000000" pitchFamily="65" charset="-120"/>
                <a:cs typeface="Times New Roman" panose="02020603050405020304" pitchFamily="18" charset="0"/>
              </a:defRPr>
            </a:lvl4pPr>
            <a:lvl5pPr>
              <a:defRPr baseline="0">
                <a:latin typeface="Times New Roman" panose="02020603050405020304" pitchFamily="18" charset="0"/>
                <a:ea typeface="標楷體" panose="03000509000000000000" pitchFamily="65" charset="-120"/>
                <a:cs typeface="Times New Roman" panose="02020603050405020304" pitchFamily="18" charset="0"/>
              </a:defRPr>
            </a:lvl5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p:txBody>
          <a:bodyPr/>
          <a:lstStyle>
            <a:lvl1pPr>
              <a:defRPr>
                <a:latin typeface="Microsoft JhengHei" panose="020B0604030504040204" pitchFamily="34" charset="-120"/>
                <a:ea typeface="Microsoft JhengHei" panose="020B0604030504040204" pitchFamily="34" charset="-12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CBA32D24-D14A-4F91-BDBA-0B29B848E6A3}" type="datetime1">
              <a:rPr kumimoji="0" lang="zh-TW" altLang="en-US" sz="1200" b="0" i="0" u="none" strike="noStrike" kern="1200" cap="none" spc="0" normalizeH="0" baseline="0" noProof="0" smtClean="0">
                <a:ln>
                  <a:noFill/>
                </a:ln>
                <a:solidFill>
                  <a:prstClr val="black">
                    <a:tint val="75000"/>
                  </a:prstClr>
                </a:solidFill>
                <a:effectLst/>
                <a:uLnTx/>
                <a:uFillTx/>
                <a:latin typeface="Microsoft JhengHei" panose="020B0604030504040204" pitchFamily="34" charset="-120"/>
                <a:ea typeface="Microsoft JhengHei" panose="020B0604030504040204" pitchFamily="34" charset="-120"/>
                <a:cs typeface="+mn-cs"/>
              </a:rPr>
              <a:t>2023/7/23</a:t>
            </a:fld>
            <a:endParaRPr kumimoji="0" lang="zh-TW" altLang="en-US" sz="1200" b="0" i="0" u="none" strike="noStrike" kern="1200" cap="none" spc="0" normalizeH="0" baseline="0" noProof="0">
              <a:ln>
                <a:noFill/>
              </a:ln>
              <a:solidFill>
                <a:prstClr val="black">
                  <a:tint val="75000"/>
                </a:prstClr>
              </a:solidFill>
              <a:effectLst/>
              <a:uLnTx/>
              <a:uFillTx/>
              <a:latin typeface="Microsoft JhengHei" panose="020B0604030504040204" pitchFamily="34" charset="-120"/>
              <a:ea typeface="Microsoft JhengHei" panose="020B0604030504040204" pitchFamily="34" charset="-120"/>
              <a:cs typeface="+mn-cs"/>
            </a:endParaRPr>
          </a:p>
        </p:txBody>
      </p:sp>
      <p:sp>
        <p:nvSpPr>
          <p:cNvPr id="5" name="頁尾版面配置區 4"/>
          <p:cNvSpPr>
            <a:spLocks noGrp="1"/>
          </p:cNvSpPr>
          <p:nvPr>
            <p:ph type="ftr" sz="quarter" idx="11"/>
          </p:nvPr>
        </p:nvSpPr>
        <p:spPr/>
        <p:txBody>
          <a:bodyPr/>
          <a:lstStyle>
            <a:lvl1pPr>
              <a:defRPr>
                <a:latin typeface="Microsoft JhengHei" panose="020B0604030504040204" pitchFamily="34" charset="-120"/>
                <a:ea typeface="Microsoft JhengHei" panose="020B0604030504040204" pitchFamily="34" charset="-12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a:ln>
                <a:noFill/>
              </a:ln>
              <a:solidFill>
                <a:prstClr val="black">
                  <a:tint val="75000"/>
                </a:prstClr>
              </a:solidFill>
              <a:effectLst/>
              <a:uLnTx/>
              <a:uFillTx/>
              <a:latin typeface="Microsoft JhengHei" panose="020B0604030504040204" pitchFamily="34" charset="-120"/>
              <a:ea typeface="Microsoft JhengHei" panose="020B0604030504040204" pitchFamily="34" charset="-120"/>
              <a:cs typeface="+mn-cs"/>
            </a:endParaRPr>
          </a:p>
        </p:txBody>
      </p:sp>
      <p:sp>
        <p:nvSpPr>
          <p:cNvPr id="6" name="投影片編號版面配置區 5"/>
          <p:cNvSpPr>
            <a:spLocks noGrp="1"/>
          </p:cNvSpPr>
          <p:nvPr>
            <p:ph type="sldNum" sz="quarter" idx="12"/>
          </p:nvPr>
        </p:nvSpPr>
        <p:spPr/>
        <p:txBody>
          <a:bodyPr/>
          <a:lstStyle>
            <a:lvl1pPr>
              <a:defRPr>
                <a:latin typeface="Microsoft JhengHei" panose="020B0604030504040204" pitchFamily="34" charset="-120"/>
                <a:ea typeface="Microsoft JhengHei" panose="020B0604030504040204" pitchFamily="34" charset="-120"/>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C7BC1835-9A42-479B-97D9-E66884E14027}" type="slidenum">
              <a:rPr kumimoji="0" lang="zh-TW" altLang="en-US" sz="1200" b="0" i="0" u="none" strike="noStrike" kern="1200" cap="none" spc="0" normalizeH="0" baseline="0" noProof="0" smtClean="0">
                <a:ln>
                  <a:noFill/>
                </a:ln>
                <a:solidFill>
                  <a:prstClr val="black">
                    <a:tint val="75000"/>
                  </a:prstClr>
                </a:solidFill>
                <a:effectLst/>
                <a:uLnTx/>
                <a:uFillTx/>
                <a:latin typeface="Microsoft JhengHei" panose="020B0604030504040204" pitchFamily="34" charset="-120"/>
                <a:ea typeface="Microsoft JhengHei" panose="020B0604030504040204" pitchFamily="34"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TW" altLang="en-US" sz="1200" b="0" i="0" u="none" strike="noStrike" kern="1200" cap="none" spc="0" normalizeH="0" baseline="0" noProof="0">
              <a:ln>
                <a:noFill/>
              </a:ln>
              <a:solidFill>
                <a:prstClr val="black">
                  <a:tint val="75000"/>
                </a:prstClr>
              </a:solidFill>
              <a:effectLst/>
              <a:uLnTx/>
              <a:uFillTx/>
              <a:latin typeface="Microsoft JhengHei" panose="020B0604030504040204" pitchFamily="34" charset="-120"/>
              <a:ea typeface="Microsoft JhengHei" panose="020B0604030504040204" pitchFamily="34" charset="-120"/>
              <a:cs typeface="+mn-cs"/>
            </a:endParaRPr>
          </a:p>
        </p:txBody>
      </p:sp>
      <p:pic>
        <p:nvPicPr>
          <p:cNvPr id="7" name="圖片 6"/>
          <p:cNvPicPr>
            <a:picLocks noChangeAspect="1"/>
          </p:cNvPicPr>
          <p:nvPr/>
        </p:nvPicPr>
        <p:blipFill>
          <a:blip r:embed="rId2" cstate="print">
            <a:extLst>
              <a:ext uri="{BEBA8EAE-BF5A-486C-A8C5-ECC9F3942E4B}">
                <a14:imgProps xmlns:a14="http://schemas.microsoft.com/office/drawing/2010/main">
                  <a14:imgLayer r:embed="rId3">
                    <a14:imgEffect>
                      <a14:backgroundRemoval t="500" b="100000" l="1127" r="97465"/>
                    </a14:imgEffect>
                  </a14:imgLayer>
                </a14:imgProps>
              </a:ext>
              <a:ext uri="{28A0092B-C50C-407E-A947-70E740481C1C}">
                <a14:useLocalDpi xmlns:a14="http://schemas.microsoft.com/office/drawing/2010/main" val="0"/>
              </a:ext>
            </a:extLst>
          </a:blip>
          <a:stretch>
            <a:fillRect/>
          </a:stretch>
        </p:blipFill>
        <p:spPr>
          <a:xfrm>
            <a:off x="0" y="0"/>
            <a:ext cx="1308170" cy="736998"/>
          </a:xfrm>
          <a:prstGeom prst="rect">
            <a:avLst/>
          </a:prstGeom>
        </p:spPr>
      </p:pic>
      <p:pic>
        <p:nvPicPr>
          <p:cNvPr id="8" name="圖片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628248" y="-6370"/>
            <a:ext cx="1563752" cy="919715"/>
          </a:xfrm>
          <a:prstGeom prst="rect">
            <a:avLst/>
          </a:prstGeom>
        </p:spPr>
      </p:pic>
    </p:spTree>
    <p:extLst>
      <p:ext uri="{BB962C8B-B14F-4D97-AF65-F5344CB8AC3E}">
        <p14:creationId xmlns:p14="http://schemas.microsoft.com/office/powerpoint/2010/main" val="23436223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p:cNvSpPr>
            <a:spLocks noGrp="1"/>
          </p:cNvSpPr>
          <p:nvPr>
            <p:ph type="title"/>
          </p:nvPr>
        </p:nvSpPr>
        <p:spPr>
          <a:xfrm>
            <a:off x="831850" y="1709738"/>
            <a:ext cx="10515600" cy="2852737"/>
          </a:xfrm>
        </p:spPr>
        <p:txBody>
          <a:bodyPr anchor="b"/>
          <a:lstStyle>
            <a:lvl1pPr>
              <a:defRPr sz="6000" baseline="0">
                <a:latin typeface="Times New Roman" panose="02020603050405020304" pitchFamily="18" charset="0"/>
                <a:ea typeface="標楷體" panose="03000509000000000000" pitchFamily="65" charset="-120"/>
              </a:defRPr>
            </a:lvl1pPr>
          </a:lstStyle>
          <a:p>
            <a:r>
              <a:rPr lang="zh-TW" altLang="en-US"/>
              <a:t>按一下以編輯母片標題樣式</a:t>
            </a:r>
          </a:p>
        </p:txBody>
      </p:sp>
      <p:sp>
        <p:nvSpPr>
          <p:cNvPr id="3" name="文字版面配置區 2"/>
          <p:cNvSpPr>
            <a:spLocks noGrp="1"/>
          </p:cNvSpPr>
          <p:nvPr>
            <p:ph type="body" idx="1"/>
          </p:nvPr>
        </p:nvSpPr>
        <p:spPr>
          <a:xfrm>
            <a:off x="831850" y="4589463"/>
            <a:ext cx="10515600" cy="1500187"/>
          </a:xfrm>
        </p:spPr>
        <p:txBody>
          <a:bodyPr/>
          <a:lstStyle>
            <a:lvl1pPr marL="0" indent="0">
              <a:buNone/>
              <a:defRPr sz="2400" baseline="0">
                <a:solidFill>
                  <a:schemeClr val="tx1">
                    <a:tint val="75000"/>
                  </a:schemeClr>
                </a:solidFill>
                <a:latin typeface="Times New Roman" panose="02020603050405020304" pitchFamily="18" charset="0"/>
                <a:ea typeface="標楷體" panose="03000509000000000000" pitchFamily="65" charset="-12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編輯母片文字樣式</a:t>
            </a:r>
          </a:p>
        </p:txBody>
      </p:sp>
      <p:sp>
        <p:nvSpPr>
          <p:cNvPr id="4" name="日期版面配置區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1026E2D-9F9A-41BC-ADF0-365274FA9365}" type="datetime1">
              <a:rPr kumimoji="0" lang="zh-TW" altLang="en-US" sz="1200" b="0" i="0" u="none" strike="noStrike" kern="1200" cap="none" spc="0" normalizeH="0" baseline="0" noProof="0" smtClean="0">
                <a:ln>
                  <a:noFill/>
                </a:ln>
                <a:solidFill>
                  <a:prstClr val="black">
                    <a:tint val="75000"/>
                  </a:prstClr>
                </a:solidFill>
                <a:effectLst/>
                <a:uLnTx/>
                <a:uFillTx/>
                <a:latin typeface="微軟正黑體" panose="020B0604030504040204" pitchFamily="34" charset="-120"/>
                <a:ea typeface="微軟正黑體" panose="020B0604030504040204" pitchFamily="34" charset="-120"/>
                <a:cs typeface="+mn-cs"/>
              </a:rPr>
              <a:t>2023/7/23</a:t>
            </a:fld>
            <a:endParaRPr kumimoji="0" lang="zh-TW" altLang="en-US" sz="1200" b="0" i="0" u="none" strike="noStrike" kern="1200" cap="none" spc="0" normalizeH="0" baseline="0" noProof="0">
              <a:ln>
                <a:noFill/>
              </a:ln>
              <a:solidFill>
                <a:prstClr val="black">
                  <a:tint val="75000"/>
                </a:prstClr>
              </a:solidFill>
              <a:effectLst/>
              <a:uLnTx/>
              <a:uFillTx/>
              <a:latin typeface="微軟正黑體" panose="020B0604030504040204" pitchFamily="34" charset="-120"/>
              <a:ea typeface="微軟正黑體" panose="020B0604030504040204" pitchFamily="34" charset="-120"/>
              <a:cs typeface="+mn-cs"/>
            </a:endParaRPr>
          </a:p>
        </p:txBody>
      </p:sp>
      <p:sp>
        <p:nvSpPr>
          <p:cNvPr id="5" name="頁尾版面配置區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a:ln>
                <a:noFill/>
              </a:ln>
              <a:solidFill>
                <a:prstClr val="black">
                  <a:tint val="75000"/>
                </a:prstClr>
              </a:solidFill>
              <a:effectLst/>
              <a:uLnTx/>
              <a:uFillTx/>
              <a:latin typeface="微軟正黑體" panose="020B0604030504040204" pitchFamily="34" charset="-120"/>
              <a:ea typeface="微軟正黑體" panose="020B0604030504040204" pitchFamily="34" charset="-120"/>
              <a:cs typeface="+mn-cs"/>
            </a:endParaRPr>
          </a:p>
        </p:txBody>
      </p:sp>
      <p:sp>
        <p:nvSpPr>
          <p:cNvPr id="6" name="投影片編號版面配置區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BC1835-9A42-479B-97D9-E66884E14027}" type="slidenum">
              <a:rPr kumimoji="0" lang="zh-TW" altLang="en-US" sz="1200" b="0" i="0" u="none" strike="noStrike" kern="1200" cap="none" spc="0" normalizeH="0" baseline="0" noProof="0" smtClean="0">
                <a:ln>
                  <a:noFill/>
                </a:ln>
                <a:solidFill>
                  <a:prstClr val="black">
                    <a:tint val="75000"/>
                  </a:prstClr>
                </a:solidFill>
                <a:effectLst/>
                <a:uLnTx/>
                <a:uFillTx/>
                <a:latin typeface="微軟正黑體" panose="020B0604030504040204" pitchFamily="34" charset="-120"/>
                <a:ea typeface="微軟正黑體" panose="020B0604030504040204" pitchFamily="34"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TW" altLang="en-US" sz="1200" b="0" i="0" u="none" strike="noStrike" kern="1200" cap="none" spc="0" normalizeH="0" baseline="0" noProof="0">
              <a:ln>
                <a:noFill/>
              </a:ln>
              <a:solidFill>
                <a:prstClr val="black">
                  <a:tint val="75000"/>
                </a:prstClr>
              </a:solidFill>
              <a:effectLst/>
              <a:uLnTx/>
              <a:uFillTx/>
              <a:latin typeface="微軟正黑體" panose="020B0604030504040204" pitchFamily="34" charset="-120"/>
              <a:ea typeface="微軟正黑體" panose="020B0604030504040204" pitchFamily="34" charset="-120"/>
              <a:cs typeface="+mn-cs"/>
            </a:endParaRPr>
          </a:p>
        </p:txBody>
      </p:sp>
      <p:pic>
        <p:nvPicPr>
          <p:cNvPr id="7" name="圖片 6">
            <a:extLst>
              <a:ext uri="{FF2B5EF4-FFF2-40B4-BE49-F238E27FC236}">
                <a16:creationId xmlns:a16="http://schemas.microsoft.com/office/drawing/2014/main" id="{CED4DD00-3185-45D5-8386-4ADE2AC5E494}"/>
              </a:ext>
            </a:extLst>
          </p:cNvPr>
          <p:cNvPicPr>
            <a:picLocks noChangeAspect="1"/>
          </p:cNvPicPr>
          <p:nvPr userDrawn="1"/>
        </p:nvPicPr>
        <p:blipFill>
          <a:blip r:embed="rId2" cstate="print">
            <a:extLst>
              <a:ext uri="{BEBA8EAE-BF5A-486C-A8C5-ECC9F3942E4B}">
                <a14:imgProps xmlns:a14="http://schemas.microsoft.com/office/drawing/2010/main">
                  <a14:imgLayer r:embed="rId3">
                    <a14:imgEffect>
                      <a14:backgroundRemoval t="500" b="100000" l="1127" r="97465"/>
                    </a14:imgEffect>
                  </a14:imgLayer>
                </a14:imgProps>
              </a:ext>
              <a:ext uri="{28A0092B-C50C-407E-A947-70E740481C1C}">
                <a14:useLocalDpi xmlns:a14="http://schemas.microsoft.com/office/drawing/2010/main" val="0"/>
              </a:ext>
            </a:extLst>
          </a:blip>
          <a:stretch>
            <a:fillRect/>
          </a:stretch>
        </p:blipFill>
        <p:spPr>
          <a:xfrm>
            <a:off x="0" y="0"/>
            <a:ext cx="1308170" cy="736998"/>
          </a:xfrm>
          <a:prstGeom prst="rect">
            <a:avLst/>
          </a:prstGeom>
        </p:spPr>
      </p:pic>
      <p:pic>
        <p:nvPicPr>
          <p:cNvPr id="8" name="圖片 7">
            <a:extLst>
              <a:ext uri="{FF2B5EF4-FFF2-40B4-BE49-F238E27FC236}">
                <a16:creationId xmlns:a16="http://schemas.microsoft.com/office/drawing/2014/main" id="{BFC9EEA4-DAA4-4BA0-BEC8-85880915D0C7}"/>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628248" y="-6370"/>
            <a:ext cx="1563752" cy="919715"/>
          </a:xfrm>
          <a:prstGeom prst="rect">
            <a:avLst/>
          </a:prstGeom>
        </p:spPr>
      </p:pic>
    </p:spTree>
    <p:extLst>
      <p:ext uri="{BB962C8B-B14F-4D97-AF65-F5344CB8AC3E}">
        <p14:creationId xmlns:p14="http://schemas.microsoft.com/office/powerpoint/2010/main" val="29243346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lvl1pPr>
              <a:defRPr>
                <a:latin typeface="Microsoft JhengHei" panose="020B0604030504040204" pitchFamily="34" charset="-120"/>
                <a:ea typeface="Microsoft JhengHei" panose="020B0604030504040204" pitchFamily="34" charset="-120"/>
              </a:defRPr>
            </a:lvl1pPr>
          </a:lstStyle>
          <a:p>
            <a:r>
              <a:rPr lang="zh-TW" altLang="en-US"/>
              <a:t>按一下以編輯母片標題樣式</a:t>
            </a:r>
          </a:p>
        </p:txBody>
      </p:sp>
      <p:sp>
        <p:nvSpPr>
          <p:cNvPr id="3" name="內容版面配置區 2"/>
          <p:cNvSpPr>
            <a:spLocks noGrp="1"/>
          </p:cNvSpPr>
          <p:nvPr>
            <p:ph sz="half" idx="1"/>
          </p:nvPr>
        </p:nvSpPr>
        <p:spPr>
          <a:xfrm>
            <a:off x="838200" y="1825625"/>
            <a:ext cx="5181600" cy="4351338"/>
          </a:xfrm>
        </p:spPr>
        <p:txBody>
          <a:bodyPr/>
          <a:lstStyle>
            <a:lvl1pPr>
              <a:defRPr>
                <a:latin typeface="Microsoft JhengHei" panose="020B0604030504040204" pitchFamily="34" charset="-120"/>
                <a:ea typeface="Microsoft JhengHei" panose="020B0604030504040204" pitchFamily="34" charset="-120"/>
              </a:defRPr>
            </a:lvl1pPr>
            <a:lvl2pPr>
              <a:defRPr>
                <a:latin typeface="Microsoft JhengHei" panose="020B0604030504040204" pitchFamily="34" charset="-120"/>
                <a:ea typeface="Microsoft JhengHei" panose="020B0604030504040204" pitchFamily="34" charset="-120"/>
              </a:defRPr>
            </a:lvl2pPr>
            <a:lvl3pPr>
              <a:defRPr>
                <a:latin typeface="Microsoft JhengHei" panose="020B0604030504040204" pitchFamily="34" charset="-120"/>
                <a:ea typeface="Microsoft JhengHei" panose="020B0604030504040204" pitchFamily="34" charset="-120"/>
              </a:defRPr>
            </a:lvl3pPr>
            <a:lvl4pPr>
              <a:defRPr>
                <a:latin typeface="Microsoft JhengHei" panose="020B0604030504040204" pitchFamily="34" charset="-120"/>
                <a:ea typeface="Microsoft JhengHei" panose="020B0604030504040204" pitchFamily="34" charset="-120"/>
              </a:defRPr>
            </a:lvl4pPr>
            <a:lvl5pPr>
              <a:defRPr>
                <a:latin typeface="Microsoft JhengHei" panose="020B0604030504040204" pitchFamily="34" charset="-120"/>
                <a:ea typeface="Microsoft JhengHei" panose="020B0604030504040204" pitchFamily="34" charset="-120"/>
              </a:defRPr>
            </a:lvl5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6172200" y="1825625"/>
            <a:ext cx="5181600" cy="4351338"/>
          </a:xfrm>
        </p:spPr>
        <p:txBody>
          <a:bodyPr/>
          <a:lstStyle>
            <a:lvl1pPr>
              <a:defRPr>
                <a:latin typeface="Microsoft JhengHei" panose="020B0604030504040204" pitchFamily="34" charset="-120"/>
                <a:ea typeface="Microsoft JhengHei" panose="020B0604030504040204" pitchFamily="34" charset="-120"/>
              </a:defRPr>
            </a:lvl1pPr>
            <a:lvl2pPr>
              <a:defRPr>
                <a:latin typeface="Microsoft JhengHei" panose="020B0604030504040204" pitchFamily="34" charset="-120"/>
                <a:ea typeface="Microsoft JhengHei" panose="020B0604030504040204" pitchFamily="34" charset="-120"/>
              </a:defRPr>
            </a:lvl2pPr>
            <a:lvl3pPr>
              <a:defRPr>
                <a:latin typeface="Microsoft JhengHei" panose="020B0604030504040204" pitchFamily="34" charset="-120"/>
                <a:ea typeface="Microsoft JhengHei" panose="020B0604030504040204" pitchFamily="34" charset="-120"/>
              </a:defRPr>
            </a:lvl3pPr>
            <a:lvl4pPr>
              <a:defRPr>
                <a:latin typeface="Microsoft JhengHei" panose="020B0604030504040204" pitchFamily="34" charset="-120"/>
                <a:ea typeface="Microsoft JhengHei" panose="020B0604030504040204" pitchFamily="34" charset="-120"/>
              </a:defRPr>
            </a:lvl4pPr>
            <a:lvl5pPr>
              <a:defRPr>
                <a:latin typeface="Microsoft JhengHei" panose="020B0604030504040204" pitchFamily="34" charset="-120"/>
                <a:ea typeface="Microsoft JhengHei" panose="020B0604030504040204" pitchFamily="34" charset="-120"/>
              </a:defRPr>
            </a:lvl5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p:cNvSpPr>
            <a:spLocks noGrp="1"/>
          </p:cNvSpPr>
          <p:nvPr>
            <p:ph type="dt" sz="half" idx="10"/>
          </p:nvPr>
        </p:nvSpPr>
        <p:spPr/>
        <p:txBody>
          <a:bodyPr/>
          <a:lstStyle>
            <a:lvl1pPr>
              <a:defRPr>
                <a:latin typeface="Microsoft JhengHei" panose="020B0604030504040204" pitchFamily="34" charset="-120"/>
                <a:ea typeface="Microsoft JhengHei" panose="020B0604030504040204" pitchFamily="34" charset="-12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67C2C14C-B312-4C30-AA10-365160BB1024}" type="datetime1">
              <a:rPr kumimoji="0" lang="zh-TW" altLang="en-US" sz="1200" b="0" i="0" u="none" strike="noStrike" kern="1200" cap="none" spc="0" normalizeH="0" baseline="0" noProof="0" smtClean="0">
                <a:ln>
                  <a:noFill/>
                </a:ln>
                <a:solidFill>
                  <a:prstClr val="black">
                    <a:tint val="75000"/>
                  </a:prstClr>
                </a:solidFill>
                <a:effectLst/>
                <a:uLnTx/>
                <a:uFillTx/>
                <a:latin typeface="Microsoft JhengHei" panose="020B0604030504040204" pitchFamily="34" charset="-120"/>
                <a:ea typeface="Microsoft JhengHei" panose="020B0604030504040204" pitchFamily="34" charset="-120"/>
                <a:cs typeface="+mn-cs"/>
              </a:rPr>
              <a:t>2023/7/23</a:t>
            </a:fld>
            <a:endParaRPr kumimoji="0" lang="zh-TW" altLang="en-US" sz="1200" b="0" i="0" u="none" strike="noStrike" kern="1200" cap="none" spc="0" normalizeH="0" baseline="0" noProof="0">
              <a:ln>
                <a:noFill/>
              </a:ln>
              <a:solidFill>
                <a:prstClr val="black">
                  <a:tint val="75000"/>
                </a:prstClr>
              </a:solidFill>
              <a:effectLst/>
              <a:uLnTx/>
              <a:uFillTx/>
              <a:latin typeface="Microsoft JhengHei" panose="020B0604030504040204" pitchFamily="34" charset="-120"/>
              <a:ea typeface="Microsoft JhengHei" panose="020B0604030504040204" pitchFamily="34" charset="-120"/>
              <a:cs typeface="+mn-cs"/>
            </a:endParaRPr>
          </a:p>
        </p:txBody>
      </p:sp>
      <p:sp>
        <p:nvSpPr>
          <p:cNvPr id="6" name="頁尾版面配置區 5"/>
          <p:cNvSpPr>
            <a:spLocks noGrp="1"/>
          </p:cNvSpPr>
          <p:nvPr>
            <p:ph type="ftr" sz="quarter" idx="11"/>
          </p:nvPr>
        </p:nvSpPr>
        <p:spPr/>
        <p:txBody>
          <a:bodyPr/>
          <a:lstStyle>
            <a:lvl1pPr>
              <a:defRPr>
                <a:latin typeface="Microsoft JhengHei" panose="020B0604030504040204" pitchFamily="34" charset="-120"/>
                <a:ea typeface="Microsoft JhengHei" panose="020B0604030504040204" pitchFamily="34" charset="-12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a:ln>
                <a:noFill/>
              </a:ln>
              <a:solidFill>
                <a:prstClr val="black">
                  <a:tint val="75000"/>
                </a:prstClr>
              </a:solidFill>
              <a:effectLst/>
              <a:uLnTx/>
              <a:uFillTx/>
              <a:latin typeface="Microsoft JhengHei" panose="020B0604030504040204" pitchFamily="34" charset="-120"/>
              <a:ea typeface="Microsoft JhengHei" panose="020B0604030504040204" pitchFamily="34" charset="-120"/>
              <a:cs typeface="+mn-cs"/>
            </a:endParaRPr>
          </a:p>
        </p:txBody>
      </p:sp>
      <p:sp>
        <p:nvSpPr>
          <p:cNvPr id="7" name="投影片編號版面配置區 6"/>
          <p:cNvSpPr>
            <a:spLocks noGrp="1"/>
          </p:cNvSpPr>
          <p:nvPr>
            <p:ph type="sldNum" sz="quarter" idx="12"/>
          </p:nvPr>
        </p:nvSpPr>
        <p:spPr/>
        <p:txBody>
          <a:bodyPr/>
          <a:lstStyle>
            <a:lvl1pPr>
              <a:defRPr>
                <a:latin typeface="Microsoft JhengHei" panose="020B0604030504040204" pitchFamily="34" charset="-120"/>
                <a:ea typeface="Microsoft JhengHei" panose="020B0604030504040204" pitchFamily="34" charset="-120"/>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C7BC1835-9A42-479B-97D9-E66884E14027}" type="slidenum">
              <a:rPr kumimoji="0" lang="zh-TW" altLang="en-US" sz="1200" b="0" i="0" u="none" strike="noStrike" kern="1200" cap="none" spc="0" normalizeH="0" baseline="0" noProof="0" smtClean="0">
                <a:ln>
                  <a:noFill/>
                </a:ln>
                <a:solidFill>
                  <a:prstClr val="black">
                    <a:tint val="75000"/>
                  </a:prstClr>
                </a:solidFill>
                <a:effectLst/>
                <a:uLnTx/>
                <a:uFillTx/>
                <a:latin typeface="Microsoft JhengHei" panose="020B0604030504040204" pitchFamily="34" charset="-120"/>
                <a:ea typeface="Microsoft JhengHei" panose="020B0604030504040204" pitchFamily="34"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TW" altLang="en-US" sz="1200" b="0" i="0" u="none" strike="noStrike" kern="1200" cap="none" spc="0" normalizeH="0" baseline="0" noProof="0">
              <a:ln>
                <a:noFill/>
              </a:ln>
              <a:solidFill>
                <a:prstClr val="black">
                  <a:tint val="75000"/>
                </a:prstClr>
              </a:solidFill>
              <a:effectLst/>
              <a:uLnTx/>
              <a:uFillTx/>
              <a:latin typeface="Microsoft JhengHei" panose="020B0604030504040204" pitchFamily="34" charset="-120"/>
              <a:ea typeface="Microsoft JhengHei" panose="020B0604030504040204" pitchFamily="34" charset="-120"/>
              <a:cs typeface="+mn-cs"/>
            </a:endParaRPr>
          </a:p>
        </p:txBody>
      </p:sp>
      <p:pic>
        <p:nvPicPr>
          <p:cNvPr id="8" name="圖片 7"/>
          <p:cNvPicPr>
            <a:picLocks noChangeAspect="1"/>
          </p:cNvPicPr>
          <p:nvPr/>
        </p:nvPicPr>
        <p:blipFill>
          <a:blip r:embed="rId2" cstate="print">
            <a:extLst>
              <a:ext uri="{BEBA8EAE-BF5A-486C-A8C5-ECC9F3942E4B}">
                <a14:imgProps xmlns:a14="http://schemas.microsoft.com/office/drawing/2010/main">
                  <a14:imgLayer r:embed="rId3">
                    <a14:imgEffect>
                      <a14:backgroundRemoval t="500" b="100000" l="1127" r="97465"/>
                    </a14:imgEffect>
                  </a14:imgLayer>
                </a14:imgProps>
              </a:ext>
              <a:ext uri="{28A0092B-C50C-407E-A947-70E740481C1C}">
                <a14:useLocalDpi xmlns:a14="http://schemas.microsoft.com/office/drawing/2010/main" val="0"/>
              </a:ext>
            </a:extLst>
          </a:blip>
          <a:stretch>
            <a:fillRect/>
          </a:stretch>
        </p:blipFill>
        <p:spPr>
          <a:xfrm>
            <a:off x="0" y="0"/>
            <a:ext cx="1308170" cy="736998"/>
          </a:xfrm>
          <a:prstGeom prst="rect">
            <a:avLst/>
          </a:prstGeom>
        </p:spPr>
      </p:pic>
      <p:pic>
        <p:nvPicPr>
          <p:cNvPr id="9" name="圖片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628248" y="-6370"/>
            <a:ext cx="1563752" cy="919715"/>
          </a:xfrm>
          <a:prstGeom prst="rect">
            <a:avLst/>
          </a:prstGeom>
        </p:spPr>
      </p:pic>
    </p:spTree>
    <p:extLst>
      <p:ext uri="{BB962C8B-B14F-4D97-AF65-F5344CB8AC3E}">
        <p14:creationId xmlns:p14="http://schemas.microsoft.com/office/powerpoint/2010/main" val="40441103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839788" y="365125"/>
            <a:ext cx="10515600" cy="1325563"/>
          </a:xfrm>
        </p:spPr>
        <p:txBody>
          <a:bodyPr/>
          <a:lstStyle/>
          <a:p>
            <a:r>
              <a:rPr lang="zh-TW" altLang="en-US"/>
              <a:t>按一下以編輯母片標題樣式</a:t>
            </a:r>
          </a:p>
        </p:txBody>
      </p:sp>
      <p:sp>
        <p:nvSpPr>
          <p:cNvPr id="3" name="文字版面配置區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4" name="內容版面配置區 3"/>
          <p:cNvSpPr>
            <a:spLocks noGrp="1"/>
          </p:cNvSpPr>
          <p:nvPr>
            <p:ph sz="half" idx="2"/>
          </p:nvPr>
        </p:nvSpPr>
        <p:spPr>
          <a:xfrm>
            <a:off x="839788" y="2505075"/>
            <a:ext cx="5157787"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6" name="內容版面配置區 5"/>
          <p:cNvSpPr>
            <a:spLocks noGrp="1"/>
          </p:cNvSpPr>
          <p:nvPr>
            <p:ph sz="quarter" idx="4"/>
          </p:nvPr>
        </p:nvSpPr>
        <p:spPr>
          <a:xfrm>
            <a:off x="6172200" y="2505075"/>
            <a:ext cx="5183188"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A12507A-578A-489C-B5A9-57DCF0FB0B3C}" type="datetime1">
              <a:rPr kumimoji="0" lang="zh-TW" altLang="en-US" sz="1200" b="0" i="0" u="none" strike="noStrike" kern="1200" cap="none" spc="0" normalizeH="0" baseline="0" noProof="0" smtClean="0">
                <a:ln>
                  <a:noFill/>
                </a:ln>
                <a:solidFill>
                  <a:prstClr val="black">
                    <a:tint val="75000"/>
                  </a:prstClr>
                </a:solidFill>
                <a:effectLst/>
                <a:uLnTx/>
                <a:uFillTx/>
                <a:latin typeface="微軟正黑體" panose="020B0604030504040204" pitchFamily="34" charset="-120"/>
                <a:ea typeface="微軟正黑體" panose="020B0604030504040204" pitchFamily="34" charset="-120"/>
                <a:cs typeface="+mn-cs"/>
              </a:rPr>
              <a:t>2023/7/23</a:t>
            </a:fld>
            <a:endParaRPr kumimoji="0" lang="zh-TW" altLang="en-US" sz="1200" b="0" i="0" u="none" strike="noStrike" kern="1200" cap="none" spc="0" normalizeH="0" baseline="0" noProof="0">
              <a:ln>
                <a:noFill/>
              </a:ln>
              <a:solidFill>
                <a:prstClr val="black">
                  <a:tint val="75000"/>
                </a:prstClr>
              </a:solidFill>
              <a:effectLst/>
              <a:uLnTx/>
              <a:uFillTx/>
              <a:latin typeface="微軟正黑體" panose="020B0604030504040204" pitchFamily="34" charset="-120"/>
              <a:ea typeface="微軟正黑體" panose="020B0604030504040204" pitchFamily="34" charset="-120"/>
              <a:cs typeface="+mn-cs"/>
            </a:endParaRPr>
          </a:p>
        </p:txBody>
      </p:sp>
      <p:sp>
        <p:nvSpPr>
          <p:cNvPr id="8" name="頁尾版面配置區 7"/>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a:ln>
                <a:noFill/>
              </a:ln>
              <a:solidFill>
                <a:prstClr val="black">
                  <a:tint val="75000"/>
                </a:prstClr>
              </a:solidFill>
              <a:effectLst/>
              <a:uLnTx/>
              <a:uFillTx/>
              <a:latin typeface="微軟正黑體" panose="020B0604030504040204" pitchFamily="34" charset="-120"/>
              <a:ea typeface="微軟正黑體" panose="020B0604030504040204" pitchFamily="34" charset="-120"/>
              <a:cs typeface="+mn-cs"/>
            </a:endParaRPr>
          </a:p>
        </p:txBody>
      </p:sp>
      <p:sp>
        <p:nvSpPr>
          <p:cNvPr id="9" name="投影片編號版面配置區 8"/>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BC1835-9A42-479B-97D9-E66884E14027}" type="slidenum">
              <a:rPr kumimoji="0" lang="zh-TW" altLang="en-US" sz="1200" b="0" i="0" u="none" strike="noStrike" kern="1200" cap="none" spc="0" normalizeH="0" baseline="0" noProof="0" smtClean="0">
                <a:ln>
                  <a:noFill/>
                </a:ln>
                <a:solidFill>
                  <a:prstClr val="black">
                    <a:tint val="75000"/>
                  </a:prstClr>
                </a:solidFill>
                <a:effectLst/>
                <a:uLnTx/>
                <a:uFillTx/>
                <a:latin typeface="微軟正黑體" panose="020B0604030504040204" pitchFamily="34" charset="-120"/>
                <a:ea typeface="微軟正黑體" panose="020B0604030504040204" pitchFamily="34"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TW" altLang="en-US" sz="1200" b="0" i="0" u="none" strike="noStrike" kern="1200" cap="none" spc="0" normalizeH="0" baseline="0" noProof="0">
              <a:ln>
                <a:noFill/>
              </a:ln>
              <a:solidFill>
                <a:prstClr val="black">
                  <a:tint val="75000"/>
                </a:prstClr>
              </a:solidFill>
              <a:effectLst/>
              <a:uLnTx/>
              <a:uFillTx/>
              <a:latin typeface="微軟正黑體" panose="020B0604030504040204" pitchFamily="34" charset="-120"/>
              <a:ea typeface="微軟正黑體" panose="020B0604030504040204" pitchFamily="34" charset="-120"/>
              <a:cs typeface="+mn-cs"/>
            </a:endParaRPr>
          </a:p>
        </p:txBody>
      </p:sp>
    </p:spTree>
    <p:extLst>
      <p:ext uri="{BB962C8B-B14F-4D97-AF65-F5344CB8AC3E}">
        <p14:creationId xmlns:p14="http://schemas.microsoft.com/office/powerpoint/2010/main" val="27984890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日期版面配置區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4D3F737-1E14-46F6-8B21-582A4004A412}" type="datetime1">
              <a:rPr kumimoji="0" lang="zh-TW" altLang="en-US" sz="1200" b="0" i="0" u="none" strike="noStrike" kern="1200" cap="none" spc="0" normalizeH="0" baseline="0" noProof="0" smtClean="0">
                <a:ln>
                  <a:noFill/>
                </a:ln>
                <a:solidFill>
                  <a:prstClr val="black">
                    <a:tint val="75000"/>
                  </a:prstClr>
                </a:solidFill>
                <a:effectLst/>
                <a:uLnTx/>
                <a:uFillTx/>
                <a:latin typeface="微軟正黑體" panose="020B0604030504040204" pitchFamily="34" charset="-120"/>
                <a:ea typeface="微軟正黑體" panose="020B0604030504040204" pitchFamily="34" charset="-120"/>
                <a:cs typeface="+mn-cs"/>
              </a:rPr>
              <a:t>2023/7/23</a:t>
            </a:fld>
            <a:endParaRPr kumimoji="0" lang="zh-TW" altLang="en-US" sz="1200" b="0" i="0" u="none" strike="noStrike" kern="1200" cap="none" spc="0" normalizeH="0" baseline="0" noProof="0">
              <a:ln>
                <a:noFill/>
              </a:ln>
              <a:solidFill>
                <a:prstClr val="black">
                  <a:tint val="75000"/>
                </a:prstClr>
              </a:solidFill>
              <a:effectLst/>
              <a:uLnTx/>
              <a:uFillTx/>
              <a:latin typeface="微軟正黑體" panose="020B0604030504040204" pitchFamily="34" charset="-120"/>
              <a:ea typeface="微軟正黑體" panose="020B0604030504040204" pitchFamily="34" charset="-120"/>
              <a:cs typeface="+mn-cs"/>
            </a:endParaRPr>
          </a:p>
        </p:txBody>
      </p:sp>
      <p:sp>
        <p:nvSpPr>
          <p:cNvPr id="4" name="頁尾版面配置區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a:ln>
                <a:noFill/>
              </a:ln>
              <a:solidFill>
                <a:prstClr val="black">
                  <a:tint val="75000"/>
                </a:prstClr>
              </a:solidFill>
              <a:effectLst/>
              <a:uLnTx/>
              <a:uFillTx/>
              <a:latin typeface="微軟正黑體" panose="020B0604030504040204" pitchFamily="34" charset="-120"/>
              <a:ea typeface="微軟正黑體" panose="020B0604030504040204" pitchFamily="34" charset="-120"/>
              <a:cs typeface="+mn-cs"/>
            </a:endParaRPr>
          </a:p>
        </p:txBody>
      </p:sp>
      <p:sp>
        <p:nvSpPr>
          <p:cNvPr id="5" name="投影片編號版面配置區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BC1835-9A42-479B-97D9-E66884E14027}" type="slidenum">
              <a:rPr kumimoji="0" lang="zh-TW" altLang="en-US" sz="1200" b="0" i="0" u="none" strike="noStrike" kern="1200" cap="none" spc="0" normalizeH="0" baseline="0" noProof="0" smtClean="0">
                <a:ln>
                  <a:noFill/>
                </a:ln>
                <a:solidFill>
                  <a:prstClr val="black">
                    <a:tint val="75000"/>
                  </a:prstClr>
                </a:solidFill>
                <a:effectLst/>
                <a:uLnTx/>
                <a:uFillTx/>
                <a:latin typeface="微軟正黑體" panose="020B0604030504040204" pitchFamily="34" charset="-120"/>
                <a:ea typeface="微軟正黑體" panose="020B0604030504040204" pitchFamily="34"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TW" altLang="en-US" sz="1200" b="0" i="0" u="none" strike="noStrike" kern="1200" cap="none" spc="0" normalizeH="0" baseline="0" noProof="0">
              <a:ln>
                <a:noFill/>
              </a:ln>
              <a:solidFill>
                <a:prstClr val="black">
                  <a:tint val="75000"/>
                </a:prstClr>
              </a:solidFill>
              <a:effectLst/>
              <a:uLnTx/>
              <a:uFillTx/>
              <a:latin typeface="微軟正黑體" panose="020B0604030504040204" pitchFamily="34" charset="-120"/>
              <a:ea typeface="微軟正黑體" panose="020B0604030504040204" pitchFamily="34" charset="-120"/>
              <a:cs typeface="+mn-cs"/>
            </a:endParaRPr>
          </a:p>
        </p:txBody>
      </p:sp>
    </p:spTree>
    <p:extLst>
      <p:ext uri="{BB962C8B-B14F-4D97-AF65-F5344CB8AC3E}">
        <p14:creationId xmlns:p14="http://schemas.microsoft.com/office/powerpoint/2010/main" val="5974834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5474426-DE11-4D68-B162-EA97D4A6B29E}" type="datetime1">
              <a:rPr kumimoji="0" lang="zh-TW" altLang="en-US" sz="1200" b="0" i="0" u="none" strike="noStrike" kern="1200" cap="none" spc="0" normalizeH="0" baseline="0" noProof="0" smtClean="0">
                <a:ln>
                  <a:noFill/>
                </a:ln>
                <a:solidFill>
                  <a:prstClr val="black">
                    <a:tint val="75000"/>
                  </a:prstClr>
                </a:solidFill>
                <a:effectLst/>
                <a:uLnTx/>
                <a:uFillTx/>
                <a:latin typeface="微軟正黑體" panose="020B0604030504040204" pitchFamily="34" charset="-120"/>
                <a:ea typeface="微軟正黑體" panose="020B0604030504040204" pitchFamily="34" charset="-120"/>
                <a:cs typeface="+mn-cs"/>
              </a:rPr>
              <a:t>2023/7/23</a:t>
            </a:fld>
            <a:endParaRPr kumimoji="0" lang="zh-TW" altLang="en-US" sz="1200" b="0" i="0" u="none" strike="noStrike" kern="1200" cap="none" spc="0" normalizeH="0" baseline="0" noProof="0">
              <a:ln>
                <a:noFill/>
              </a:ln>
              <a:solidFill>
                <a:prstClr val="black">
                  <a:tint val="75000"/>
                </a:prstClr>
              </a:solidFill>
              <a:effectLst/>
              <a:uLnTx/>
              <a:uFillTx/>
              <a:latin typeface="微軟正黑體" panose="020B0604030504040204" pitchFamily="34" charset="-120"/>
              <a:ea typeface="微軟正黑體" panose="020B0604030504040204" pitchFamily="34" charset="-120"/>
              <a:cs typeface="+mn-cs"/>
            </a:endParaRPr>
          </a:p>
        </p:txBody>
      </p:sp>
      <p:sp>
        <p:nvSpPr>
          <p:cNvPr id="3" name="頁尾版面配置區 2"/>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a:ln>
                <a:noFill/>
              </a:ln>
              <a:solidFill>
                <a:prstClr val="black">
                  <a:tint val="75000"/>
                </a:prstClr>
              </a:solidFill>
              <a:effectLst/>
              <a:uLnTx/>
              <a:uFillTx/>
              <a:latin typeface="微軟正黑體" panose="020B0604030504040204" pitchFamily="34" charset="-120"/>
              <a:ea typeface="微軟正黑體" panose="020B0604030504040204" pitchFamily="34" charset="-120"/>
              <a:cs typeface="+mn-cs"/>
            </a:endParaRPr>
          </a:p>
        </p:txBody>
      </p:sp>
      <p:sp>
        <p:nvSpPr>
          <p:cNvPr id="4" name="投影片編號版面配置區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BC1835-9A42-479B-97D9-E66884E14027}" type="slidenum">
              <a:rPr kumimoji="0" lang="zh-TW" altLang="en-US" sz="1200" b="0" i="0" u="none" strike="noStrike" kern="1200" cap="none" spc="0" normalizeH="0" baseline="0" noProof="0" smtClean="0">
                <a:ln>
                  <a:noFill/>
                </a:ln>
                <a:solidFill>
                  <a:prstClr val="black">
                    <a:tint val="75000"/>
                  </a:prstClr>
                </a:solidFill>
                <a:effectLst/>
                <a:uLnTx/>
                <a:uFillTx/>
                <a:latin typeface="微軟正黑體" panose="020B0604030504040204" pitchFamily="34" charset="-120"/>
                <a:ea typeface="微軟正黑體" panose="020B0604030504040204" pitchFamily="34"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TW" altLang="en-US" sz="1200" b="0" i="0" u="none" strike="noStrike" kern="1200" cap="none" spc="0" normalizeH="0" baseline="0" noProof="0">
              <a:ln>
                <a:noFill/>
              </a:ln>
              <a:solidFill>
                <a:prstClr val="black">
                  <a:tint val="75000"/>
                </a:prstClr>
              </a:solidFill>
              <a:effectLst/>
              <a:uLnTx/>
              <a:uFillTx/>
              <a:latin typeface="微軟正黑體" panose="020B0604030504040204" pitchFamily="34" charset="-120"/>
              <a:ea typeface="微軟正黑體" panose="020B0604030504040204" pitchFamily="34" charset="-120"/>
              <a:cs typeface="+mn-cs"/>
            </a:endParaRPr>
          </a:p>
        </p:txBody>
      </p:sp>
    </p:spTree>
    <p:extLst>
      <p:ext uri="{BB962C8B-B14F-4D97-AF65-F5344CB8AC3E}">
        <p14:creationId xmlns:p14="http://schemas.microsoft.com/office/powerpoint/2010/main" val="18454384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內容版面配置區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
        <p:nvSpPr>
          <p:cNvPr id="5" name="日期版面配置區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8FFC38A-5980-4C26-B041-3116FDDBACFF}" type="datetime1">
              <a:rPr kumimoji="0" lang="zh-TW" altLang="en-US" sz="1200" b="0" i="0" u="none" strike="noStrike" kern="1200" cap="none" spc="0" normalizeH="0" baseline="0" noProof="0" smtClean="0">
                <a:ln>
                  <a:noFill/>
                </a:ln>
                <a:solidFill>
                  <a:prstClr val="black">
                    <a:tint val="75000"/>
                  </a:prstClr>
                </a:solidFill>
                <a:effectLst/>
                <a:uLnTx/>
                <a:uFillTx/>
                <a:latin typeface="微軟正黑體" panose="020B0604030504040204" pitchFamily="34" charset="-120"/>
                <a:ea typeface="微軟正黑體" panose="020B0604030504040204" pitchFamily="34" charset="-120"/>
                <a:cs typeface="+mn-cs"/>
              </a:rPr>
              <a:t>2023/7/23</a:t>
            </a:fld>
            <a:endParaRPr kumimoji="0" lang="zh-TW" altLang="en-US" sz="1200" b="0" i="0" u="none" strike="noStrike" kern="1200" cap="none" spc="0" normalizeH="0" baseline="0" noProof="0">
              <a:ln>
                <a:noFill/>
              </a:ln>
              <a:solidFill>
                <a:prstClr val="black">
                  <a:tint val="75000"/>
                </a:prstClr>
              </a:solidFill>
              <a:effectLst/>
              <a:uLnTx/>
              <a:uFillTx/>
              <a:latin typeface="微軟正黑體" panose="020B0604030504040204" pitchFamily="34" charset="-120"/>
              <a:ea typeface="微軟正黑體" panose="020B0604030504040204" pitchFamily="34" charset="-120"/>
              <a:cs typeface="+mn-cs"/>
            </a:endParaRPr>
          </a:p>
        </p:txBody>
      </p:sp>
      <p:sp>
        <p:nvSpPr>
          <p:cNvPr id="6" name="頁尾版面配置區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a:ln>
                <a:noFill/>
              </a:ln>
              <a:solidFill>
                <a:prstClr val="black">
                  <a:tint val="75000"/>
                </a:prstClr>
              </a:solidFill>
              <a:effectLst/>
              <a:uLnTx/>
              <a:uFillTx/>
              <a:latin typeface="微軟正黑體" panose="020B0604030504040204" pitchFamily="34" charset="-120"/>
              <a:ea typeface="微軟正黑體" panose="020B0604030504040204" pitchFamily="34" charset="-120"/>
              <a:cs typeface="+mn-cs"/>
            </a:endParaRPr>
          </a:p>
        </p:txBody>
      </p:sp>
      <p:sp>
        <p:nvSpPr>
          <p:cNvPr id="7" name="投影片編號版面配置區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BC1835-9A42-479B-97D9-E66884E14027}" type="slidenum">
              <a:rPr kumimoji="0" lang="zh-TW" altLang="en-US" sz="1200" b="0" i="0" u="none" strike="noStrike" kern="1200" cap="none" spc="0" normalizeH="0" baseline="0" noProof="0" smtClean="0">
                <a:ln>
                  <a:noFill/>
                </a:ln>
                <a:solidFill>
                  <a:prstClr val="black">
                    <a:tint val="75000"/>
                  </a:prstClr>
                </a:solidFill>
                <a:effectLst/>
                <a:uLnTx/>
                <a:uFillTx/>
                <a:latin typeface="微軟正黑體" panose="020B0604030504040204" pitchFamily="34" charset="-120"/>
                <a:ea typeface="微軟正黑體" panose="020B0604030504040204" pitchFamily="34"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TW" altLang="en-US" sz="1200" b="0" i="0" u="none" strike="noStrike" kern="1200" cap="none" spc="0" normalizeH="0" baseline="0" noProof="0">
              <a:ln>
                <a:noFill/>
              </a:ln>
              <a:solidFill>
                <a:prstClr val="black">
                  <a:tint val="75000"/>
                </a:prstClr>
              </a:solidFill>
              <a:effectLst/>
              <a:uLnTx/>
              <a:uFillTx/>
              <a:latin typeface="微軟正黑體" panose="020B0604030504040204" pitchFamily="34" charset="-120"/>
              <a:ea typeface="微軟正黑體" panose="020B0604030504040204" pitchFamily="34" charset="-120"/>
              <a:cs typeface="+mn-cs"/>
            </a:endParaRPr>
          </a:p>
        </p:txBody>
      </p:sp>
    </p:spTree>
    <p:extLst>
      <p:ext uri="{BB962C8B-B14F-4D97-AF65-F5344CB8AC3E}">
        <p14:creationId xmlns:p14="http://schemas.microsoft.com/office/powerpoint/2010/main" val="28483896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圖片版面配置區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a:t>按一下圖示以新增圖片</a:t>
            </a:r>
          </a:p>
        </p:txBody>
      </p:sp>
      <p:sp>
        <p:nvSpPr>
          <p:cNvPr id="4" name="文字版面配置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
        <p:nvSpPr>
          <p:cNvPr id="5" name="日期版面配置區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ABF1EF7E-4ADC-4E4F-99C2-D0691728C14C}" type="datetime1">
              <a:rPr kumimoji="0" lang="zh-TW" altLang="en-US" sz="1200" b="0" i="0" u="none" strike="noStrike" kern="1200" cap="none" spc="0" normalizeH="0" baseline="0" noProof="0" smtClean="0">
                <a:ln>
                  <a:noFill/>
                </a:ln>
                <a:solidFill>
                  <a:prstClr val="black">
                    <a:tint val="75000"/>
                  </a:prstClr>
                </a:solidFill>
                <a:effectLst/>
                <a:uLnTx/>
                <a:uFillTx/>
                <a:latin typeface="微軟正黑體" panose="020B0604030504040204" pitchFamily="34" charset="-120"/>
                <a:ea typeface="微軟正黑體" panose="020B0604030504040204" pitchFamily="34" charset="-120"/>
                <a:cs typeface="+mn-cs"/>
              </a:rPr>
              <a:t>2023/7/23</a:t>
            </a:fld>
            <a:endParaRPr kumimoji="0" lang="zh-TW" altLang="en-US" sz="1200" b="0" i="0" u="none" strike="noStrike" kern="1200" cap="none" spc="0" normalizeH="0" baseline="0" noProof="0">
              <a:ln>
                <a:noFill/>
              </a:ln>
              <a:solidFill>
                <a:prstClr val="black">
                  <a:tint val="75000"/>
                </a:prstClr>
              </a:solidFill>
              <a:effectLst/>
              <a:uLnTx/>
              <a:uFillTx/>
              <a:latin typeface="微軟正黑體" panose="020B0604030504040204" pitchFamily="34" charset="-120"/>
              <a:ea typeface="微軟正黑體" panose="020B0604030504040204" pitchFamily="34" charset="-120"/>
              <a:cs typeface="+mn-cs"/>
            </a:endParaRPr>
          </a:p>
        </p:txBody>
      </p:sp>
      <p:sp>
        <p:nvSpPr>
          <p:cNvPr id="6" name="頁尾版面配置區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a:ln>
                <a:noFill/>
              </a:ln>
              <a:solidFill>
                <a:prstClr val="black">
                  <a:tint val="75000"/>
                </a:prstClr>
              </a:solidFill>
              <a:effectLst/>
              <a:uLnTx/>
              <a:uFillTx/>
              <a:latin typeface="微軟正黑體" panose="020B0604030504040204" pitchFamily="34" charset="-120"/>
              <a:ea typeface="微軟正黑體" panose="020B0604030504040204" pitchFamily="34" charset="-120"/>
              <a:cs typeface="+mn-cs"/>
            </a:endParaRPr>
          </a:p>
        </p:txBody>
      </p:sp>
      <p:sp>
        <p:nvSpPr>
          <p:cNvPr id="7" name="投影片編號版面配置區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BC1835-9A42-479B-97D9-E66884E14027}" type="slidenum">
              <a:rPr kumimoji="0" lang="zh-TW" altLang="en-US" sz="1200" b="0" i="0" u="none" strike="noStrike" kern="1200" cap="none" spc="0" normalizeH="0" baseline="0" noProof="0" smtClean="0">
                <a:ln>
                  <a:noFill/>
                </a:ln>
                <a:solidFill>
                  <a:prstClr val="black">
                    <a:tint val="75000"/>
                  </a:prstClr>
                </a:solidFill>
                <a:effectLst/>
                <a:uLnTx/>
                <a:uFillTx/>
                <a:latin typeface="微軟正黑體" panose="020B0604030504040204" pitchFamily="34" charset="-120"/>
                <a:ea typeface="微軟正黑體" panose="020B0604030504040204" pitchFamily="34"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TW" altLang="en-US" sz="1200" b="0" i="0" u="none" strike="noStrike" kern="1200" cap="none" spc="0" normalizeH="0" baseline="0" noProof="0">
              <a:ln>
                <a:noFill/>
              </a:ln>
              <a:solidFill>
                <a:prstClr val="black">
                  <a:tint val="75000"/>
                </a:prstClr>
              </a:solidFill>
              <a:effectLst/>
              <a:uLnTx/>
              <a:uFillTx/>
              <a:latin typeface="微軟正黑體" panose="020B0604030504040204" pitchFamily="34" charset="-120"/>
              <a:ea typeface="微軟正黑體" panose="020B0604030504040204" pitchFamily="34" charset="-120"/>
              <a:cs typeface="+mn-cs"/>
            </a:endParaRPr>
          </a:p>
        </p:txBody>
      </p:sp>
    </p:spTree>
    <p:extLst>
      <p:ext uri="{BB962C8B-B14F-4D97-AF65-F5344CB8AC3E}">
        <p14:creationId xmlns:p14="http://schemas.microsoft.com/office/powerpoint/2010/main" val="8070792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a:t>按一下以編輯母片標題樣式</a:t>
            </a:r>
          </a:p>
        </p:txBody>
      </p:sp>
      <p:sp>
        <p:nvSpPr>
          <p:cNvPr id="3" name="文字版面配置區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微軟正黑體" panose="020B0604030504040204" pitchFamily="34" charset="-120"/>
                <a:ea typeface="微軟正黑體" panose="020B0604030504040204" pitchFamily="34" charset="-12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43225287-5BD8-4063-AAA1-08041BE004E8}" type="datetime1">
              <a:rPr kumimoji="0" lang="zh-TW" altLang="en-US" sz="1200" b="0" i="0" u="none" strike="noStrike" kern="1200" cap="none" spc="0" normalizeH="0" baseline="0" noProof="0" smtClean="0">
                <a:ln>
                  <a:noFill/>
                </a:ln>
                <a:solidFill>
                  <a:prstClr val="black">
                    <a:tint val="75000"/>
                  </a:prstClr>
                </a:solidFill>
                <a:effectLst/>
                <a:uLnTx/>
                <a:uFillTx/>
                <a:latin typeface="微軟正黑體" panose="020B0604030504040204" pitchFamily="34" charset="-120"/>
                <a:ea typeface="微軟正黑體" panose="020B0604030504040204" pitchFamily="34" charset="-120"/>
                <a:cs typeface="+mn-cs"/>
              </a:rPr>
              <a:t>2023/7/23</a:t>
            </a:fld>
            <a:endParaRPr kumimoji="0" lang="zh-TW" altLang="en-US" sz="1200" b="0" i="0" u="none" strike="noStrike" kern="1200" cap="none" spc="0" normalizeH="0" baseline="0" noProof="0">
              <a:ln>
                <a:noFill/>
              </a:ln>
              <a:solidFill>
                <a:prstClr val="black">
                  <a:tint val="75000"/>
                </a:prstClr>
              </a:solidFill>
              <a:effectLst/>
              <a:uLnTx/>
              <a:uFillTx/>
              <a:latin typeface="微軟正黑體" panose="020B0604030504040204" pitchFamily="34" charset="-120"/>
              <a:ea typeface="微軟正黑體" panose="020B0604030504040204" pitchFamily="34" charset="-120"/>
              <a:cs typeface="+mn-cs"/>
            </a:endParaRPr>
          </a:p>
        </p:txBody>
      </p:sp>
      <p:sp>
        <p:nvSpPr>
          <p:cNvPr id="5" name="頁尾版面配置區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微軟正黑體" panose="020B0604030504040204" pitchFamily="34" charset="-120"/>
                <a:ea typeface="微軟正黑體" panose="020B0604030504040204" pitchFamily="34" charset="-12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a:ln>
                <a:noFill/>
              </a:ln>
              <a:solidFill>
                <a:prstClr val="black">
                  <a:tint val="75000"/>
                </a:prstClr>
              </a:solidFill>
              <a:effectLst/>
              <a:uLnTx/>
              <a:uFillTx/>
              <a:latin typeface="微軟正黑體" panose="020B0604030504040204" pitchFamily="34" charset="-120"/>
              <a:ea typeface="微軟正黑體" panose="020B0604030504040204" pitchFamily="34" charset="-120"/>
              <a:cs typeface="+mn-cs"/>
            </a:endParaRPr>
          </a:p>
        </p:txBody>
      </p:sp>
      <p:sp>
        <p:nvSpPr>
          <p:cNvPr id="6" name="投影片編號版面配置區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微軟正黑體" panose="020B0604030504040204" pitchFamily="34" charset="-120"/>
                <a:ea typeface="微軟正黑體" panose="020B0604030504040204" pitchFamily="34" charset="-120"/>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C7BC1835-9A42-479B-97D9-E66884E14027}" type="slidenum">
              <a:rPr kumimoji="0" lang="zh-TW" altLang="en-US" sz="1200" b="0" i="0" u="none" strike="noStrike" kern="1200" cap="none" spc="0" normalizeH="0" baseline="0" noProof="0" smtClean="0">
                <a:ln>
                  <a:noFill/>
                </a:ln>
                <a:solidFill>
                  <a:prstClr val="black">
                    <a:tint val="75000"/>
                  </a:prstClr>
                </a:solidFill>
                <a:effectLst/>
                <a:uLnTx/>
                <a:uFillTx/>
                <a:latin typeface="微軟正黑體" panose="020B0604030504040204" pitchFamily="34" charset="-120"/>
                <a:ea typeface="微軟正黑體" panose="020B0604030504040204" pitchFamily="34"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TW" altLang="en-US" sz="1200" b="0" i="0" u="none" strike="noStrike" kern="1200" cap="none" spc="0" normalizeH="0" baseline="0" noProof="0">
              <a:ln>
                <a:noFill/>
              </a:ln>
              <a:solidFill>
                <a:prstClr val="black">
                  <a:tint val="75000"/>
                </a:prstClr>
              </a:solidFill>
              <a:effectLst/>
              <a:uLnTx/>
              <a:uFillTx/>
              <a:latin typeface="微軟正黑體" panose="020B0604030504040204" pitchFamily="34" charset="-120"/>
              <a:ea typeface="微軟正黑體" panose="020B0604030504040204" pitchFamily="34" charset="-120"/>
              <a:cs typeface="+mn-cs"/>
            </a:endParaRPr>
          </a:p>
        </p:txBody>
      </p:sp>
    </p:spTree>
    <p:extLst>
      <p:ext uri="{BB962C8B-B14F-4D97-AF65-F5344CB8AC3E}">
        <p14:creationId xmlns:p14="http://schemas.microsoft.com/office/powerpoint/2010/main" val="341473637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微軟正黑體" panose="020B0604030504040204" pitchFamily="34" charset="-120"/>
          <a:ea typeface="微軟正黑體" panose="020B0604030504040204" pitchFamily="34" charset="-12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軟正黑體" panose="020B0604030504040204" pitchFamily="34" charset="-120"/>
          <a:ea typeface="微軟正黑體" panose="020B0604030504040204" pitchFamily="34" charset="-12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軟正黑體" panose="020B0604030504040204" pitchFamily="34" charset="-120"/>
          <a:ea typeface="微軟正黑體" panose="020B0604030504040204" pitchFamily="34" charset="-12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軟正黑體" panose="020B0604030504040204" pitchFamily="34" charset="-120"/>
          <a:ea typeface="微軟正黑體" panose="020B0604030504040204" pitchFamily="34" charset="-12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軟正黑體" panose="020B0604030504040204" pitchFamily="34" charset="-120"/>
          <a:ea typeface="微軟正黑體" panose="020B0604030504040204" pitchFamily="34" charset="-12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軟正黑體" panose="020B0604030504040204" pitchFamily="34" charset="-120"/>
          <a:ea typeface="微軟正黑體" panose="020B0604030504040204" pitchFamily="34" charset="-12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comments" Target="../comments/comment2.xml"/><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comments" Target="../comments/comment3.xml"/><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3.png"/><Relationship Id="rId18" Type="http://schemas.openxmlformats.org/officeDocument/2006/relationships/image" Target="../media/image36.png"/><Relationship Id="rId26" Type="http://schemas.openxmlformats.org/officeDocument/2006/relationships/image" Target="../media/image44.png"/><Relationship Id="rId3" Type="http://schemas.openxmlformats.org/officeDocument/2006/relationships/image" Target="../media/image23.png"/><Relationship Id="rId21" Type="http://schemas.openxmlformats.org/officeDocument/2006/relationships/image" Target="../media/image39.png"/><Relationship Id="rId34" Type="http://schemas.openxmlformats.org/officeDocument/2006/relationships/image" Target="../media/image52.png"/><Relationship Id="rId7" Type="http://schemas.openxmlformats.org/officeDocument/2006/relationships/image" Target="../media/image27.png"/><Relationship Id="rId12" Type="http://schemas.openxmlformats.org/officeDocument/2006/relationships/image" Target="../media/image32.png"/><Relationship Id="rId17" Type="http://schemas.openxmlformats.org/officeDocument/2006/relationships/image" Target="../media/image35.png"/><Relationship Id="rId25" Type="http://schemas.openxmlformats.org/officeDocument/2006/relationships/image" Target="../media/image43.png"/><Relationship Id="rId33" Type="http://schemas.openxmlformats.org/officeDocument/2006/relationships/image" Target="../media/image51.png"/><Relationship Id="rId2" Type="http://schemas.openxmlformats.org/officeDocument/2006/relationships/notesSlide" Target="../notesSlides/notesSlide13.xml"/><Relationship Id="rId20" Type="http://schemas.openxmlformats.org/officeDocument/2006/relationships/image" Target="../media/image38.png"/><Relationship Id="rId29" Type="http://schemas.openxmlformats.org/officeDocument/2006/relationships/image" Target="../media/image47.png"/><Relationship Id="rId1" Type="http://schemas.openxmlformats.org/officeDocument/2006/relationships/slideLayout" Target="../slideLayouts/slideLayout2.xml"/><Relationship Id="rId6" Type="http://schemas.openxmlformats.org/officeDocument/2006/relationships/image" Target="../media/image26.png"/><Relationship Id="rId11" Type="http://schemas.openxmlformats.org/officeDocument/2006/relationships/image" Target="../media/image31.png"/><Relationship Id="rId24" Type="http://schemas.openxmlformats.org/officeDocument/2006/relationships/image" Target="../media/image42.png"/><Relationship Id="rId32" Type="http://schemas.openxmlformats.org/officeDocument/2006/relationships/image" Target="../media/image50.png"/><Relationship Id="rId5" Type="http://schemas.openxmlformats.org/officeDocument/2006/relationships/image" Target="../media/image25.png"/><Relationship Id="rId23" Type="http://schemas.openxmlformats.org/officeDocument/2006/relationships/image" Target="../media/image41.png"/><Relationship Id="rId28" Type="http://schemas.openxmlformats.org/officeDocument/2006/relationships/image" Target="../media/image46.png"/><Relationship Id="rId10" Type="http://schemas.openxmlformats.org/officeDocument/2006/relationships/image" Target="../media/image30.png"/><Relationship Id="rId19" Type="http://schemas.openxmlformats.org/officeDocument/2006/relationships/image" Target="../media/image37.png"/><Relationship Id="rId31" Type="http://schemas.openxmlformats.org/officeDocument/2006/relationships/image" Target="../media/image49.png"/><Relationship Id="rId4" Type="http://schemas.openxmlformats.org/officeDocument/2006/relationships/image" Target="../media/image24.png"/><Relationship Id="rId9" Type="http://schemas.openxmlformats.org/officeDocument/2006/relationships/image" Target="../media/image29.png"/><Relationship Id="rId14" Type="http://schemas.openxmlformats.org/officeDocument/2006/relationships/image" Target="../media/image34.png"/><Relationship Id="rId22" Type="http://schemas.openxmlformats.org/officeDocument/2006/relationships/image" Target="../media/image40.png"/><Relationship Id="rId27" Type="http://schemas.openxmlformats.org/officeDocument/2006/relationships/image" Target="../media/image45.png"/><Relationship Id="rId30" Type="http://schemas.openxmlformats.org/officeDocument/2006/relationships/image" Target="../media/image48.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comments" Target="../comments/comment4.xml"/></Relationships>
</file>

<file path=ppt/slides/_rels/slide27.xml.rels><?xml version="1.0" encoding="UTF-8" standalone="yes"?>
<Relationships xmlns="http://schemas.openxmlformats.org/package/2006/relationships"><Relationship Id="rId3" Type="http://schemas.openxmlformats.org/officeDocument/2006/relationships/image" Target="../media/image54.gif"/><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55.gif"/></Relationships>
</file>

<file path=ppt/slides/_rels/slide2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2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61.jp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3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4.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5.png"/><Relationship Id="rId5" Type="http://schemas.microsoft.com/office/2007/relationships/hdphoto" Target="../media/hdphoto2.wdp"/><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1604828" y="2389549"/>
            <a:ext cx="9144000" cy="3294767"/>
          </a:xfrm>
        </p:spPr>
        <p:txBody>
          <a:bodyPr>
            <a:normAutofit fontScale="90000"/>
          </a:bodyPr>
          <a:lstStyle/>
          <a:p>
            <a:r>
              <a:rPr lang="zh-TW" altLang="zh-TW" sz="4900" dirty="0" smtClean="0"/>
              <a:t>基於偏差</a:t>
            </a:r>
            <a:r>
              <a:rPr lang="en-US" altLang="zh-TW" sz="4900" dirty="0" smtClean="0"/>
              <a:t>-</a:t>
            </a:r>
            <a:r>
              <a:rPr lang="zh-TW" altLang="zh-TW" sz="4900" dirty="0" smtClean="0"/>
              <a:t>變異數分解攻擊與</a:t>
            </a:r>
            <a:r>
              <a:rPr lang="en-US" altLang="zh-TW" sz="4900" dirty="0" smtClean="0"/>
              <a:t/>
            </a:r>
            <a:br>
              <a:rPr lang="en-US" altLang="zh-TW" sz="4900" dirty="0" smtClean="0"/>
            </a:br>
            <a:r>
              <a:rPr lang="zh-TW" altLang="zh-TW" sz="4900" dirty="0" smtClean="0"/>
              <a:t>鬆弛聚合機制於強化抵禦</a:t>
            </a:r>
            <a:r>
              <a:rPr lang="en-US" altLang="zh-TW" sz="4900" dirty="0" smtClean="0"/>
              <a:t/>
            </a:r>
            <a:br>
              <a:rPr lang="en-US" altLang="zh-TW" sz="4900" dirty="0" smtClean="0"/>
            </a:br>
            <a:r>
              <a:rPr lang="zh-TW" altLang="zh-TW" sz="4900" dirty="0" smtClean="0"/>
              <a:t>對抗樣本攻擊的聯邦學習系統</a:t>
            </a:r>
            <a:r>
              <a:rPr lang="en-US" altLang="zh-TW" sz="4900" dirty="0" smtClean="0"/>
              <a:t/>
            </a:r>
            <a:br>
              <a:rPr lang="en-US" altLang="zh-TW" sz="4900" dirty="0" smtClean="0"/>
            </a:br>
            <a:r>
              <a:rPr lang="zh-TW" altLang="zh-TW" dirty="0"/>
              <a:t/>
            </a:r>
            <a:br>
              <a:rPr lang="zh-TW" altLang="zh-TW" dirty="0"/>
            </a:br>
            <a:r>
              <a:rPr lang="zh-TW" altLang="zh-TW" dirty="0"/>
              <a:t/>
            </a:r>
            <a:br>
              <a:rPr lang="zh-TW" altLang="zh-TW" dirty="0"/>
            </a:br>
            <a:endParaRPr lang="en-US" altLang="zh-TW" sz="4800" dirty="0"/>
          </a:p>
        </p:txBody>
      </p:sp>
      <p:graphicFrame>
        <p:nvGraphicFramePr>
          <p:cNvPr id="7" name="表格 6"/>
          <p:cNvGraphicFramePr>
            <a:graphicFrameLocks noGrp="1"/>
          </p:cNvGraphicFramePr>
          <p:nvPr>
            <p:extLst>
              <p:ext uri="{D42A27DB-BD31-4B8C-83A1-F6EECF244321}">
                <p14:modId xmlns:p14="http://schemas.microsoft.com/office/powerpoint/2010/main" val="4031356480"/>
              </p:ext>
            </p:extLst>
          </p:nvPr>
        </p:nvGraphicFramePr>
        <p:xfrm>
          <a:off x="3926491" y="4250983"/>
          <a:ext cx="4500674" cy="1263650"/>
        </p:xfrm>
        <a:graphic>
          <a:graphicData uri="http://schemas.openxmlformats.org/drawingml/2006/table">
            <a:tbl>
              <a:tblPr bandRow="1">
                <a:tableStyleId>{5C22544A-7EE6-4342-B048-85BDC9FD1C3A}</a:tableStyleId>
              </a:tblPr>
              <a:tblGrid>
                <a:gridCol w="2250337">
                  <a:extLst>
                    <a:ext uri="{9D8B030D-6E8A-4147-A177-3AD203B41FA5}">
                      <a16:colId xmlns:a16="http://schemas.microsoft.com/office/drawing/2014/main" val="630191370"/>
                    </a:ext>
                  </a:extLst>
                </a:gridCol>
                <a:gridCol w="2250337">
                  <a:extLst>
                    <a:ext uri="{9D8B030D-6E8A-4147-A177-3AD203B41FA5}">
                      <a16:colId xmlns:a16="http://schemas.microsoft.com/office/drawing/2014/main" val="3505125881"/>
                    </a:ext>
                  </a:extLst>
                </a:gridCol>
              </a:tblGrid>
              <a:tr h="631825">
                <a:tc>
                  <a:txBody>
                    <a:bodyPr/>
                    <a:lstStyle/>
                    <a:p>
                      <a:pPr algn="r"/>
                      <a:r>
                        <a:rPr lang="zh-TW" altLang="en-US" sz="3100" b="0" dirty="0">
                          <a:latin typeface="標楷體" panose="03000509000000000000" pitchFamily="65" charset="-120"/>
                          <a:ea typeface="標楷體" panose="03000509000000000000" pitchFamily="65" charset="-120"/>
                        </a:rPr>
                        <a:t>指導教授</a:t>
                      </a:r>
                    </a:p>
                  </a:txBody>
                  <a:tcPr marL="155792" marR="155792" marT="77896" marB="77896"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zh-TW" altLang="en-US" sz="3100" b="0" dirty="0">
                          <a:latin typeface="標楷體" panose="03000509000000000000" pitchFamily="65" charset="-120"/>
                          <a:ea typeface="標楷體" panose="03000509000000000000" pitchFamily="65" charset="-120"/>
                        </a:rPr>
                        <a:t>陳彥霖</a:t>
                      </a:r>
                    </a:p>
                  </a:txBody>
                  <a:tcPr marL="155792" marR="155792" marT="77896" marB="77896"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668508102"/>
                  </a:ext>
                </a:extLst>
              </a:tr>
              <a:tr h="631825">
                <a:tc>
                  <a:txBody>
                    <a:bodyPr/>
                    <a:lstStyle/>
                    <a:p>
                      <a:pPr algn="r"/>
                      <a:r>
                        <a:rPr lang="zh-TW" altLang="en-US" sz="3100" b="0" dirty="0">
                          <a:latin typeface="標楷體" panose="03000509000000000000" pitchFamily="65" charset="-120"/>
                          <a:ea typeface="標楷體" panose="03000509000000000000" pitchFamily="65" charset="-120"/>
                        </a:rPr>
                        <a:t>學生</a:t>
                      </a:r>
                    </a:p>
                  </a:txBody>
                  <a:tcPr marL="155792" marR="155792" marT="77896" marB="77896"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zh-TW" altLang="en-US" sz="3100" b="0" dirty="0" smtClean="0">
                          <a:latin typeface="標楷體" panose="03000509000000000000" pitchFamily="65" charset="-120"/>
                          <a:ea typeface="標楷體" panose="03000509000000000000" pitchFamily="65" charset="-120"/>
                        </a:rPr>
                        <a:t>洪綵緹</a:t>
                      </a:r>
                      <a:endParaRPr lang="zh-TW" altLang="en-US" sz="3100" b="0" dirty="0">
                        <a:latin typeface="標楷體" panose="03000509000000000000" pitchFamily="65" charset="-120"/>
                        <a:ea typeface="標楷體" panose="03000509000000000000" pitchFamily="65" charset="-120"/>
                      </a:endParaRPr>
                    </a:p>
                  </a:txBody>
                  <a:tcPr marL="155792" marR="155792" marT="77896" marB="77896"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246656613"/>
                  </a:ext>
                </a:extLst>
              </a:tr>
            </a:tbl>
          </a:graphicData>
        </a:graphic>
      </p:graphicFrame>
      <p:sp>
        <p:nvSpPr>
          <p:cNvPr id="3" name="投影片編號版面配置區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BC1835-9A42-479B-97D9-E66884E14027}" type="slidenum">
              <a:rPr kumimoji="0" lang="zh-TW" altLang="en-US" sz="1200" b="0" i="0" u="none" strike="noStrike" kern="1200" cap="none" spc="0" normalizeH="0" baseline="0" noProof="0" smtClean="0">
                <a:ln>
                  <a:noFill/>
                </a:ln>
                <a:solidFill>
                  <a:prstClr val="black">
                    <a:tint val="75000"/>
                  </a:prstClr>
                </a:solidFill>
                <a:effectLst/>
                <a:uLnTx/>
                <a:uFillTx/>
                <a:latin typeface="Microsoft JhengHei" panose="020B0604030504040204" pitchFamily="34" charset="-120"/>
                <a:ea typeface="Microsoft JhengHei" panose="020B0604030504040204" pitchFamily="34"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zh-TW" altLang="en-US" sz="1200" b="0" i="0" u="none" strike="noStrike" kern="1200" cap="none" spc="0" normalizeH="0" baseline="0" noProof="0">
              <a:ln>
                <a:noFill/>
              </a:ln>
              <a:solidFill>
                <a:prstClr val="black">
                  <a:tint val="75000"/>
                </a:prstClr>
              </a:solidFill>
              <a:effectLst/>
              <a:uLnTx/>
              <a:uFillTx/>
              <a:latin typeface="Microsoft JhengHei" panose="020B0604030504040204" pitchFamily="34" charset="-120"/>
              <a:ea typeface="Microsoft JhengHei" panose="020B0604030504040204" pitchFamily="34" charset="-120"/>
              <a:cs typeface="+mn-cs"/>
            </a:endParaRPr>
          </a:p>
        </p:txBody>
      </p:sp>
    </p:spTree>
    <p:extLst>
      <p:ext uri="{BB962C8B-B14F-4D97-AF65-F5344CB8AC3E}">
        <p14:creationId xmlns:p14="http://schemas.microsoft.com/office/powerpoint/2010/main" val="361560291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E0D008F-2EB8-40EF-B3A7-B899283604EA}"/>
              </a:ext>
            </a:extLst>
          </p:cNvPr>
          <p:cNvSpPr>
            <a:spLocks noGrp="1"/>
          </p:cNvSpPr>
          <p:nvPr>
            <p:ph type="title"/>
          </p:nvPr>
        </p:nvSpPr>
        <p:spPr/>
        <p:txBody>
          <a:bodyPr/>
          <a:lstStyle/>
          <a:p>
            <a:r>
              <a:rPr lang="zh-TW" altLang="en-US" dirty="0"/>
              <a:t>技術背景簡介</a:t>
            </a:r>
          </a:p>
        </p:txBody>
      </p:sp>
      <p:sp>
        <p:nvSpPr>
          <p:cNvPr id="3" name="文字版面配置區 2">
            <a:extLst>
              <a:ext uri="{FF2B5EF4-FFF2-40B4-BE49-F238E27FC236}">
                <a16:creationId xmlns:a16="http://schemas.microsoft.com/office/drawing/2014/main" id="{93AE0358-2278-4DC0-9F9C-6D6B515BA152}"/>
              </a:ext>
            </a:extLst>
          </p:cNvPr>
          <p:cNvSpPr>
            <a:spLocks noGrp="1"/>
          </p:cNvSpPr>
          <p:nvPr>
            <p:ph type="body" idx="1"/>
          </p:nvPr>
        </p:nvSpPr>
        <p:spPr/>
        <p:txBody>
          <a:bodyPr>
            <a:normAutofit/>
          </a:bodyPr>
          <a:lstStyle/>
          <a:p>
            <a:r>
              <a:rPr lang="en-US" altLang="zh-TW" dirty="0" smtClean="0"/>
              <a:t>1. Adversarial</a:t>
            </a:r>
            <a:r>
              <a:rPr lang="zh-TW" altLang="en-US" dirty="0" smtClean="0"/>
              <a:t> </a:t>
            </a:r>
            <a:r>
              <a:rPr lang="en-US" altLang="zh-TW" dirty="0" smtClean="0"/>
              <a:t>Examples</a:t>
            </a:r>
            <a:endParaRPr lang="en-US" altLang="zh-TW" dirty="0"/>
          </a:p>
          <a:p>
            <a:r>
              <a:rPr lang="en-US" altLang="zh-TW" dirty="0" smtClean="0"/>
              <a:t>2. Adversarial Training</a:t>
            </a:r>
          </a:p>
        </p:txBody>
      </p:sp>
      <p:sp>
        <p:nvSpPr>
          <p:cNvPr id="4" name="投影片編號版面配置區 3">
            <a:extLst>
              <a:ext uri="{FF2B5EF4-FFF2-40B4-BE49-F238E27FC236}">
                <a16:creationId xmlns:a16="http://schemas.microsoft.com/office/drawing/2014/main" id="{127A3148-C621-4665-92E3-BBB0A6682DF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BC1835-9A42-479B-97D9-E66884E14027}" type="slidenum">
              <a:rPr kumimoji="0" lang="zh-TW" altLang="en-US" sz="1200" b="0" i="0" u="none" strike="noStrike" kern="1200" cap="none" spc="0" normalizeH="0" baseline="0" noProof="0" smtClean="0">
                <a:ln>
                  <a:noFill/>
                </a:ln>
                <a:solidFill>
                  <a:prstClr val="black">
                    <a:tint val="75000"/>
                  </a:prstClr>
                </a:solidFill>
                <a:effectLst/>
                <a:uLnTx/>
                <a:uFillTx/>
                <a:latin typeface="微軟正黑體" panose="020B0604030504040204" pitchFamily="34" charset="-120"/>
                <a:ea typeface="微軟正黑體" panose="020B0604030504040204" pitchFamily="34"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zh-TW" altLang="en-US" sz="1200" b="0" i="0" u="none" strike="noStrike" kern="1200" cap="none" spc="0" normalizeH="0" baseline="0" noProof="0">
              <a:ln>
                <a:noFill/>
              </a:ln>
              <a:solidFill>
                <a:prstClr val="black">
                  <a:tint val="75000"/>
                </a:prstClr>
              </a:solidFill>
              <a:effectLst/>
              <a:uLnTx/>
              <a:uFillTx/>
              <a:latin typeface="微軟正黑體" panose="020B0604030504040204" pitchFamily="34" charset="-120"/>
              <a:ea typeface="微軟正黑體" panose="020B0604030504040204" pitchFamily="34" charset="-120"/>
              <a:cs typeface="+mn-cs"/>
            </a:endParaRPr>
          </a:p>
        </p:txBody>
      </p:sp>
    </p:spTree>
    <p:extLst>
      <p:ext uri="{BB962C8B-B14F-4D97-AF65-F5344CB8AC3E}">
        <p14:creationId xmlns:p14="http://schemas.microsoft.com/office/powerpoint/2010/main" val="148695478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p:cNvPicPr>
            <a:picLocks noChangeAspect="1"/>
          </p:cNvPicPr>
          <p:nvPr/>
        </p:nvPicPr>
        <p:blipFill>
          <a:blip r:embed="rId3"/>
          <a:stretch>
            <a:fillRect/>
          </a:stretch>
        </p:blipFill>
        <p:spPr>
          <a:xfrm>
            <a:off x="2285205" y="3329950"/>
            <a:ext cx="7888941" cy="3201808"/>
          </a:xfrm>
          <a:prstGeom prst="rect">
            <a:avLst/>
          </a:prstGeom>
        </p:spPr>
      </p:pic>
      <p:sp>
        <p:nvSpPr>
          <p:cNvPr id="2" name="標題 1"/>
          <p:cNvSpPr>
            <a:spLocks noGrp="1"/>
          </p:cNvSpPr>
          <p:nvPr>
            <p:ph type="title"/>
          </p:nvPr>
        </p:nvSpPr>
        <p:spPr>
          <a:xfrm>
            <a:off x="838200" y="342713"/>
            <a:ext cx="10515600" cy="1325563"/>
          </a:xfrm>
        </p:spPr>
        <p:txBody>
          <a:bodyPr/>
          <a:lstStyle/>
          <a:p>
            <a:r>
              <a:rPr lang="zh-TW" altLang="en-US" dirty="0" smtClean="0"/>
              <a:t>對抗樣本攻擊</a:t>
            </a:r>
            <a:r>
              <a:rPr lang="en-US" altLang="zh-TW" dirty="0" smtClean="0"/>
              <a:t>(</a:t>
            </a:r>
            <a:r>
              <a:rPr lang="en-US" altLang="zh-TW" dirty="0"/>
              <a:t>Adversarial </a:t>
            </a:r>
            <a:r>
              <a:rPr lang="en-US" altLang="zh-TW" dirty="0" smtClean="0"/>
              <a:t>Examples)</a:t>
            </a:r>
            <a:endParaRPr lang="zh-TW" altLang="en-US" dirty="0"/>
          </a:p>
        </p:txBody>
      </p:sp>
      <p:sp>
        <p:nvSpPr>
          <p:cNvPr id="3" name="內容版面配置區 2"/>
          <p:cNvSpPr>
            <a:spLocks noGrp="1"/>
          </p:cNvSpPr>
          <p:nvPr>
            <p:ph idx="1"/>
          </p:nvPr>
        </p:nvSpPr>
        <p:spPr>
          <a:xfrm>
            <a:off x="838200" y="1404284"/>
            <a:ext cx="10515600" cy="4351338"/>
          </a:xfrm>
        </p:spPr>
        <p:txBody>
          <a:bodyPr>
            <a:normAutofit/>
          </a:bodyPr>
          <a:lstStyle/>
          <a:p>
            <a:pPr>
              <a:lnSpc>
                <a:spcPct val="150000"/>
              </a:lnSpc>
            </a:pPr>
            <a:r>
              <a:rPr lang="zh-TW" altLang="en-US" sz="2000" dirty="0" smtClean="0"/>
              <a:t>對抗樣本攻擊</a:t>
            </a:r>
            <a:r>
              <a:rPr lang="en-US" altLang="zh-TW" sz="2000" dirty="0" smtClean="0"/>
              <a:t>(Adversarial Example) :</a:t>
            </a:r>
            <a:r>
              <a:rPr lang="zh-TW" altLang="en-US" sz="2000" dirty="0"/>
              <a:t>深度模型具有良好的泛化能力同時，也具有極高脆弱性。以分類為例：只需要通過故意添加細微的干擾所形成的輸入樣本（對抗樣本），模型以高置信度給出了一個錯誤的</a:t>
            </a:r>
            <a:r>
              <a:rPr lang="zh-TW" altLang="en-US" sz="2000" dirty="0" smtClean="0"/>
              <a:t>輸出</a:t>
            </a:r>
            <a:r>
              <a:rPr lang="en-US" altLang="zh-TW" sz="2000" dirty="0" smtClean="0"/>
              <a:t>[4]</a:t>
            </a:r>
            <a:r>
              <a:rPr lang="zh-TW" altLang="en-US" sz="2000" dirty="0" smtClean="0"/>
              <a:t>。對抗樣本攻擊的代表為</a:t>
            </a:r>
            <a:r>
              <a:rPr lang="en-US" altLang="zh-TW" sz="2000" dirty="0" smtClean="0"/>
              <a:t>FGSM(</a:t>
            </a:r>
            <a:r>
              <a:rPr lang="zh-TW" altLang="en-US" sz="2000" dirty="0" smtClean="0"/>
              <a:t>單步迭代攻擊</a:t>
            </a:r>
            <a:r>
              <a:rPr lang="en-US" altLang="zh-TW" sz="2000" dirty="0" smtClean="0"/>
              <a:t>)</a:t>
            </a:r>
            <a:r>
              <a:rPr lang="zh-TW" altLang="en-US" sz="2000" dirty="0" smtClean="0"/>
              <a:t> </a:t>
            </a:r>
            <a:r>
              <a:rPr lang="en-US" altLang="zh-TW" sz="2000" dirty="0" smtClean="0"/>
              <a:t>and PGD(</a:t>
            </a:r>
            <a:r>
              <a:rPr lang="zh-TW" altLang="en-US" sz="2000" dirty="0" smtClean="0"/>
              <a:t>多步迭代攻擊</a:t>
            </a:r>
            <a:r>
              <a:rPr lang="en-US" altLang="zh-TW" sz="2000" dirty="0" smtClean="0"/>
              <a:t>)</a:t>
            </a:r>
            <a:r>
              <a:rPr lang="zh-TW" altLang="en-US" sz="2000" dirty="0" smtClean="0"/>
              <a:t>。</a:t>
            </a:r>
            <a:endParaRPr lang="en-US" altLang="zh-TW" sz="2000" dirty="0"/>
          </a:p>
        </p:txBody>
      </p:sp>
      <p:sp>
        <p:nvSpPr>
          <p:cNvPr id="4" name="投影片編號版面配置區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BC1835-9A42-479B-97D9-E66884E14027}" type="slidenum">
              <a:rPr kumimoji="0" lang="zh-TW" altLang="en-US" sz="1200" b="0" i="0" u="none" strike="noStrike" kern="1200" cap="none" spc="0" normalizeH="0" baseline="0" noProof="0" smtClean="0">
                <a:ln>
                  <a:noFill/>
                </a:ln>
                <a:solidFill>
                  <a:prstClr val="black">
                    <a:tint val="75000"/>
                  </a:prstClr>
                </a:solidFill>
                <a:effectLst/>
                <a:uLnTx/>
                <a:uFillTx/>
                <a:latin typeface="Microsoft JhengHei" panose="020B0604030504040204" pitchFamily="34" charset="-120"/>
                <a:ea typeface="Microsoft JhengHei" panose="020B0604030504040204" pitchFamily="34"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zh-TW" altLang="en-US" sz="1200" b="0" i="0" u="none" strike="noStrike" kern="1200" cap="none" spc="0" normalizeH="0" baseline="0" noProof="0" dirty="0">
              <a:ln>
                <a:noFill/>
              </a:ln>
              <a:solidFill>
                <a:prstClr val="black">
                  <a:tint val="75000"/>
                </a:prstClr>
              </a:solidFill>
              <a:effectLst/>
              <a:uLnTx/>
              <a:uFillTx/>
              <a:latin typeface="Microsoft JhengHei" panose="020B0604030504040204" pitchFamily="34" charset="-120"/>
              <a:ea typeface="Microsoft JhengHei" panose="020B0604030504040204" pitchFamily="34" charset="-120"/>
              <a:cs typeface="+mn-cs"/>
            </a:endParaRPr>
          </a:p>
        </p:txBody>
      </p:sp>
      <p:sp>
        <p:nvSpPr>
          <p:cNvPr id="6" name="矩形 5"/>
          <p:cNvSpPr/>
          <p:nvPr/>
        </p:nvSpPr>
        <p:spPr>
          <a:xfrm>
            <a:off x="0" y="6531758"/>
            <a:ext cx="11565038" cy="307777"/>
          </a:xfrm>
          <a:prstGeom prst="rect">
            <a:avLst/>
          </a:prstGeom>
        </p:spPr>
        <p:txBody>
          <a:bodyPr wrap="square">
            <a:spAutoFit/>
          </a:bodyPr>
          <a:lstStyle/>
          <a:p>
            <a:r>
              <a:rPr lang="en-US" altLang="zh-TW" sz="1400" dirty="0" smtClean="0">
                <a:latin typeface="Times New Roman" panose="02020603050405020304" pitchFamily="18" charset="0"/>
                <a:ea typeface="標楷體" panose="03000509000000000000" pitchFamily="65" charset="-120"/>
              </a:rPr>
              <a:t>I. J. Goodfellow, J. </a:t>
            </a:r>
            <a:r>
              <a:rPr lang="en-US" altLang="zh-TW" sz="1400" dirty="0" err="1" smtClean="0">
                <a:latin typeface="Times New Roman" panose="02020603050405020304" pitchFamily="18" charset="0"/>
                <a:ea typeface="標楷體" panose="03000509000000000000" pitchFamily="65" charset="-120"/>
              </a:rPr>
              <a:t>Shlens</a:t>
            </a:r>
            <a:r>
              <a:rPr lang="en-US" altLang="zh-TW" sz="1400" dirty="0" smtClean="0">
                <a:latin typeface="Times New Roman" panose="02020603050405020304" pitchFamily="18" charset="0"/>
                <a:ea typeface="標楷體" panose="03000509000000000000" pitchFamily="65" charset="-120"/>
              </a:rPr>
              <a:t>, and C. </a:t>
            </a:r>
            <a:r>
              <a:rPr lang="en-US" altLang="zh-TW" sz="1400" dirty="0" err="1" smtClean="0">
                <a:latin typeface="Times New Roman" panose="02020603050405020304" pitchFamily="18" charset="0"/>
                <a:ea typeface="標楷體" panose="03000509000000000000" pitchFamily="65" charset="-120"/>
              </a:rPr>
              <a:t>Szegedy</a:t>
            </a:r>
            <a:r>
              <a:rPr lang="en-US" altLang="zh-TW" sz="1400" dirty="0" smtClean="0">
                <a:latin typeface="Times New Roman" panose="02020603050405020304" pitchFamily="18" charset="0"/>
                <a:ea typeface="標楷體" panose="03000509000000000000" pitchFamily="65" charset="-120"/>
              </a:rPr>
              <a:t>, "</a:t>
            </a:r>
            <a:r>
              <a:rPr lang="en-US" altLang="zh-TW" sz="1400" dirty="0">
                <a:latin typeface="Times New Roman" panose="02020603050405020304" pitchFamily="18" charset="0"/>
                <a:ea typeface="標楷體" panose="03000509000000000000" pitchFamily="65" charset="-120"/>
              </a:rPr>
              <a:t>Explaining and harnessing adversarial </a:t>
            </a:r>
            <a:r>
              <a:rPr lang="en-US" altLang="zh-TW" sz="1400" dirty="0" smtClean="0">
                <a:latin typeface="Times New Roman" panose="02020603050405020304" pitchFamily="18" charset="0"/>
                <a:ea typeface="標楷體" panose="03000509000000000000" pitchFamily="65" charset="-120"/>
              </a:rPr>
              <a:t>examples," </a:t>
            </a:r>
            <a:r>
              <a:rPr lang="en-US" altLang="zh-TW" sz="1400" i="1" dirty="0" smtClean="0">
                <a:latin typeface="Times New Roman" panose="02020603050405020304" pitchFamily="18" charset="0"/>
                <a:ea typeface="標楷體" panose="03000509000000000000" pitchFamily="65" charset="-120"/>
              </a:rPr>
              <a:t>arXiv preprint arXiv:1412.6572, </a:t>
            </a:r>
            <a:r>
              <a:rPr lang="en-US" altLang="zh-TW" sz="1400" dirty="0">
                <a:latin typeface="Times New Roman" panose="02020603050405020304" pitchFamily="18" charset="0"/>
                <a:ea typeface="標楷體" panose="03000509000000000000" pitchFamily="65" charset="-120"/>
              </a:rPr>
              <a:t>2014</a:t>
            </a:r>
            <a:endParaRPr lang="zh-TW" altLang="en-US" sz="1400" dirty="0"/>
          </a:p>
        </p:txBody>
      </p:sp>
    </p:spTree>
    <p:extLst>
      <p:ext uri="{BB962C8B-B14F-4D97-AF65-F5344CB8AC3E}">
        <p14:creationId xmlns:p14="http://schemas.microsoft.com/office/powerpoint/2010/main" val="424035471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E0D008F-2EB8-40EF-B3A7-B899283604EA}"/>
              </a:ext>
            </a:extLst>
          </p:cNvPr>
          <p:cNvSpPr>
            <a:spLocks noGrp="1"/>
          </p:cNvSpPr>
          <p:nvPr>
            <p:ph type="title"/>
          </p:nvPr>
        </p:nvSpPr>
        <p:spPr>
          <a:xfrm>
            <a:off x="831850" y="1282519"/>
            <a:ext cx="10515600" cy="2852737"/>
          </a:xfrm>
        </p:spPr>
        <p:txBody>
          <a:bodyPr/>
          <a:lstStyle/>
          <a:p>
            <a:r>
              <a:rPr lang="zh-TW" altLang="en-US" dirty="0" smtClean="0"/>
              <a:t>文獻回顧</a:t>
            </a:r>
            <a:endParaRPr lang="zh-TW" altLang="en-US" dirty="0"/>
          </a:p>
        </p:txBody>
      </p:sp>
      <p:sp>
        <p:nvSpPr>
          <p:cNvPr id="3" name="文字版面配置區 2">
            <a:extLst>
              <a:ext uri="{FF2B5EF4-FFF2-40B4-BE49-F238E27FC236}">
                <a16:creationId xmlns:a16="http://schemas.microsoft.com/office/drawing/2014/main" id="{93AE0358-2278-4DC0-9F9C-6D6B515BA152}"/>
              </a:ext>
            </a:extLst>
          </p:cNvPr>
          <p:cNvSpPr>
            <a:spLocks noGrp="1"/>
          </p:cNvSpPr>
          <p:nvPr>
            <p:ph type="body" idx="1"/>
          </p:nvPr>
        </p:nvSpPr>
        <p:spPr>
          <a:xfrm>
            <a:off x="831850" y="4375738"/>
            <a:ext cx="10521950" cy="1980611"/>
          </a:xfrm>
        </p:spPr>
        <p:txBody>
          <a:bodyPr>
            <a:normAutofit fontScale="92500" lnSpcReduction="10000"/>
          </a:bodyPr>
          <a:lstStyle/>
          <a:p>
            <a:pPr marL="457200" indent="-457200">
              <a:buAutoNum type="arabicPeriod"/>
            </a:pPr>
            <a:r>
              <a:rPr lang="en-US" altLang="zh-TW" dirty="0"/>
              <a:t>Towards Deep Learning Models Resistant to Adversarial Attacks</a:t>
            </a:r>
          </a:p>
          <a:p>
            <a:pPr marL="457200" indent="-457200">
              <a:buAutoNum type="arabicPeriod"/>
            </a:pPr>
            <a:r>
              <a:rPr lang="en-US" altLang="zh-TW" dirty="0" smtClean="0"/>
              <a:t>Calibrated</a:t>
            </a:r>
            <a:r>
              <a:rPr lang="zh-TW" altLang="en-US" dirty="0" smtClean="0"/>
              <a:t> </a:t>
            </a:r>
            <a:r>
              <a:rPr lang="en-US" altLang="zh-TW" dirty="0"/>
              <a:t>Federated</a:t>
            </a:r>
            <a:r>
              <a:rPr lang="zh-TW" altLang="en-US" dirty="0"/>
              <a:t> </a:t>
            </a:r>
            <a:r>
              <a:rPr lang="en-US" altLang="zh-TW" dirty="0"/>
              <a:t>Adversarial</a:t>
            </a:r>
            <a:r>
              <a:rPr lang="zh-TW" altLang="en-US" dirty="0"/>
              <a:t> </a:t>
            </a:r>
            <a:r>
              <a:rPr lang="en-US" altLang="zh-TW" dirty="0"/>
              <a:t>Training with</a:t>
            </a:r>
            <a:r>
              <a:rPr lang="zh-TW" altLang="en-US" dirty="0"/>
              <a:t> </a:t>
            </a:r>
            <a:r>
              <a:rPr lang="en-US" altLang="zh-TW" dirty="0"/>
              <a:t>Label</a:t>
            </a:r>
            <a:r>
              <a:rPr lang="zh-TW" altLang="en-US" dirty="0"/>
              <a:t> </a:t>
            </a:r>
            <a:r>
              <a:rPr lang="en-US" altLang="zh-TW" dirty="0" smtClean="0"/>
              <a:t>Skewness</a:t>
            </a:r>
          </a:p>
          <a:p>
            <a:pPr marL="457200" indent="-457200">
              <a:buAutoNum type="arabicPeriod"/>
            </a:pPr>
            <a:r>
              <a:rPr lang="en-US" altLang="zh-TW" dirty="0" smtClean="0"/>
              <a:t>Adversarial </a:t>
            </a:r>
            <a:r>
              <a:rPr lang="en-US" altLang="zh-TW" dirty="0"/>
              <a:t>Robustness through Bias Variance Decomposition:</a:t>
            </a:r>
            <a:r>
              <a:rPr lang="zh-TW" altLang="en-US" dirty="0"/>
              <a:t> </a:t>
            </a:r>
            <a:r>
              <a:rPr lang="en-US" altLang="zh-TW" dirty="0"/>
              <a:t>A New Perspective for  Federated Learning </a:t>
            </a:r>
          </a:p>
          <a:p>
            <a:pPr marL="457200" indent="-457200">
              <a:buAutoNum type="arabicPeriod"/>
            </a:pPr>
            <a:r>
              <a:rPr lang="en-US" altLang="zh-TW" dirty="0">
                <a:cs typeface="Times New Roman" panose="02020603050405020304" pitchFamily="18" charset="0"/>
              </a:rPr>
              <a:t>Combating Exacerbated Heterogeneity for Robust Models in Federated </a:t>
            </a:r>
            <a:r>
              <a:rPr lang="en-US" altLang="zh-TW" dirty="0" smtClean="0">
                <a:cs typeface="Times New Roman" panose="02020603050405020304" pitchFamily="18" charset="0"/>
              </a:rPr>
              <a:t>Learning</a:t>
            </a:r>
            <a:endParaRPr lang="en-US" altLang="zh-TW" dirty="0"/>
          </a:p>
          <a:p>
            <a:pPr marL="457200" indent="-457200">
              <a:buAutoNum type="arabicPeriod"/>
            </a:pPr>
            <a:endParaRPr lang="en-US" altLang="zh-TW" dirty="0" smtClean="0"/>
          </a:p>
          <a:p>
            <a:pPr marL="457200" indent="-457200">
              <a:buAutoNum type="arabicPeriod"/>
            </a:pPr>
            <a:endParaRPr lang="en-US" altLang="zh-TW" dirty="0" smtClean="0"/>
          </a:p>
          <a:p>
            <a:pPr marL="457200" indent="-457200">
              <a:buAutoNum type="arabicPeriod"/>
            </a:pPr>
            <a:endParaRPr lang="en-US" altLang="zh-TW" dirty="0" smtClean="0"/>
          </a:p>
        </p:txBody>
      </p:sp>
      <p:sp>
        <p:nvSpPr>
          <p:cNvPr id="4" name="投影片編號版面配置區 3">
            <a:extLst>
              <a:ext uri="{FF2B5EF4-FFF2-40B4-BE49-F238E27FC236}">
                <a16:creationId xmlns:a16="http://schemas.microsoft.com/office/drawing/2014/main" id="{127A3148-C621-4665-92E3-BBB0A6682DF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BC1835-9A42-479B-97D9-E66884E14027}" type="slidenum">
              <a:rPr kumimoji="0" lang="zh-TW" altLang="en-US" sz="1200" b="0" i="0" u="none" strike="noStrike" kern="1200" cap="none" spc="0" normalizeH="0" baseline="0" noProof="0" smtClean="0">
                <a:ln>
                  <a:noFill/>
                </a:ln>
                <a:solidFill>
                  <a:prstClr val="black">
                    <a:tint val="75000"/>
                  </a:prstClr>
                </a:solidFill>
                <a:effectLst/>
                <a:uLnTx/>
                <a:uFillTx/>
                <a:latin typeface="微軟正黑體" panose="020B0604030504040204" pitchFamily="34" charset="-120"/>
                <a:ea typeface="微軟正黑體" panose="020B0604030504040204" pitchFamily="34"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zh-TW" altLang="en-US" sz="1200" b="0" i="0" u="none" strike="noStrike" kern="1200" cap="none" spc="0" normalizeH="0" baseline="0" noProof="0" dirty="0">
              <a:ln>
                <a:noFill/>
              </a:ln>
              <a:solidFill>
                <a:prstClr val="black">
                  <a:tint val="75000"/>
                </a:prstClr>
              </a:solidFill>
              <a:effectLst/>
              <a:uLnTx/>
              <a:uFillTx/>
              <a:latin typeface="微軟正黑體" panose="020B0604030504040204" pitchFamily="34" charset="-120"/>
              <a:ea typeface="微軟正黑體" panose="020B0604030504040204" pitchFamily="34" charset="-120"/>
              <a:cs typeface="+mn-cs"/>
            </a:endParaRPr>
          </a:p>
        </p:txBody>
      </p:sp>
    </p:spTree>
    <p:extLst>
      <p:ext uri="{BB962C8B-B14F-4D97-AF65-F5344CB8AC3E}">
        <p14:creationId xmlns:p14="http://schemas.microsoft.com/office/powerpoint/2010/main" val="112582878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sz="4800" dirty="0">
                <a:solidFill>
                  <a:prstClr val="black"/>
                </a:solidFill>
                <a:ea typeface="新細明體" panose="02020500000000000000" pitchFamily="18" charset="-120"/>
                <a:cs typeface="Times New Roman" panose="02020603050405020304" pitchFamily="18" charset="0"/>
              </a:rPr>
              <a:t>Towards Deep Learning Models Resistant to Adversarial </a:t>
            </a:r>
            <a:r>
              <a:rPr lang="en-US" altLang="zh-TW" sz="4800" dirty="0" smtClean="0">
                <a:solidFill>
                  <a:prstClr val="black"/>
                </a:solidFill>
                <a:ea typeface="新細明體" panose="02020500000000000000" pitchFamily="18" charset="-120"/>
                <a:cs typeface="Times New Roman" panose="02020603050405020304" pitchFamily="18" charset="0"/>
              </a:rPr>
              <a:t>Attacks(</a:t>
            </a:r>
            <a:r>
              <a:rPr lang="zh-TW" altLang="en-US" sz="4800" dirty="0" smtClean="0">
                <a:solidFill>
                  <a:prstClr val="black"/>
                </a:solidFill>
                <a:latin typeface="標楷體" panose="03000509000000000000" pitchFamily="65" charset="-120"/>
                <a:cs typeface="Times New Roman" panose="02020603050405020304" pitchFamily="18" charset="0"/>
              </a:rPr>
              <a:t>對抗訓練</a:t>
            </a:r>
            <a:r>
              <a:rPr lang="en-US" altLang="zh-TW" sz="4800" dirty="0" smtClean="0">
                <a:solidFill>
                  <a:prstClr val="black"/>
                </a:solidFill>
                <a:ea typeface="新細明體" panose="02020500000000000000" pitchFamily="18" charset="-120"/>
                <a:cs typeface="Times New Roman" panose="02020603050405020304" pitchFamily="18" charset="0"/>
              </a:rPr>
              <a:t>)</a:t>
            </a:r>
            <a:endParaRPr lang="zh-TW" altLang="en-US" sz="4800" dirty="0"/>
          </a:p>
        </p:txBody>
      </p:sp>
      <p:sp>
        <p:nvSpPr>
          <p:cNvPr id="3" name="文字版面配置區 2"/>
          <p:cNvSpPr>
            <a:spLocks noGrp="1"/>
          </p:cNvSpPr>
          <p:nvPr>
            <p:ph type="body" idx="1"/>
          </p:nvPr>
        </p:nvSpPr>
        <p:spPr/>
        <p:txBody>
          <a:bodyPr/>
          <a:lstStyle/>
          <a:p>
            <a:r>
              <a:rPr lang="en-US" altLang="zh-TW" dirty="0"/>
              <a:t>A. </a:t>
            </a:r>
            <a:r>
              <a:rPr lang="en-US" altLang="zh-TW" dirty="0" err="1"/>
              <a:t>Madry</a:t>
            </a:r>
            <a:r>
              <a:rPr lang="en-US" altLang="zh-TW" dirty="0"/>
              <a:t>, A. </a:t>
            </a:r>
            <a:r>
              <a:rPr lang="en-US" altLang="zh-TW" dirty="0" err="1"/>
              <a:t>Makelov</a:t>
            </a:r>
            <a:r>
              <a:rPr lang="en-US" altLang="zh-TW" dirty="0"/>
              <a:t>, L. Schmidt, D. Tsipras, and A. Vladu, "Towards deep learning models resistant to adversarial attacks," </a:t>
            </a:r>
            <a:r>
              <a:rPr lang="en-US" altLang="zh-TW" i="1" dirty="0"/>
              <a:t>arXiv preprint arXiv:1706.06083, </a:t>
            </a:r>
            <a:r>
              <a:rPr lang="en-US" altLang="zh-TW" dirty="0"/>
              <a:t>2017.</a:t>
            </a:r>
            <a:endParaRPr lang="zh-TW" altLang="en-US" dirty="0"/>
          </a:p>
        </p:txBody>
      </p:sp>
      <p:sp>
        <p:nvSpPr>
          <p:cNvPr id="4" name="投影片編號版面配置區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BC1835-9A42-479B-97D9-E66884E14027}" type="slidenum">
              <a:rPr kumimoji="0" lang="zh-TW" altLang="en-US" sz="1200" b="0" i="0" u="none" strike="noStrike" kern="1200" cap="none" spc="0" normalizeH="0" baseline="0" noProof="0" smtClean="0">
                <a:ln>
                  <a:noFill/>
                </a:ln>
                <a:solidFill>
                  <a:prstClr val="black">
                    <a:tint val="75000"/>
                  </a:prstClr>
                </a:solidFill>
                <a:effectLst/>
                <a:uLnTx/>
                <a:uFillTx/>
                <a:latin typeface="微軟正黑體" panose="020B0604030504040204" pitchFamily="34" charset="-120"/>
                <a:ea typeface="微軟正黑體" panose="020B0604030504040204" pitchFamily="34"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zh-TW" altLang="en-US" sz="1200" b="0" i="0" u="none" strike="noStrike" kern="1200" cap="none" spc="0" normalizeH="0" baseline="0" noProof="0">
              <a:ln>
                <a:noFill/>
              </a:ln>
              <a:solidFill>
                <a:prstClr val="black">
                  <a:tint val="75000"/>
                </a:prstClr>
              </a:solidFill>
              <a:effectLst/>
              <a:uLnTx/>
              <a:uFillTx/>
              <a:latin typeface="微軟正黑體" panose="020B0604030504040204" pitchFamily="34" charset="-120"/>
              <a:ea typeface="微軟正黑體" panose="020B0604030504040204" pitchFamily="34" charset="-120"/>
              <a:cs typeface="+mn-cs"/>
            </a:endParaRPr>
          </a:p>
        </p:txBody>
      </p:sp>
    </p:spTree>
    <p:extLst>
      <p:ext uri="{BB962C8B-B14F-4D97-AF65-F5344CB8AC3E}">
        <p14:creationId xmlns:p14="http://schemas.microsoft.com/office/powerpoint/2010/main" val="223785312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字方塊 7"/>
          <p:cNvSpPr txBox="1"/>
          <p:nvPr/>
        </p:nvSpPr>
        <p:spPr>
          <a:xfrm>
            <a:off x="772602" y="1109101"/>
            <a:ext cx="3543890" cy="738664"/>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2400" b="0" i="0" u="none" strike="noStrike" kern="1200" cap="none" spc="0" normalizeH="0" baseline="0" noProof="0" dirty="0" smtClean="0">
                <a:ln>
                  <a:noFill/>
                </a:ln>
                <a:solidFill>
                  <a:prstClr val="black"/>
                </a:solidFill>
                <a:effectLst/>
                <a:uLnTx/>
                <a:uFillTx/>
                <a:latin typeface="標楷體" panose="03000509000000000000" pitchFamily="65" charset="-120"/>
                <a:ea typeface="標楷體" panose="03000509000000000000" pitchFamily="65" charset="-120"/>
                <a:cs typeface="+mn-cs"/>
              </a:rPr>
              <a:t>最小最大化公式</a:t>
            </a:r>
            <a:r>
              <a:rPr kumimoji="0" lang="en-US" altLang="zh-TW" sz="2400" b="0" i="0" u="none" strike="noStrike" kern="1200" cap="none" spc="0" normalizeH="0" baseline="0" noProof="0" dirty="0" smtClean="0">
                <a:ln>
                  <a:noFill/>
                </a:ln>
                <a:solidFill>
                  <a:prstClr val="black"/>
                </a:solidFill>
                <a:effectLst/>
                <a:uLnTx/>
                <a:uFillTx/>
                <a:latin typeface="標楷體" panose="03000509000000000000" pitchFamily="65" charset="-120"/>
                <a:ea typeface="標楷體" panose="03000509000000000000" pitchFamily="65" charset="-120"/>
                <a:cs typeface="+mn-cs"/>
              </a:rPr>
              <a:t>[1]</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 name="標題 1"/>
          <p:cNvSpPr>
            <a:spLocks noGrp="1"/>
          </p:cNvSpPr>
          <p:nvPr>
            <p:ph type="title"/>
          </p:nvPr>
        </p:nvSpPr>
        <p:spPr>
          <a:xfrm>
            <a:off x="1317172" y="0"/>
            <a:ext cx="10515600" cy="1325563"/>
          </a:xfrm>
        </p:spPr>
        <p:txBody>
          <a:bodyPr>
            <a:normAutofit/>
          </a:bodyPr>
          <a:lstStyle/>
          <a:p>
            <a:r>
              <a:rPr lang="en-US" altLang="zh-TW" sz="3600" dirty="0" err="1" smtClean="0"/>
              <a:t>Madry’s</a:t>
            </a:r>
            <a:r>
              <a:rPr lang="en-US" altLang="zh-TW" sz="3600" dirty="0" smtClean="0"/>
              <a:t> Adversarial Training</a:t>
            </a:r>
            <a:r>
              <a:rPr lang="zh-TW" altLang="en-US" sz="3600" dirty="0" smtClean="0"/>
              <a:t> </a:t>
            </a:r>
            <a:r>
              <a:rPr lang="en-US" altLang="zh-TW" sz="3600" dirty="0" smtClean="0"/>
              <a:t>and  PGD Attack</a:t>
            </a:r>
            <a:endParaRPr lang="zh-TW" altLang="en-US" sz="3600" dirty="0"/>
          </a:p>
        </p:txBody>
      </p:sp>
      <p:sp>
        <p:nvSpPr>
          <p:cNvPr id="4" name="投影片編號版面配置區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BC1835-9A42-479B-97D9-E66884E14027}" type="slidenum">
              <a:rPr kumimoji="0" lang="zh-TW" altLang="en-US" sz="1200" b="0" i="0" u="none" strike="noStrike" kern="1200" cap="none" spc="0" normalizeH="0" baseline="0" noProof="0" smtClean="0">
                <a:ln>
                  <a:noFill/>
                </a:ln>
                <a:solidFill>
                  <a:prstClr val="black">
                    <a:tint val="75000"/>
                  </a:prstClr>
                </a:solidFill>
                <a:effectLst/>
                <a:uLnTx/>
                <a:uFillTx/>
                <a:latin typeface="Microsoft JhengHei" panose="020B0604030504040204" pitchFamily="34" charset="-120"/>
                <a:ea typeface="Microsoft JhengHei" panose="020B0604030504040204" pitchFamily="34"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zh-TW" altLang="en-US" sz="1200" b="0" i="0" u="none" strike="noStrike" kern="1200" cap="none" spc="0" normalizeH="0" baseline="0" noProof="0" dirty="0">
              <a:ln>
                <a:noFill/>
              </a:ln>
              <a:solidFill>
                <a:prstClr val="black">
                  <a:tint val="75000"/>
                </a:prstClr>
              </a:solidFill>
              <a:effectLst/>
              <a:uLnTx/>
              <a:uFillTx/>
              <a:latin typeface="Microsoft JhengHei" panose="020B0604030504040204" pitchFamily="34" charset="-120"/>
              <a:ea typeface="Microsoft JhengHei" panose="020B0604030504040204" pitchFamily="34" charset="-120"/>
              <a:cs typeface="+mn-cs"/>
            </a:endParaRPr>
          </a:p>
        </p:txBody>
      </p:sp>
      <p:grpSp>
        <p:nvGrpSpPr>
          <p:cNvPr id="6" name="群組 5"/>
          <p:cNvGrpSpPr/>
          <p:nvPr/>
        </p:nvGrpSpPr>
        <p:grpSpPr>
          <a:xfrm>
            <a:off x="894649" y="1747668"/>
            <a:ext cx="10313678" cy="2567818"/>
            <a:chOff x="1012029" y="2863434"/>
            <a:chExt cx="10341771" cy="2630660"/>
          </a:xfrm>
        </p:grpSpPr>
        <p:sp>
          <p:nvSpPr>
            <p:cNvPr id="13" name="文字方塊 12"/>
            <p:cNvSpPr txBox="1"/>
            <p:nvPr/>
          </p:nvSpPr>
          <p:spPr>
            <a:xfrm>
              <a:off x="2247214" y="3987285"/>
              <a:ext cx="9106586" cy="1477328"/>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zh-TW" altLang="zh-TW" sz="1800" b="0" i="0" u="none" strike="noStrike" kern="1200" cap="none" spc="0" normalizeH="0" baseline="0" noProof="0" dirty="0" smtClean="0">
                  <a:ln>
                    <a:noFill/>
                  </a:ln>
                  <a:solidFill>
                    <a:prstClr val="black"/>
                  </a:solidFill>
                  <a:effectLst/>
                  <a:uLnTx/>
                  <a:uFillTx/>
                  <a:latin typeface="標楷體" panose="03000509000000000000" pitchFamily="65" charset="-120"/>
                  <a:ea typeface="標楷體" panose="03000509000000000000" pitchFamily="65" charset="-120"/>
                  <a:cs typeface="+mn-cs"/>
                </a:rPr>
                <a:t>非</a:t>
              </a:r>
              <a:r>
                <a:rPr kumimoji="0" lang="zh-TW" altLang="zh-TW" sz="1800" b="0" i="0" u="none" strike="noStrike" kern="120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rPr>
                <a:t>凹內部最大化問題</a:t>
              </a: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(non-concave inner maximization problem</a:t>
              </a:r>
              <a:r>
                <a:rPr kumimoji="0" lang="en-US" altLang="zh-TW" sz="1800" b="0" i="0" u="none" strike="noStrike" kern="1200" cap="none" spc="0" normalizeH="0" baseline="0" noProof="0" dirty="0" smtClean="0">
                  <a:ln>
                    <a:noFill/>
                  </a:ln>
                  <a:solidFill>
                    <a:prstClr val="black"/>
                  </a:solidFill>
                  <a:effectLst/>
                  <a:uLnTx/>
                  <a:uFillTx/>
                  <a:latin typeface="Calibri" panose="020F0502020204030204"/>
                  <a:ea typeface="新細明體" panose="02020500000000000000" pitchFamily="18" charset="-120"/>
                  <a:cs typeface="+mn-cs"/>
                </a:rPr>
                <a:t>) : </a:t>
              </a:r>
              <a:r>
                <a:rPr kumimoji="0" lang="zh-TW" altLang="en-US" sz="1800" b="0" i="0" u="none" strike="noStrike" kern="1200" cap="none" spc="0" normalizeH="0" baseline="0" noProof="0" dirty="0" smtClean="0">
                  <a:ln>
                    <a:noFill/>
                  </a:ln>
                  <a:solidFill>
                    <a:prstClr val="black"/>
                  </a:solidFill>
                  <a:effectLst/>
                  <a:uLnTx/>
                  <a:uFillTx/>
                  <a:latin typeface="標楷體" panose="03000509000000000000" pitchFamily="65" charset="-120"/>
                  <a:ea typeface="標楷體" panose="03000509000000000000" pitchFamily="65" charset="-120"/>
                  <a:cs typeface="+mn-cs"/>
                </a:rPr>
                <a:t>找到最強的攻擊</a:t>
              </a:r>
              <a:endParaRPr kumimoji="0" lang="en-US" altLang="zh-TW" sz="1800" b="0" i="0" u="none" strike="noStrike" kern="1200" cap="none" spc="0" normalizeH="0" baseline="0" noProof="0" dirty="0" smtClean="0">
                <a:ln>
                  <a:noFill/>
                </a:ln>
                <a:solidFill>
                  <a:prstClr val="black"/>
                </a:solidFill>
                <a:effectLst/>
                <a:uLnTx/>
                <a:uFillTx/>
                <a:latin typeface="標楷體" panose="03000509000000000000" pitchFamily="65" charset="-120"/>
                <a:ea typeface="標楷體" panose="03000509000000000000" pitchFamily="65" charset="-120"/>
                <a:cs typeface="+mn-cs"/>
              </a:endParaRP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endParaRPr kumimoji="0" lang="en-US" altLang="zh-TW" sz="1800" b="0" i="0" u="none" strike="noStrike" kern="1200" cap="none" spc="0" normalizeH="0" baseline="0" noProof="0" dirty="0" smtClean="0">
                <a:ln>
                  <a:noFill/>
                </a:ln>
                <a:solidFill>
                  <a:prstClr val="black"/>
                </a:solidFill>
                <a:effectLst/>
                <a:uLnTx/>
                <a:uFillTx/>
                <a:latin typeface="Calibri" panose="020F0502020204030204"/>
                <a:ea typeface="新細明體" panose="02020500000000000000" pitchFamily="18" charset="-120"/>
                <a:cs typeface="+mn-cs"/>
              </a:endParaRP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endParaRPr kumimoji="0" lang="en-US" altLang="zh-TW" sz="1800" b="0" i="0" u="none" strike="noStrike" kern="1200" cap="none" spc="0" normalizeH="0" baseline="0" noProof="0" dirty="0" smtClean="0">
                <a:ln>
                  <a:noFill/>
                </a:ln>
                <a:solidFill>
                  <a:prstClr val="black"/>
                </a:solidFill>
                <a:effectLst/>
                <a:uLnTx/>
                <a:uFillTx/>
                <a:latin typeface="標楷體" panose="03000509000000000000" pitchFamily="65" charset="-120"/>
                <a:ea typeface="標楷體" panose="03000509000000000000" pitchFamily="65" charset="-120"/>
                <a:cs typeface="+mn-cs"/>
              </a:endParaRP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endParaRPr kumimoji="0" lang="en-US" altLang="zh-TW" sz="1800" b="0" i="0" u="none" strike="noStrike" kern="120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endParaRP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zh-TW" altLang="zh-TW" sz="1800" b="0" i="0" u="none" strike="noStrike" kern="1200" cap="none" spc="0" normalizeH="0" baseline="0" noProof="0" dirty="0" smtClean="0">
                  <a:ln>
                    <a:noFill/>
                  </a:ln>
                  <a:solidFill>
                    <a:prstClr val="black"/>
                  </a:solidFill>
                  <a:effectLst/>
                  <a:uLnTx/>
                  <a:uFillTx/>
                  <a:latin typeface="標楷體" panose="03000509000000000000" pitchFamily="65" charset="-120"/>
                  <a:ea typeface="標楷體" panose="03000509000000000000" pitchFamily="65" charset="-120"/>
                  <a:cs typeface="+mn-cs"/>
                </a:rPr>
                <a:t>非</a:t>
              </a:r>
              <a:r>
                <a:rPr kumimoji="0" lang="zh-TW" altLang="zh-TW" sz="1800" b="0" i="0" u="none" strike="noStrike" kern="120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rPr>
                <a:t>凸外部最小化問題</a:t>
              </a: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(non-convex outer minimization problem</a:t>
              </a:r>
              <a:r>
                <a:rPr kumimoji="0" lang="en-US" altLang="zh-TW" sz="1800" b="0" i="0" u="none" strike="noStrike" kern="1200" cap="none" spc="0" normalizeH="0" baseline="0" noProof="0" dirty="0" smtClean="0">
                  <a:ln>
                    <a:noFill/>
                  </a:ln>
                  <a:solidFill>
                    <a:prstClr val="black"/>
                  </a:solidFill>
                  <a:effectLst/>
                  <a:uLnTx/>
                  <a:uFillTx/>
                  <a:latin typeface="Calibri" panose="020F0502020204030204"/>
                  <a:ea typeface="新細明體" panose="02020500000000000000" pitchFamily="18" charset="-120"/>
                  <a:cs typeface="+mn-cs"/>
                </a:rPr>
                <a:t>):</a:t>
              </a:r>
              <a:r>
                <a:rPr kumimoji="0" lang="zh-TW" altLang="en-US" sz="1800" b="0" i="0" u="none" strike="noStrike" kern="1200" cap="none" spc="0" normalizeH="0" baseline="0" noProof="0" dirty="0" smtClean="0">
                  <a:ln>
                    <a:noFill/>
                  </a:ln>
                  <a:solidFill>
                    <a:prstClr val="black"/>
                  </a:solidFill>
                  <a:effectLst/>
                  <a:uLnTx/>
                  <a:uFillTx/>
                  <a:latin typeface="Calibri" panose="020F0502020204030204"/>
                  <a:ea typeface="新細明體" panose="02020500000000000000" pitchFamily="18" charset="-120"/>
                  <a:cs typeface="+mn-cs"/>
                </a:rPr>
                <a:t> </a:t>
              </a:r>
              <a:r>
                <a:rPr kumimoji="0" lang="zh-TW" altLang="en-US" sz="1800" b="0" i="0" u="none" strike="noStrike" kern="1200" cap="none" spc="0" normalizeH="0" baseline="0" noProof="0" dirty="0" smtClean="0">
                  <a:ln>
                    <a:noFill/>
                  </a:ln>
                  <a:solidFill>
                    <a:prstClr val="black"/>
                  </a:solidFill>
                  <a:effectLst/>
                  <a:uLnTx/>
                  <a:uFillTx/>
                  <a:latin typeface="標楷體" panose="03000509000000000000" pitchFamily="65" charset="-120"/>
                  <a:ea typeface="標楷體" panose="03000509000000000000" pitchFamily="65" charset="-120"/>
                  <a:cs typeface="+mn-cs"/>
                </a:rPr>
                <a:t>找到最小的損失值</a:t>
              </a:r>
              <a:endParaRPr kumimoji="0" lang="zh-TW" altLang="en-US" sz="1800" b="0" i="0" u="none" strike="noStrike" kern="120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endParaRPr>
            </a:p>
          </p:txBody>
        </p:sp>
        <p:grpSp>
          <p:nvGrpSpPr>
            <p:cNvPr id="5" name="群組 4"/>
            <p:cNvGrpSpPr/>
            <p:nvPr/>
          </p:nvGrpSpPr>
          <p:grpSpPr>
            <a:xfrm>
              <a:off x="1012029" y="2863434"/>
              <a:ext cx="9628261" cy="2630660"/>
              <a:chOff x="1012029" y="2863434"/>
              <a:chExt cx="9628261" cy="2630660"/>
            </a:xfrm>
          </p:grpSpPr>
          <p:sp>
            <p:nvSpPr>
              <p:cNvPr id="11" name="矩形 10"/>
              <p:cNvSpPr/>
              <p:nvPr/>
            </p:nvSpPr>
            <p:spPr>
              <a:xfrm>
                <a:off x="6685992" y="2895549"/>
                <a:ext cx="2514504" cy="71751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5" name="矩形 14"/>
              <p:cNvSpPr/>
              <p:nvPr/>
            </p:nvSpPr>
            <p:spPr>
              <a:xfrm>
                <a:off x="2247213" y="3926285"/>
                <a:ext cx="8393077" cy="494423"/>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6" name="矩形 15"/>
              <p:cNvSpPr/>
              <p:nvPr/>
            </p:nvSpPr>
            <p:spPr>
              <a:xfrm>
                <a:off x="2247212" y="5100753"/>
                <a:ext cx="8393077" cy="393341"/>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7" name="矩形 16"/>
              <p:cNvSpPr/>
              <p:nvPr/>
            </p:nvSpPr>
            <p:spPr>
              <a:xfrm>
                <a:off x="2383629" y="2962554"/>
                <a:ext cx="1258386" cy="601528"/>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8" name="文字方塊 17"/>
              <p:cNvSpPr txBox="1"/>
              <p:nvPr/>
            </p:nvSpPr>
            <p:spPr>
              <a:xfrm>
                <a:off x="1012029" y="3890449"/>
                <a:ext cx="1371600" cy="4729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smtClean="0">
                    <a:ln>
                      <a:noFill/>
                    </a:ln>
                    <a:solidFill>
                      <a:prstClr val="black"/>
                    </a:solidFill>
                    <a:effectLst/>
                    <a:uLnTx/>
                    <a:uFillTx/>
                    <a:latin typeface="標楷體" panose="03000509000000000000" pitchFamily="65" charset="-120"/>
                    <a:ea typeface="標楷體" panose="03000509000000000000" pitchFamily="65" charset="-120"/>
                    <a:cs typeface="+mn-cs"/>
                  </a:rPr>
                  <a:t>攻擊者</a:t>
                </a:r>
                <a:r>
                  <a:rPr kumimoji="0" lang="en-US" altLang="zh-TW" sz="2400" b="0" i="0" u="none" strike="noStrike" kern="1200" cap="none" spc="0" normalizeH="0" baseline="0" noProof="0" dirty="0" smtClean="0">
                    <a:ln>
                      <a:noFill/>
                    </a:ln>
                    <a:solidFill>
                      <a:prstClr val="black"/>
                    </a:solidFill>
                    <a:effectLst/>
                    <a:uLnTx/>
                    <a:uFillTx/>
                    <a:latin typeface="Calibri" panose="020F0502020204030204"/>
                    <a:ea typeface="新細明體" panose="02020500000000000000" pitchFamily="18" charset="-120"/>
                    <a:cs typeface="+mn-cs"/>
                  </a:rPr>
                  <a:t>:</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9" name="文字方塊 18"/>
              <p:cNvSpPr txBox="1"/>
              <p:nvPr/>
            </p:nvSpPr>
            <p:spPr>
              <a:xfrm>
                <a:off x="1012029" y="5021131"/>
                <a:ext cx="1371600" cy="4729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smtClean="0">
                    <a:ln>
                      <a:noFill/>
                    </a:ln>
                    <a:solidFill>
                      <a:prstClr val="black"/>
                    </a:solidFill>
                    <a:effectLst/>
                    <a:uLnTx/>
                    <a:uFillTx/>
                    <a:latin typeface="標楷體" panose="03000509000000000000" pitchFamily="65" charset="-120"/>
                    <a:ea typeface="標楷體" panose="03000509000000000000" pitchFamily="65" charset="-120"/>
                    <a:cs typeface="+mn-cs"/>
                  </a:rPr>
                  <a:t>防禦者</a:t>
                </a:r>
                <a:r>
                  <a:rPr kumimoji="0" lang="en-US" altLang="zh-TW" sz="2400" b="0" i="0" u="none" strike="noStrike" kern="1200" cap="none" spc="0" normalizeH="0" baseline="0" noProof="0" dirty="0" smtClean="0">
                    <a:ln>
                      <a:noFill/>
                    </a:ln>
                    <a:solidFill>
                      <a:prstClr val="black"/>
                    </a:solidFill>
                    <a:effectLst/>
                    <a:uLnTx/>
                    <a:uFillTx/>
                    <a:latin typeface="Calibri" panose="020F0502020204030204"/>
                    <a:ea typeface="新細明體" panose="02020500000000000000" pitchFamily="18" charset="-120"/>
                    <a:cs typeface="+mn-cs"/>
                  </a:rPr>
                  <a:t>:</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AlternateContent xmlns:mc="http://schemas.openxmlformats.org/markup-compatibility/2006" xmlns:a14="http://schemas.microsoft.com/office/drawing/2010/main">
            <mc:Choice Requires="a14">
              <p:sp>
                <p:nvSpPr>
                  <p:cNvPr id="3" name="矩形 2"/>
                  <p:cNvSpPr/>
                  <p:nvPr/>
                </p:nvSpPr>
                <p:spPr>
                  <a:xfrm>
                    <a:off x="2294759" y="2863434"/>
                    <a:ext cx="6959662" cy="74962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d>
                            <m:dPr>
                              <m:begChr m:val=""/>
                              <m:endChr m:val="]"/>
                              <m:ctrlPr>
                                <a:rPr kumimoji="0" lang="zh-TW" altLang="en-US"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dPr>
                            <m:e>
                              <m:func>
                                <m:funcPr>
                                  <m:ctrlPr>
                                    <a:rPr kumimoji="0" lang="zh-TW" altLang="en-US" sz="2400" b="0" i="1" u="none" strike="noStrike" kern="1200" cap="none" spc="0" normalizeH="0" baseline="0" noProof="0">
                                      <a:ln>
                                        <a:noFill/>
                                      </a:ln>
                                      <a:solidFill>
                                        <a:prstClr val="black"/>
                                      </a:solidFill>
                                      <a:effectLst/>
                                      <a:uLnTx/>
                                      <a:uFillTx/>
                                      <a:latin typeface="Cambria Math" panose="02040503050406030204" pitchFamily="18" charset="0"/>
                                      <a:cs typeface="+mn-cs"/>
                                    </a:rPr>
                                  </m:ctrlPr>
                                </m:funcPr>
                                <m:fName>
                                  <m:limLow>
                                    <m:limLowPr>
                                      <m:ctrlPr>
                                        <a:rPr kumimoji="0" lang="zh-TW" altLang="en-US" sz="2400" b="0" i="1" u="none" strike="noStrike" kern="1200" cap="none" spc="0" normalizeH="0" baseline="0" noProof="0">
                                          <a:ln>
                                            <a:noFill/>
                                          </a:ln>
                                          <a:solidFill>
                                            <a:prstClr val="black"/>
                                          </a:solidFill>
                                          <a:effectLst/>
                                          <a:uLnTx/>
                                          <a:uFillTx/>
                                          <a:latin typeface="Cambria Math" panose="02040503050406030204" pitchFamily="18" charset="0"/>
                                          <a:cs typeface="+mn-cs"/>
                                        </a:rPr>
                                      </m:ctrlPr>
                                    </m:limLowPr>
                                    <m:e>
                                      <m:r>
                                        <m:rPr>
                                          <m:sty m:val="p"/>
                                        </m:rPr>
                                        <a:rPr kumimoji="0" lang="zh-TW" altLang="en-US" sz="2400" b="0" i="0" u="none" strike="noStrike" kern="1200" cap="none" spc="0" normalizeH="0" baseline="0" noProof="0">
                                          <a:ln>
                                            <a:noFill/>
                                          </a:ln>
                                          <a:solidFill>
                                            <a:prstClr val="black"/>
                                          </a:solidFill>
                                          <a:effectLst/>
                                          <a:uLnTx/>
                                          <a:uFillTx/>
                                          <a:latin typeface="Cambria Math" panose="02040503050406030204" pitchFamily="18" charset="0"/>
                                          <a:cs typeface="+mn-cs"/>
                                        </a:rPr>
                                        <m:t>min</m:t>
                                      </m:r>
                                    </m:e>
                                    <m:lim>
                                      <m:r>
                                        <a:rPr kumimoji="0" lang="zh-TW" altLang="en-US" sz="2400" b="0" i="1" u="none" strike="noStrike" kern="1200" cap="none" spc="0" normalizeH="0" baseline="0" noProof="0">
                                          <a:ln>
                                            <a:noFill/>
                                          </a:ln>
                                          <a:solidFill>
                                            <a:prstClr val="black"/>
                                          </a:solidFill>
                                          <a:effectLst/>
                                          <a:uLnTx/>
                                          <a:uFillTx/>
                                          <a:latin typeface="Cambria Math" panose="02040503050406030204" pitchFamily="18" charset="0"/>
                                          <a:cs typeface="+mn-cs"/>
                                        </a:rPr>
                                        <m:t>𝜃</m:t>
                                      </m:r>
                                    </m:lim>
                                  </m:limLow>
                                </m:fName>
                                <m:e>
                                  <m:r>
                                    <m:rPr>
                                      <m:sty m:val="p"/>
                                    </m:rPr>
                                    <a:rPr kumimoji="0" lang="zh-TW" altLang="en-US" sz="2400" b="0" i="0" u="none" strike="noStrike" kern="1200" cap="none" spc="0" normalizeH="0" baseline="0" noProof="0">
                                      <a:ln>
                                        <a:noFill/>
                                      </a:ln>
                                      <a:solidFill>
                                        <a:prstClr val="black"/>
                                      </a:solidFill>
                                      <a:effectLst/>
                                      <a:uLnTx/>
                                      <a:uFillTx/>
                                      <a:latin typeface="Cambria Math" panose="02040503050406030204" pitchFamily="18" charset="0"/>
                                      <a:cs typeface="+mn-cs"/>
                                    </a:rPr>
                                    <m:t>ρ</m:t>
                                  </m:r>
                                  <m:d>
                                    <m:dPr>
                                      <m:ctrlPr>
                                        <a:rPr kumimoji="0" lang="zh-TW" altLang="en-US" sz="2400" b="0" i="1" u="none" strike="noStrike" kern="1200" cap="none" spc="0" normalizeH="0" baseline="0" noProof="0">
                                          <a:ln>
                                            <a:noFill/>
                                          </a:ln>
                                          <a:solidFill>
                                            <a:prstClr val="black"/>
                                          </a:solidFill>
                                          <a:effectLst/>
                                          <a:uLnTx/>
                                          <a:uFillTx/>
                                          <a:latin typeface="Cambria Math" panose="02040503050406030204" pitchFamily="18" charset="0"/>
                                          <a:cs typeface="+mn-cs"/>
                                        </a:rPr>
                                      </m:ctrlPr>
                                    </m:dPr>
                                    <m:e>
                                      <m:r>
                                        <m:rPr>
                                          <m:sty m:val="p"/>
                                        </m:rPr>
                                        <a:rPr kumimoji="0" lang="zh-TW" altLang="en-US" sz="2400" b="0" i="0" u="none" strike="noStrike" kern="1200" cap="none" spc="0" normalizeH="0" baseline="0" noProof="0">
                                          <a:ln>
                                            <a:noFill/>
                                          </a:ln>
                                          <a:solidFill>
                                            <a:prstClr val="black"/>
                                          </a:solidFill>
                                          <a:effectLst/>
                                          <a:uLnTx/>
                                          <a:uFillTx/>
                                          <a:latin typeface="Cambria Math" panose="02040503050406030204" pitchFamily="18" charset="0"/>
                                          <a:cs typeface="+mn-cs"/>
                                        </a:rPr>
                                        <m:t>θ</m:t>
                                      </m:r>
                                    </m:e>
                                  </m:d>
                                </m:e>
                              </m:func>
                              <m:r>
                                <a:rPr kumimoji="0" lang="zh-TW" altLang="en-US"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 </m:t>
                              </m:r>
                              <m:r>
                                <a:rPr kumimoji="0" lang="zh-TW" altLang="en-US" sz="2400" b="0" i="0" u="none" strike="noStrike" kern="1200" cap="none" spc="0" normalizeH="0" baseline="0" noProof="0">
                                  <a:ln>
                                    <a:noFill/>
                                  </a:ln>
                                  <a:solidFill>
                                    <a:prstClr val="black"/>
                                  </a:solidFill>
                                  <a:effectLst/>
                                  <a:uLnTx/>
                                  <a:uFillTx/>
                                  <a:latin typeface="Cambria Math" panose="02040503050406030204" pitchFamily="18" charset="0"/>
                                  <a:cs typeface="+mn-cs"/>
                                </a:rPr>
                                <m:t>, </m:t>
                              </m:r>
                              <m:r>
                                <m:rPr>
                                  <m:sty m:val="p"/>
                                </m:rPr>
                                <a:rPr kumimoji="0" lang="zh-TW" altLang="en-US" sz="2400" b="0" i="0" u="none" strike="noStrike" kern="1200" cap="none" spc="0" normalizeH="0" baseline="0" noProof="0">
                                  <a:ln>
                                    <a:noFill/>
                                  </a:ln>
                                  <a:solidFill>
                                    <a:prstClr val="black"/>
                                  </a:solidFill>
                                  <a:effectLst/>
                                  <a:uLnTx/>
                                  <a:uFillTx/>
                                  <a:latin typeface="Cambria Math" panose="02040503050406030204" pitchFamily="18" charset="0"/>
                                  <a:cs typeface="+mn-cs"/>
                                </a:rPr>
                                <m:t>where</m:t>
                              </m:r>
                              <m:r>
                                <a:rPr kumimoji="0" lang="zh-TW" altLang="en-US" sz="2400" b="0" i="0" u="none" strike="noStrike" kern="1200" cap="none" spc="0" normalizeH="0" baseline="0" noProof="0">
                                  <a:ln>
                                    <a:noFill/>
                                  </a:ln>
                                  <a:solidFill>
                                    <a:prstClr val="black"/>
                                  </a:solidFill>
                                  <a:effectLst/>
                                  <a:uLnTx/>
                                  <a:uFillTx/>
                                  <a:latin typeface="Cambria Math" panose="02040503050406030204" pitchFamily="18" charset="0"/>
                                  <a:cs typeface="+mn-cs"/>
                                </a:rPr>
                                <m:t> </m:t>
                              </m:r>
                              <m:r>
                                <m:rPr>
                                  <m:sty m:val="p"/>
                                </m:rPr>
                                <a:rPr kumimoji="0" lang="zh-TW" altLang="en-US" sz="2400" b="0" i="0" u="none" strike="noStrike" kern="1200" cap="none" spc="0" normalizeH="0" baseline="0" noProof="0">
                                  <a:ln>
                                    <a:noFill/>
                                  </a:ln>
                                  <a:solidFill>
                                    <a:prstClr val="black"/>
                                  </a:solidFill>
                                  <a:effectLst/>
                                  <a:uLnTx/>
                                  <a:uFillTx/>
                                  <a:latin typeface="Cambria Math" panose="02040503050406030204" pitchFamily="18" charset="0"/>
                                  <a:cs typeface="+mn-cs"/>
                                </a:rPr>
                                <m:t>ρ</m:t>
                              </m:r>
                              <m:d>
                                <m:dPr>
                                  <m:ctrlPr>
                                    <a:rPr kumimoji="0" lang="zh-TW" altLang="en-US" sz="2400" b="0" i="1" u="none" strike="noStrike" kern="1200" cap="none" spc="0" normalizeH="0" baseline="0" noProof="0">
                                      <a:ln>
                                        <a:noFill/>
                                      </a:ln>
                                      <a:solidFill>
                                        <a:prstClr val="black"/>
                                      </a:solidFill>
                                      <a:effectLst/>
                                      <a:uLnTx/>
                                      <a:uFillTx/>
                                      <a:latin typeface="Cambria Math" panose="02040503050406030204" pitchFamily="18" charset="0"/>
                                      <a:cs typeface="+mn-cs"/>
                                    </a:rPr>
                                  </m:ctrlPr>
                                </m:dPr>
                                <m:e>
                                  <m:r>
                                    <m:rPr>
                                      <m:sty m:val="p"/>
                                    </m:rPr>
                                    <a:rPr kumimoji="0" lang="zh-TW" altLang="en-US" sz="2400" b="0" i="0" u="none" strike="noStrike" kern="1200" cap="none" spc="0" normalizeH="0" baseline="0" noProof="0">
                                      <a:ln>
                                        <a:noFill/>
                                      </a:ln>
                                      <a:solidFill>
                                        <a:prstClr val="black"/>
                                      </a:solidFill>
                                      <a:effectLst/>
                                      <a:uLnTx/>
                                      <a:uFillTx/>
                                      <a:latin typeface="Cambria Math" panose="02040503050406030204" pitchFamily="18" charset="0"/>
                                      <a:cs typeface="+mn-cs"/>
                                    </a:rPr>
                                    <m:t>θ</m:t>
                                  </m:r>
                                </m:e>
                              </m:d>
                              <m:r>
                                <a:rPr kumimoji="0" lang="zh-TW" altLang="en-US" sz="2400" b="0" i="0" u="none" strike="noStrike" kern="1200" cap="none" spc="0" normalizeH="0" baseline="0" noProof="0">
                                  <a:ln>
                                    <a:noFill/>
                                  </a:ln>
                                  <a:solidFill>
                                    <a:prstClr val="black"/>
                                  </a:solidFill>
                                  <a:effectLst/>
                                  <a:uLnTx/>
                                  <a:uFillTx/>
                                  <a:latin typeface="Cambria Math" panose="02040503050406030204" pitchFamily="18" charset="0"/>
                                  <a:cs typeface="+mn-cs"/>
                                </a:rPr>
                                <m:t>=</m:t>
                              </m:r>
                              <m:sSub>
                                <m:sSubPr>
                                  <m:ctrlPr>
                                    <a:rPr kumimoji="0" lang="zh-TW" altLang="en-US" sz="24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m:rPr>
                                      <m:sty m:val="p"/>
                                    </m:rPr>
                                    <a:rPr kumimoji="0" lang="zh-TW" altLang="en-US" sz="2400" b="0" i="0" u="none" strike="noStrike" kern="1200" cap="none" spc="0" normalizeH="0" baseline="0" noProof="0">
                                      <a:ln>
                                        <a:noFill/>
                                      </a:ln>
                                      <a:solidFill>
                                        <a:prstClr val="black"/>
                                      </a:solidFill>
                                      <a:effectLst/>
                                      <a:uLnTx/>
                                      <a:uFillTx/>
                                      <a:latin typeface="Cambria Math" panose="02040503050406030204" pitchFamily="18" charset="0"/>
                                      <a:cs typeface="+mn-cs"/>
                                    </a:rPr>
                                    <m:t>E</m:t>
                                  </m:r>
                                </m:e>
                                <m:sub>
                                  <m:d>
                                    <m:dPr>
                                      <m:ctrlPr>
                                        <a:rPr kumimoji="0" lang="zh-TW" altLang="en-US" sz="2400" b="0" i="1" u="none" strike="noStrike" kern="1200" cap="none" spc="0" normalizeH="0" baseline="0" noProof="0">
                                          <a:ln>
                                            <a:noFill/>
                                          </a:ln>
                                          <a:solidFill>
                                            <a:prstClr val="black"/>
                                          </a:solidFill>
                                          <a:effectLst/>
                                          <a:uLnTx/>
                                          <a:uFillTx/>
                                          <a:latin typeface="Cambria Math" panose="02040503050406030204" pitchFamily="18" charset="0"/>
                                          <a:cs typeface="+mn-cs"/>
                                        </a:rPr>
                                      </m:ctrlPr>
                                    </m:dPr>
                                    <m:e>
                                      <m:r>
                                        <m:rPr>
                                          <m:sty m:val="p"/>
                                        </m:rPr>
                                        <a:rPr kumimoji="0" lang="zh-TW" altLang="en-US" sz="2400" b="0" i="0" u="none" strike="noStrike" kern="1200" cap="none" spc="0" normalizeH="0" baseline="0" noProof="0">
                                          <a:ln>
                                            <a:noFill/>
                                          </a:ln>
                                          <a:solidFill>
                                            <a:prstClr val="black"/>
                                          </a:solidFill>
                                          <a:effectLst/>
                                          <a:uLnTx/>
                                          <a:uFillTx/>
                                          <a:latin typeface="Cambria Math" panose="02040503050406030204" pitchFamily="18" charset="0"/>
                                          <a:cs typeface="+mn-cs"/>
                                        </a:rPr>
                                        <m:t>x</m:t>
                                      </m:r>
                                      <m:r>
                                        <a:rPr kumimoji="0" lang="zh-TW" altLang="en-US" sz="2400" b="0" i="0" u="none" strike="noStrike" kern="1200" cap="none" spc="0" normalizeH="0" baseline="0" noProof="0">
                                          <a:ln>
                                            <a:noFill/>
                                          </a:ln>
                                          <a:solidFill>
                                            <a:prstClr val="black"/>
                                          </a:solidFill>
                                          <a:effectLst/>
                                          <a:uLnTx/>
                                          <a:uFillTx/>
                                          <a:latin typeface="Cambria Math" panose="02040503050406030204" pitchFamily="18" charset="0"/>
                                          <a:cs typeface="+mn-cs"/>
                                        </a:rPr>
                                        <m:t>,</m:t>
                                      </m:r>
                                      <m:r>
                                        <m:rPr>
                                          <m:sty m:val="p"/>
                                        </m:rPr>
                                        <a:rPr kumimoji="0" lang="zh-TW" altLang="en-US" sz="2400" b="0" i="0" u="none" strike="noStrike" kern="1200" cap="none" spc="0" normalizeH="0" baseline="0" noProof="0">
                                          <a:ln>
                                            <a:noFill/>
                                          </a:ln>
                                          <a:solidFill>
                                            <a:prstClr val="black"/>
                                          </a:solidFill>
                                          <a:effectLst/>
                                          <a:uLnTx/>
                                          <a:uFillTx/>
                                          <a:latin typeface="Cambria Math" panose="02040503050406030204" pitchFamily="18" charset="0"/>
                                          <a:cs typeface="+mn-cs"/>
                                        </a:rPr>
                                        <m:t>y</m:t>
                                      </m:r>
                                    </m:e>
                                  </m:d>
                                  <m:r>
                                    <a:rPr kumimoji="0" lang="zh-TW" altLang="en-US" sz="2400" b="0" i="0" u="none" strike="noStrike" kern="1200" cap="none" spc="0" normalizeH="0" baseline="0" noProof="0">
                                      <a:ln>
                                        <a:noFill/>
                                      </a:ln>
                                      <a:solidFill>
                                        <a:prstClr val="black"/>
                                      </a:solidFill>
                                      <a:effectLst/>
                                      <a:uLnTx/>
                                      <a:uFillTx/>
                                      <a:latin typeface="Cambria Math" panose="02040503050406030204" pitchFamily="18" charset="0"/>
                                      <a:cs typeface="+mn-cs"/>
                                    </a:rPr>
                                    <m:t>~</m:t>
                                  </m:r>
                                  <m:r>
                                    <m:rPr>
                                      <m:sty m:val="p"/>
                                    </m:rPr>
                                    <a:rPr kumimoji="0" lang="zh-TW" altLang="en-US" sz="2400" b="0" i="0" u="none" strike="noStrike" kern="1200" cap="none" spc="0" normalizeH="0" baseline="0" noProof="0">
                                      <a:ln>
                                        <a:noFill/>
                                      </a:ln>
                                      <a:solidFill>
                                        <a:prstClr val="black"/>
                                      </a:solidFill>
                                      <a:effectLst/>
                                      <a:uLnTx/>
                                      <a:uFillTx/>
                                      <a:latin typeface="Cambria Math" panose="02040503050406030204" pitchFamily="18" charset="0"/>
                                      <a:cs typeface="+mn-cs"/>
                                    </a:rPr>
                                    <m:t>D</m:t>
                                  </m:r>
                                </m:sub>
                              </m:sSub>
                              <m:r>
                                <a:rPr kumimoji="0" lang="zh-TW" altLang="en-US" sz="2400" b="0" i="0" u="none" strike="noStrike" kern="1200" cap="none" spc="0" normalizeH="0" baseline="0" noProof="0">
                                  <a:ln>
                                    <a:noFill/>
                                  </a:ln>
                                  <a:solidFill>
                                    <a:prstClr val="black"/>
                                  </a:solidFill>
                                  <a:effectLst/>
                                  <a:uLnTx/>
                                  <a:uFillTx/>
                                  <a:latin typeface="Cambria Math" panose="02040503050406030204" pitchFamily="18" charset="0"/>
                                  <a:cs typeface="+mn-cs"/>
                                </a:rPr>
                                <m:t>[</m:t>
                              </m:r>
                              <m:func>
                                <m:funcPr>
                                  <m:ctrlPr>
                                    <a:rPr kumimoji="0" lang="zh-TW" altLang="en-US" sz="2400" b="0" i="1" u="none" strike="noStrike" kern="1200" cap="none" spc="0" normalizeH="0" baseline="0" noProof="0">
                                      <a:ln>
                                        <a:noFill/>
                                      </a:ln>
                                      <a:solidFill>
                                        <a:prstClr val="black"/>
                                      </a:solidFill>
                                      <a:effectLst/>
                                      <a:uLnTx/>
                                      <a:uFillTx/>
                                      <a:latin typeface="Cambria Math" panose="02040503050406030204" pitchFamily="18" charset="0"/>
                                      <a:cs typeface="+mn-cs"/>
                                    </a:rPr>
                                  </m:ctrlPr>
                                </m:funcPr>
                                <m:fName>
                                  <m:limLow>
                                    <m:limLowPr>
                                      <m:ctrlPr>
                                        <a:rPr kumimoji="0" lang="zh-TW" altLang="en-US" sz="2400" b="0" i="1" u="none" strike="noStrike" kern="1200" cap="none" spc="0" normalizeH="0" baseline="0" noProof="0">
                                          <a:ln>
                                            <a:noFill/>
                                          </a:ln>
                                          <a:solidFill>
                                            <a:prstClr val="black"/>
                                          </a:solidFill>
                                          <a:effectLst/>
                                          <a:uLnTx/>
                                          <a:uFillTx/>
                                          <a:latin typeface="Cambria Math" panose="02040503050406030204" pitchFamily="18" charset="0"/>
                                          <a:cs typeface="+mn-cs"/>
                                        </a:rPr>
                                      </m:ctrlPr>
                                    </m:limLowPr>
                                    <m:e>
                                      <m:r>
                                        <m:rPr>
                                          <m:sty m:val="p"/>
                                        </m:rPr>
                                        <a:rPr kumimoji="0" lang="zh-TW" altLang="en-US" sz="2400" b="0" i="0" u="none" strike="noStrike" kern="1200" cap="none" spc="0" normalizeH="0" baseline="0" noProof="0">
                                          <a:ln>
                                            <a:noFill/>
                                          </a:ln>
                                          <a:solidFill>
                                            <a:prstClr val="black"/>
                                          </a:solidFill>
                                          <a:effectLst/>
                                          <a:uLnTx/>
                                          <a:uFillTx/>
                                          <a:latin typeface="Cambria Math" panose="02040503050406030204" pitchFamily="18" charset="0"/>
                                          <a:cs typeface="+mn-cs"/>
                                        </a:rPr>
                                        <m:t>max</m:t>
                                      </m:r>
                                    </m:e>
                                    <m:lim>
                                      <m:r>
                                        <a:rPr kumimoji="0" lang="zh-TW" altLang="en-US" sz="2400" b="0" i="1" u="none" strike="noStrike" kern="1200" cap="none" spc="0" normalizeH="0" baseline="0" noProof="0">
                                          <a:ln>
                                            <a:noFill/>
                                          </a:ln>
                                          <a:solidFill>
                                            <a:prstClr val="black"/>
                                          </a:solidFill>
                                          <a:effectLst/>
                                          <a:uLnTx/>
                                          <a:uFillTx/>
                                          <a:latin typeface="Cambria Math" panose="02040503050406030204" pitchFamily="18" charset="0"/>
                                          <a:cs typeface="+mn-cs"/>
                                        </a:rPr>
                                        <m:t>𝛿</m:t>
                                      </m:r>
                                      <m:r>
                                        <a:rPr kumimoji="0" lang="zh-TW" altLang="en-US" sz="2400" b="0" i="0"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zh-TW" altLang="en-US" sz="2400" b="0" i="1" u="none" strike="noStrike" kern="1200" cap="none" spc="0" normalizeH="0" baseline="0" noProof="0">
                                          <a:ln>
                                            <a:noFill/>
                                          </a:ln>
                                          <a:solidFill>
                                            <a:prstClr val="black"/>
                                          </a:solidFill>
                                          <a:effectLst/>
                                          <a:uLnTx/>
                                          <a:uFillTx/>
                                          <a:latin typeface="Cambria Math" panose="02040503050406030204" pitchFamily="18" charset="0"/>
                                          <a:cs typeface="+mn-cs"/>
                                        </a:rPr>
                                        <m:t>𝑆</m:t>
                                      </m:r>
                                    </m:lim>
                                  </m:limLow>
                                </m:fName>
                                <m:e>
                                  <m:d>
                                    <m:dPr>
                                      <m:begChr m:val=""/>
                                      <m:ctrlPr>
                                        <a:rPr kumimoji="0" lang="zh-TW" altLang="en-US" sz="2400" b="0" i="1" u="none" strike="noStrike" kern="1200" cap="none" spc="0" normalizeH="0" baseline="0" noProof="0">
                                          <a:ln>
                                            <a:noFill/>
                                          </a:ln>
                                          <a:solidFill>
                                            <a:prstClr val="black"/>
                                          </a:solidFill>
                                          <a:effectLst/>
                                          <a:uLnTx/>
                                          <a:uFillTx/>
                                          <a:latin typeface="Cambria Math" panose="02040503050406030204" pitchFamily="18" charset="0"/>
                                          <a:cs typeface="+mn-cs"/>
                                        </a:rPr>
                                      </m:ctrlPr>
                                    </m:dPr>
                                    <m:e>
                                      <m:r>
                                        <m:rPr>
                                          <m:sty m:val="p"/>
                                        </m:rPr>
                                        <a:rPr kumimoji="0" lang="zh-TW" altLang="en-US" sz="2400" b="0" i="0" u="none" strike="noStrike" kern="1200" cap="none" spc="0" normalizeH="0" baseline="0" noProof="0">
                                          <a:ln>
                                            <a:noFill/>
                                          </a:ln>
                                          <a:solidFill>
                                            <a:prstClr val="black"/>
                                          </a:solidFill>
                                          <a:effectLst/>
                                          <a:uLnTx/>
                                          <a:uFillTx/>
                                          <a:latin typeface="Cambria Math" panose="02040503050406030204" pitchFamily="18" charset="0"/>
                                          <a:cs typeface="+mn-cs"/>
                                        </a:rPr>
                                        <m:t>L</m:t>
                                      </m:r>
                                      <m:r>
                                        <a:rPr kumimoji="0" lang="zh-TW" altLang="en-US" sz="2400" b="0" i="0" u="none" strike="noStrike" kern="1200" cap="none" spc="0" normalizeH="0" baseline="0" noProof="0">
                                          <a:ln>
                                            <a:noFill/>
                                          </a:ln>
                                          <a:solidFill>
                                            <a:prstClr val="black"/>
                                          </a:solidFill>
                                          <a:effectLst/>
                                          <a:uLnTx/>
                                          <a:uFillTx/>
                                          <a:latin typeface="Cambria Math" panose="02040503050406030204" pitchFamily="18" charset="0"/>
                                          <a:cs typeface="+mn-cs"/>
                                        </a:rPr>
                                        <m:t>(</m:t>
                                      </m:r>
                                      <m:r>
                                        <m:rPr>
                                          <m:sty m:val="p"/>
                                        </m:rPr>
                                        <a:rPr kumimoji="0" lang="zh-TW" altLang="en-US" sz="2400" b="0" i="0" u="none" strike="noStrike" kern="1200" cap="none" spc="0" normalizeH="0" baseline="0" noProof="0">
                                          <a:ln>
                                            <a:noFill/>
                                          </a:ln>
                                          <a:solidFill>
                                            <a:prstClr val="black"/>
                                          </a:solidFill>
                                          <a:effectLst/>
                                          <a:uLnTx/>
                                          <a:uFillTx/>
                                          <a:latin typeface="Cambria Math" panose="02040503050406030204" pitchFamily="18" charset="0"/>
                                          <a:cs typeface="+mn-cs"/>
                                        </a:rPr>
                                        <m:t>θ</m:t>
                                      </m:r>
                                      <m:r>
                                        <a:rPr kumimoji="0" lang="zh-TW" altLang="en-US" sz="2400" b="0" i="0" u="none" strike="noStrike" kern="1200" cap="none" spc="0" normalizeH="0" baseline="0" noProof="0">
                                          <a:ln>
                                            <a:noFill/>
                                          </a:ln>
                                          <a:solidFill>
                                            <a:prstClr val="black"/>
                                          </a:solidFill>
                                          <a:effectLst/>
                                          <a:uLnTx/>
                                          <a:uFillTx/>
                                          <a:latin typeface="Cambria Math" panose="02040503050406030204" pitchFamily="18" charset="0"/>
                                          <a:cs typeface="+mn-cs"/>
                                        </a:rPr>
                                        <m:t>,</m:t>
                                      </m:r>
                                      <m:r>
                                        <m:rPr>
                                          <m:sty m:val="p"/>
                                        </m:rPr>
                                        <a:rPr kumimoji="0" lang="zh-TW" altLang="en-US" sz="2400" b="0" i="0" u="none" strike="noStrike" kern="1200" cap="none" spc="0" normalizeH="0" baseline="0" noProof="0">
                                          <a:ln>
                                            <a:noFill/>
                                          </a:ln>
                                          <a:solidFill>
                                            <a:prstClr val="black"/>
                                          </a:solidFill>
                                          <a:effectLst/>
                                          <a:uLnTx/>
                                          <a:uFillTx/>
                                          <a:latin typeface="Cambria Math" panose="02040503050406030204" pitchFamily="18" charset="0"/>
                                          <a:cs typeface="+mn-cs"/>
                                        </a:rPr>
                                        <m:t>x</m:t>
                                      </m:r>
                                      <m:r>
                                        <a:rPr kumimoji="0" lang="zh-TW" altLang="en-US" sz="2400" b="0" i="0" u="none" strike="noStrike" kern="1200" cap="none" spc="0" normalizeH="0" baseline="0" noProof="0">
                                          <a:ln>
                                            <a:noFill/>
                                          </a:ln>
                                          <a:solidFill>
                                            <a:prstClr val="black"/>
                                          </a:solidFill>
                                          <a:effectLst/>
                                          <a:uLnTx/>
                                          <a:uFillTx/>
                                          <a:latin typeface="Cambria Math" panose="02040503050406030204" pitchFamily="18" charset="0"/>
                                          <a:cs typeface="+mn-cs"/>
                                        </a:rPr>
                                        <m:t>+</m:t>
                                      </m:r>
                                      <m:r>
                                        <m:rPr>
                                          <m:sty m:val="p"/>
                                        </m:rPr>
                                        <a:rPr kumimoji="0" lang="zh-TW" altLang="en-US" sz="2400" b="0" i="0" u="none" strike="noStrike" kern="1200" cap="none" spc="0" normalizeH="0" baseline="0" noProof="0">
                                          <a:ln>
                                            <a:noFill/>
                                          </a:ln>
                                          <a:solidFill>
                                            <a:prstClr val="black"/>
                                          </a:solidFill>
                                          <a:effectLst/>
                                          <a:uLnTx/>
                                          <a:uFillTx/>
                                          <a:latin typeface="Cambria Math" panose="02040503050406030204" pitchFamily="18" charset="0"/>
                                          <a:cs typeface="+mn-cs"/>
                                        </a:rPr>
                                        <m:t>δ</m:t>
                                      </m:r>
                                      <m:r>
                                        <a:rPr kumimoji="0" lang="zh-TW" altLang="en-US" sz="2400" b="0" i="0" u="none" strike="noStrike" kern="1200" cap="none" spc="0" normalizeH="0" baseline="0" noProof="0">
                                          <a:ln>
                                            <a:noFill/>
                                          </a:ln>
                                          <a:solidFill>
                                            <a:prstClr val="black"/>
                                          </a:solidFill>
                                          <a:effectLst/>
                                          <a:uLnTx/>
                                          <a:uFillTx/>
                                          <a:latin typeface="Cambria Math" panose="02040503050406030204" pitchFamily="18" charset="0"/>
                                          <a:cs typeface="+mn-cs"/>
                                        </a:rPr>
                                        <m:t>,</m:t>
                                      </m:r>
                                      <m:r>
                                        <m:rPr>
                                          <m:sty m:val="p"/>
                                        </m:rPr>
                                        <a:rPr kumimoji="0" lang="zh-TW" altLang="en-US" sz="2400" b="0" i="0" u="none" strike="noStrike" kern="1200" cap="none" spc="0" normalizeH="0" baseline="0" noProof="0">
                                          <a:ln>
                                            <a:noFill/>
                                          </a:ln>
                                          <a:solidFill>
                                            <a:prstClr val="black"/>
                                          </a:solidFill>
                                          <a:effectLst/>
                                          <a:uLnTx/>
                                          <a:uFillTx/>
                                          <a:latin typeface="Cambria Math" panose="02040503050406030204" pitchFamily="18" charset="0"/>
                                          <a:cs typeface="+mn-cs"/>
                                        </a:rPr>
                                        <m:t>y</m:t>
                                      </m:r>
                                    </m:e>
                                  </m:d>
                                </m:e>
                              </m:func>
                            </m:e>
                          </m:d>
                        </m:oMath>
                      </m:oMathPara>
                    </a14:m>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Choice>
            <mc:Fallback xmlns="">
              <p:sp>
                <p:nvSpPr>
                  <p:cNvPr id="3" name="矩形 2"/>
                  <p:cNvSpPr>
                    <a:spLocks noRot="1" noChangeAspect="1" noMove="1" noResize="1" noEditPoints="1" noAdjustHandles="1" noChangeArrowheads="1" noChangeShapeType="1" noTextEdit="1"/>
                  </p:cNvSpPr>
                  <p:nvPr/>
                </p:nvSpPr>
                <p:spPr>
                  <a:xfrm>
                    <a:off x="2294759" y="2863434"/>
                    <a:ext cx="6959662" cy="749629"/>
                  </a:xfrm>
                  <a:prstGeom prst="rect">
                    <a:avLst/>
                  </a:prstGeom>
                  <a:blipFill>
                    <a:blip r:embed="rId3"/>
                    <a:stretch>
                      <a:fillRect/>
                    </a:stretch>
                  </a:blipFill>
                </p:spPr>
                <p:txBody>
                  <a:bodyPr/>
                  <a:lstStyle/>
                  <a:p>
                    <a:r>
                      <a:rPr lang="zh-TW" altLang="en-US">
                        <a:noFill/>
                      </a:rPr>
                      <a:t> </a:t>
                    </a:r>
                  </a:p>
                </p:txBody>
              </p:sp>
            </mc:Fallback>
          </mc:AlternateContent>
        </p:grpSp>
      </p:grpSp>
      <p:sp>
        <p:nvSpPr>
          <p:cNvPr id="7" name="向右箭號 6"/>
          <p:cNvSpPr/>
          <p:nvPr/>
        </p:nvSpPr>
        <p:spPr>
          <a:xfrm>
            <a:off x="8401142" y="3435241"/>
            <a:ext cx="618168" cy="277777"/>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文字方塊 8"/>
          <p:cNvSpPr txBox="1"/>
          <p:nvPr/>
        </p:nvSpPr>
        <p:spPr>
          <a:xfrm>
            <a:off x="9073085" y="3361884"/>
            <a:ext cx="2472953" cy="461665"/>
          </a:xfrm>
          <a:prstGeom prst="rect">
            <a:avLst/>
          </a:prstGeom>
          <a:noFill/>
        </p:spPr>
        <p:txBody>
          <a:bodyPr wrap="square" rtlCol="0">
            <a:spAutoFit/>
          </a:bodyPr>
          <a:lstStyle/>
          <a:p>
            <a:r>
              <a:rPr lang="en-US" altLang="zh-TW" sz="2400" dirty="0" smtClean="0">
                <a:latin typeface="Times New Roman" panose="02020603050405020304" pitchFamily="18" charset="0"/>
                <a:cs typeface="Times New Roman" panose="02020603050405020304" pitchFamily="18" charset="0"/>
              </a:rPr>
              <a:t>PGD Attack</a:t>
            </a:r>
            <a:endParaRPr lang="zh-TW" altLang="en-US" sz="2400" dirty="0">
              <a:latin typeface="Times New Roman" panose="02020603050405020304" pitchFamily="18" charset="0"/>
              <a:cs typeface="Times New Roman" panose="02020603050405020304" pitchFamily="18" charset="0"/>
            </a:endParaRPr>
          </a:p>
        </p:txBody>
      </p:sp>
      <p:grpSp>
        <p:nvGrpSpPr>
          <p:cNvPr id="21" name="群組 20"/>
          <p:cNvGrpSpPr/>
          <p:nvPr/>
        </p:nvGrpSpPr>
        <p:grpSpPr>
          <a:xfrm>
            <a:off x="959239" y="5201357"/>
            <a:ext cx="8831225" cy="1208921"/>
            <a:chOff x="2509276" y="5038913"/>
            <a:chExt cx="8831225" cy="1208921"/>
          </a:xfrm>
        </p:grpSpPr>
        <mc:AlternateContent xmlns:mc="http://schemas.openxmlformats.org/markup-compatibility/2006" xmlns:a14="http://schemas.microsoft.com/office/drawing/2010/main">
          <mc:Choice Requires="a14">
            <p:sp>
              <p:nvSpPr>
                <p:cNvPr id="12" name="文字方塊 11"/>
                <p:cNvSpPr txBox="1"/>
                <p:nvPr/>
              </p:nvSpPr>
              <p:spPr>
                <a:xfrm>
                  <a:off x="2509276" y="5038913"/>
                  <a:ext cx="7800285" cy="1208921"/>
                </a:xfrm>
                <a:prstGeom prst="rect">
                  <a:avLst/>
                </a:prstGeom>
                <a:noFill/>
              </p:spPr>
              <p:txBody>
                <a:bodyPr wrap="square" rtlCol="0">
                  <a:spAutoFit/>
                </a:bodyPr>
                <a:lstStyle/>
                <a:p>
                  <a:r>
                    <a:rPr lang="en-US" altLang="zh-TW" sz="2400" dirty="0" smtClean="0">
                      <a:latin typeface="Times New Roman" panose="02020603050405020304" pitchFamily="18" charset="0"/>
                      <a:cs typeface="Times New Roman" panose="02020603050405020304" pitchFamily="18" charset="0"/>
                    </a:rPr>
                    <a:t>FGSM</a:t>
                  </a:r>
                  <a:r>
                    <a:rPr lang="zh-TW" altLang="en-US" sz="2400" dirty="0" smtClean="0">
                      <a:latin typeface="Times New Roman" panose="02020603050405020304" pitchFamily="18" charset="0"/>
                      <a:cs typeface="Times New Roman" panose="02020603050405020304" pitchFamily="18" charset="0"/>
                    </a:rPr>
                    <a:t> </a:t>
                  </a:r>
                  <a:r>
                    <a:rPr lang="en-US" altLang="zh-TW" sz="2400" dirty="0" smtClean="0">
                      <a:latin typeface="Times New Roman" panose="02020603050405020304" pitchFamily="18" charset="0"/>
                      <a:cs typeface="Times New Roman" panose="02020603050405020304" pitchFamily="18" charset="0"/>
                    </a:rPr>
                    <a:t>Attack: </a:t>
                  </a:r>
                  <a14:m>
                    <m:oMath xmlns:m="http://schemas.openxmlformats.org/officeDocument/2006/math">
                      <m:r>
                        <a:rPr lang="en-US" altLang="zh-TW" sz="2400" b="0" i="0" smtClean="0">
                          <a:latin typeface="Cambria Math" panose="02040503050406030204" pitchFamily="18" charset="0"/>
                        </a:rPr>
                        <m:t> </m:t>
                      </m:r>
                      <m:sSup>
                        <m:sSupPr>
                          <m:ctrlPr>
                            <a:rPr lang="zh-TW" altLang="zh-TW" sz="2400" i="1">
                              <a:latin typeface="Cambria Math" panose="02040503050406030204" pitchFamily="18" charset="0"/>
                            </a:rPr>
                          </m:ctrlPr>
                        </m:sSupPr>
                        <m:e>
                          <m:r>
                            <a:rPr lang="en-US" altLang="zh-TW" sz="2400" i="1">
                              <a:latin typeface="Cambria Math" panose="02040503050406030204" pitchFamily="18" charset="0"/>
                            </a:rPr>
                            <m:t>𝑥</m:t>
                          </m:r>
                        </m:e>
                        <m:sup>
                          <m:r>
                            <a:rPr lang="en-US" altLang="zh-TW" sz="2400" i="1">
                              <a:latin typeface="Cambria Math" panose="02040503050406030204" pitchFamily="18" charset="0"/>
                            </a:rPr>
                            <m:t>𝑎𝑑𝑣</m:t>
                          </m:r>
                        </m:sup>
                      </m:sSup>
                      <m:r>
                        <a:rPr lang="en-US" altLang="zh-TW" sz="2400" i="1">
                          <a:latin typeface="Cambria Math" panose="02040503050406030204" pitchFamily="18" charset="0"/>
                        </a:rPr>
                        <m:t>=</m:t>
                      </m:r>
                      <m:r>
                        <a:rPr lang="en-US" altLang="zh-TW" sz="2400" i="1">
                          <a:latin typeface="Cambria Math" panose="02040503050406030204" pitchFamily="18" charset="0"/>
                        </a:rPr>
                        <m:t>𝑥</m:t>
                      </m:r>
                      <m:r>
                        <a:rPr lang="en-US" altLang="zh-TW" sz="2400" i="1">
                          <a:latin typeface="Cambria Math" panose="02040503050406030204" pitchFamily="18" charset="0"/>
                        </a:rPr>
                        <m:t>+ </m:t>
                      </m:r>
                      <m:r>
                        <a:rPr lang="en-US" altLang="zh-TW" sz="2400" i="1">
                          <a:latin typeface="Cambria Math" panose="02040503050406030204" pitchFamily="18" charset="0"/>
                        </a:rPr>
                        <m:t>𝜖</m:t>
                      </m:r>
                      <m:r>
                        <a:rPr lang="en-US" altLang="zh-TW" sz="2400" i="1">
                          <a:latin typeface="Cambria Math" panose="02040503050406030204" pitchFamily="18" charset="0"/>
                        </a:rPr>
                        <m:t>∙</m:t>
                      </m:r>
                      <m:r>
                        <a:rPr lang="en-US" altLang="zh-TW" sz="2400" i="1">
                          <a:latin typeface="Cambria Math" panose="02040503050406030204" pitchFamily="18" charset="0"/>
                        </a:rPr>
                        <m:t>𝑠𝑖𝑔𝑛</m:t>
                      </m:r>
                      <m:r>
                        <a:rPr lang="en-US" altLang="zh-TW" sz="2400">
                          <a:latin typeface="Cambria Math" panose="02040503050406030204" pitchFamily="18" charset="0"/>
                        </a:rPr>
                        <m:t>(</m:t>
                      </m:r>
                      <m:sSub>
                        <m:sSubPr>
                          <m:ctrlPr>
                            <a:rPr lang="zh-TW" altLang="zh-TW" sz="2400" i="1">
                              <a:latin typeface="Cambria Math" panose="02040503050406030204" pitchFamily="18" charset="0"/>
                            </a:rPr>
                          </m:ctrlPr>
                        </m:sSubPr>
                        <m:e>
                          <m:r>
                            <a:rPr lang="en-US" altLang="zh-TW" sz="2400">
                              <a:latin typeface="Cambria Math" panose="02040503050406030204" pitchFamily="18" charset="0"/>
                            </a:rPr>
                            <m:t>𝛻</m:t>
                          </m:r>
                        </m:e>
                        <m:sub>
                          <m:r>
                            <a:rPr lang="en-US" altLang="zh-TW" sz="2400" i="1">
                              <a:latin typeface="Cambria Math" panose="02040503050406030204" pitchFamily="18" charset="0"/>
                            </a:rPr>
                            <m:t>𝑥</m:t>
                          </m:r>
                        </m:sub>
                      </m:sSub>
                      <m:r>
                        <a:rPr lang="en-US" altLang="zh-TW" sz="2400" i="1">
                          <a:latin typeface="Cambria Math" panose="02040503050406030204" pitchFamily="18" charset="0"/>
                        </a:rPr>
                        <m:t>𝐽</m:t>
                      </m:r>
                      <m:d>
                        <m:dPr>
                          <m:ctrlPr>
                            <a:rPr lang="zh-TW" altLang="zh-TW" sz="2400" i="1">
                              <a:latin typeface="Cambria Math" panose="02040503050406030204" pitchFamily="18" charset="0"/>
                            </a:rPr>
                          </m:ctrlPr>
                        </m:dPr>
                        <m:e>
                          <m:r>
                            <a:rPr lang="en-US" altLang="zh-TW" sz="2400" i="1">
                              <a:latin typeface="Cambria Math" panose="02040503050406030204" pitchFamily="18" charset="0"/>
                            </a:rPr>
                            <m:t>𝜃</m:t>
                          </m:r>
                          <m:r>
                            <a:rPr lang="en-US" altLang="zh-TW" sz="2400">
                              <a:latin typeface="Cambria Math" panose="02040503050406030204" pitchFamily="18" charset="0"/>
                            </a:rPr>
                            <m:t>,</m:t>
                          </m:r>
                          <m:r>
                            <a:rPr lang="en-US" altLang="zh-TW" sz="2400" i="1">
                              <a:latin typeface="Cambria Math" panose="02040503050406030204" pitchFamily="18" charset="0"/>
                            </a:rPr>
                            <m:t>𝑥</m:t>
                          </m:r>
                          <m:r>
                            <a:rPr lang="en-US" altLang="zh-TW" sz="2400">
                              <a:latin typeface="Cambria Math" panose="02040503050406030204" pitchFamily="18" charset="0"/>
                            </a:rPr>
                            <m:t>,</m:t>
                          </m:r>
                          <m:r>
                            <a:rPr lang="en-US" altLang="zh-TW" sz="2400" i="1">
                              <a:latin typeface="Cambria Math" panose="02040503050406030204" pitchFamily="18" charset="0"/>
                            </a:rPr>
                            <m:t>𝑦</m:t>
                          </m:r>
                        </m:e>
                      </m:d>
                      <m:r>
                        <a:rPr lang="en-US" altLang="zh-TW" sz="2400">
                          <a:latin typeface="Cambria Math" panose="02040503050406030204" pitchFamily="18" charset="0"/>
                        </a:rPr>
                        <m:t>)</m:t>
                      </m:r>
                    </m:oMath>
                  </a14:m>
                  <a:endParaRPr lang="en-US" altLang="zh-TW" sz="2400" dirty="0" smtClean="0"/>
                </a:p>
                <a:p>
                  <a:endParaRPr lang="en-US" altLang="zh-TW" sz="2400" dirty="0" smtClean="0"/>
                </a:p>
                <a:p>
                  <a:r>
                    <a:rPr lang="en-US" altLang="zh-TW" sz="2400" dirty="0" smtClean="0">
                      <a:latin typeface="Times New Roman" panose="02020603050405020304" pitchFamily="18" charset="0"/>
                      <a:cs typeface="Times New Roman" panose="02020603050405020304" pitchFamily="18" charset="0"/>
                    </a:rPr>
                    <a:t>PGD</a:t>
                  </a:r>
                  <a:r>
                    <a:rPr lang="en-US" altLang="zh-TW" sz="2400" dirty="0">
                      <a:latin typeface="Times New Roman" panose="02020603050405020304" pitchFamily="18" charset="0"/>
                      <a:cs typeface="Times New Roman" panose="02020603050405020304" pitchFamily="18" charset="0"/>
                    </a:rPr>
                    <a:t> Attack:</a:t>
                  </a:r>
                  <a:r>
                    <a:rPr lang="en-US" altLang="zh-TW" sz="2400" dirty="0" smtClean="0">
                      <a:latin typeface="Times New Roman" panose="02020603050405020304" pitchFamily="18" charset="0"/>
                      <a:cs typeface="Times New Roman" panose="02020603050405020304" pitchFamily="18" charset="0"/>
                    </a:rPr>
                    <a:t> </a:t>
                  </a:r>
                  <a14:m>
                    <m:oMath xmlns:m="http://schemas.openxmlformats.org/officeDocument/2006/math">
                      <m:r>
                        <a:rPr lang="en-US" altLang="zh-TW" sz="2400" b="0" i="0" smtClean="0">
                          <a:latin typeface="Cambria Math" panose="02040503050406030204" pitchFamily="18" charset="0"/>
                        </a:rPr>
                        <m:t> </m:t>
                      </m:r>
                      <m:sSup>
                        <m:sSupPr>
                          <m:ctrlPr>
                            <a:rPr lang="zh-TW" altLang="zh-TW" sz="2400" i="1">
                              <a:latin typeface="Cambria Math" panose="02040503050406030204" pitchFamily="18" charset="0"/>
                            </a:rPr>
                          </m:ctrlPr>
                        </m:sSupPr>
                        <m:e>
                          <m:r>
                            <a:rPr lang="en-US" altLang="zh-TW" sz="2400" i="1">
                              <a:latin typeface="Cambria Math" panose="02040503050406030204" pitchFamily="18" charset="0"/>
                            </a:rPr>
                            <m:t>𝑥</m:t>
                          </m:r>
                        </m:e>
                        <m:sup>
                          <m:r>
                            <a:rPr lang="en-US" altLang="zh-TW" sz="2400" i="1">
                              <a:latin typeface="Cambria Math" panose="02040503050406030204" pitchFamily="18" charset="0"/>
                            </a:rPr>
                            <m:t>𝑡</m:t>
                          </m:r>
                          <m:r>
                            <a:rPr lang="en-US" altLang="zh-TW" sz="2400">
                              <a:latin typeface="Cambria Math" panose="02040503050406030204" pitchFamily="18" charset="0"/>
                            </a:rPr>
                            <m:t>+1</m:t>
                          </m:r>
                        </m:sup>
                      </m:sSup>
                      <m:r>
                        <a:rPr lang="en-US" altLang="zh-TW" sz="2400">
                          <a:latin typeface="Cambria Math" panose="02040503050406030204" pitchFamily="18" charset="0"/>
                        </a:rPr>
                        <m:t>= </m:t>
                      </m:r>
                      <m:nary>
                        <m:naryPr>
                          <m:chr m:val="∏"/>
                          <m:limLoc m:val="subSup"/>
                          <m:supHide m:val="on"/>
                          <m:ctrlPr>
                            <a:rPr lang="zh-TW" altLang="zh-TW" sz="2400" i="1">
                              <a:latin typeface="Cambria Math" panose="02040503050406030204" pitchFamily="18" charset="0"/>
                            </a:rPr>
                          </m:ctrlPr>
                        </m:naryPr>
                        <m:sub>
                          <m:r>
                            <a:rPr lang="en-US" altLang="zh-TW" sz="2400" i="1">
                              <a:latin typeface="Cambria Math" panose="02040503050406030204" pitchFamily="18" charset="0"/>
                            </a:rPr>
                            <m:t>𝑥</m:t>
                          </m:r>
                          <m:r>
                            <a:rPr lang="en-US" altLang="zh-TW" sz="2400">
                              <a:latin typeface="Cambria Math" panose="02040503050406030204" pitchFamily="18" charset="0"/>
                            </a:rPr>
                            <m:t>+</m:t>
                          </m:r>
                          <m:r>
                            <a:rPr lang="en-US" altLang="zh-TW" sz="2400" i="1">
                              <a:latin typeface="Cambria Math" panose="02040503050406030204" pitchFamily="18" charset="0"/>
                            </a:rPr>
                            <m:t>𝑆</m:t>
                          </m:r>
                        </m:sub>
                        <m:sup/>
                        <m:e>
                          <m:r>
                            <a:rPr lang="en-US" altLang="zh-TW" sz="2400">
                              <a:latin typeface="Cambria Math" panose="02040503050406030204" pitchFamily="18" charset="0"/>
                            </a:rPr>
                            <m:t> (</m:t>
                          </m:r>
                          <m:sSup>
                            <m:sSupPr>
                              <m:ctrlPr>
                                <a:rPr lang="zh-TW" altLang="zh-TW" sz="2400" i="1">
                                  <a:latin typeface="Cambria Math" panose="02040503050406030204" pitchFamily="18" charset="0"/>
                                </a:rPr>
                              </m:ctrlPr>
                            </m:sSupPr>
                            <m:e>
                              <m:r>
                                <a:rPr lang="en-US" altLang="zh-TW" sz="2400" i="1">
                                  <a:latin typeface="Cambria Math" panose="02040503050406030204" pitchFamily="18" charset="0"/>
                                </a:rPr>
                                <m:t>𝑥</m:t>
                              </m:r>
                            </m:e>
                            <m:sup>
                              <m:r>
                                <a:rPr lang="en-US" altLang="zh-TW" sz="2400" i="1">
                                  <a:latin typeface="Cambria Math" panose="02040503050406030204" pitchFamily="18" charset="0"/>
                                </a:rPr>
                                <m:t>𝑡</m:t>
                              </m:r>
                            </m:sup>
                          </m:sSup>
                          <m:r>
                            <a:rPr lang="en-US" altLang="zh-TW" sz="2400">
                              <a:latin typeface="Cambria Math" panose="02040503050406030204" pitchFamily="18" charset="0"/>
                            </a:rPr>
                            <m:t>+</m:t>
                          </m:r>
                          <m:r>
                            <a:rPr lang="en-US" altLang="zh-TW" sz="2400" i="1">
                              <a:latin typeface="Cambria Math" panose="02040503050406030204" pitchFamily="18" charset="0"/>
                            </a:rPr>
                            <m:t>𝜖</m:t>
                          </m:r>
                          <m:r>
                            <a:rPr lang="en-US" altLang="zh-TW" sz="2400" i="1">
                              <a:latin typeface="Cambria Math" panose="02040503050406030204" pitchFamily="18" charset="0"/>
                            </a:rPr>
                            <m:t>∙</m:t>
                          </m:r>
                          <m:r>
                            <a:rPr lang="en-US" altLang="zh-TW" sz="2400" i="1">
                              <a:latin typeface="Cambria Math" panose="02040503050406030204" pitchFamily="18" charset="0"/>
                            </a:rPr>
                            <m:t>𝑠𝑔𝑛</m:t>
                          </m:r>
                          <m:r>
                            <a:rPr lang="en-US" altLang="zh-TW" sz="2400">
                              <a:latin typeface="Cambria Math" panose="02040503050406030204" pitchFamily="18" charset="0"/>
                            </a:rPr>
                            <m:t>(</m:t>
                          </m:r>
                          <m:sSub>
                            <m:sSubPr>
                              <m:ctrlPr>
                                <a:rPr lang="zh-TW" altLang="zh-TW" sz="2400" i="1">
                                  <a:latin typeface="Cambria Math" panose="02040503050406030204" pitchFamily="18" charset="0"/>
                                </a:rPr>
                              </m:ctrlPr>
                            </m:sSubPr>
                            <m:e>
                              <m:r>
                                <a:rPr lang="en-US" altLang="zh-TW" sz="2400">
                                  <a:latin typeface="Cambria Math" panose="02040503050406030204" pitchFamily="18" charset="0"/>
                                </a:rPr>
                                <m:t>𝛻</m:t>
                              </m:r>
                            </m:e>
                            <m:sub>
                              <m:r>
                                <a:rPr lang="en-US" altLang="zh-TW" sz="2400" i="1">
                                  <a:latin typeface="Cambria Math" panose="02040503050406030204" pitchFamily="18" charset="0"/>
                                </a:rPr>
                                <m:t>𝑥</m:t>
                              </m:r>
                            </m:sub>
                          </m:sSub>
                          <m:r>
                            <a:rPr lang="en-US" altLang="zh-TW" sz="2400" i="1">
                              <a:latin typeface="Cambria Math" panose="02040503050406030204" pitchFamily="18" charset="0"/>
                            </a:rPr>
                            <m:t>𝐿</m:t>
                          </m:r>
                          <m:d>
                            <m:dPr>
                              <m:ctrlPr>
                                <a:rPr lang="zh-TW" altLang="zh-TW" sz="2400" i="1">
                                  <a:latin typeface="Cambria Math" panose="02040503050406030204" pitchFamily="18" charset="0"/>
                                </a:rPr>
                              </m:ctrlPr>
                            </m:dPr>
                            <m:e>
                              <m:r>
                                <a:rPr lang="en-US" altLang="zh-TW" sz="2400" i="1">
                                  <a:latin typeface="Cambria Math" panose="02040503050406030204" pitchFamily="18" charset="0"/>
                                </a:rPr>
                                <m:t>𝜃</m:t>
                              </m:r>
                              <m:r>
                                <a:rPr lang="en-US" altLang="zh-TW" sz="2400">
                                  <a:latin typeface="Cambria Math" panose="02040503050406030204" pitchFamily="18" charset="0"/>
                                </a:rPr>
                                <m:t>,</m:t>
                              </m:r>
                              <m:r>
                                <a:rPr lang="en-US" altLang="zh-TW" sz="2400" i="1">
                                  <a:latin typeface="Cambria Math" panose="02040503050406030204" pitchFamily="18" charset="0"/>
                                </a:rPr>
                                <m:t>𝑥</m:t>
                              </m:r>
                              <m:r>
                                <a:rPr lang="en-US" altLang="zh-TW" sz="2400">
                                  <a:latin typeface="Cambria Math" panose="02040503050406030204" pitchFamily="18" charset="0"/>
                                </a:rPr>
                                <m:t>,</m:t>
                              </m:r>
                              <m:r>
                                <a:rPr lang="en-US" altLang="zh-TW" sz="2400" i="1">
                                  <a:latin typeface="Cambria Math" panose="02040503050406030204" pitchFamily="18" charset="0"/>
                                </a:rPr>
                                <m:t>𝑦</m:t>
                              </m:r>
                            </m:e>
                          </m:d>
                          <m:r>
                            <a:rPr lang="en-US" altLang="zh-TW" sz="2400">
                              <a:latin typeface="Cambria Math" panose="02040503050406030204" pitchFamily="18" charset="0"/>
                            </a:rPr>
                            <m:t>)</m:t>
                          </m:r>
                        </m:e>
                      </m:nary>
                    </m:oMath>
                  </a14:m>
                  <a:endParaRPr lang="zh-TW" altLang="en-US" sz="2400" dirty="0"/>
                </a:p>
              </p:txBody>
            </p:sp>
          </mc:Choice>
          <mc:Fallback xmlns="">
            <p:sp>
              <p:nvSpPr>
                <p:cNvPr id="12" name="文字方塊 11"/>
                <p:cNvSpPr txBox="1">
                  <a:spLocks noRot="1" noChangeAspect="1" noMove="1" noResize="1" noEditPoints="1" noAdjustHandles="1" noChangeArrowheads="1" noChangeShapeType="1" noTextEdit="1"/>
                </p:cNvSpPr>
                <p:nvPr/>
              </p:nvSpPr>
              <p:spPr>
                <a:xfrm>
                  <a:off x="2509276" y="5038913"/>
                  <a:ext cx="7800285" cy="1208921"/>
                </a:xfrm>
                <a:prstGeom prst="rect">
                  <a:avLst/>
                </a:prstGeom>
                <a:blipFill>
                  <a:blip r:embed="rId4"/>
                  <a:stretch>
                    <a:fillRect l="-1251" t="-4040" b="-74747"/>
                  </a:stretch>
                </a:blipFill>
              </p:spPr>
              <p:txBody>
                <a:bodyPr/>
                <a:lstStyle/>
                <a:p>
                  <a:r>
                    <a:rPr lang="zh-TW" altLang="en-US">
                      <a:noFill/>
                    </a:rPr>
                    <a:t> </a:t>
                  </a:r>
                </a:p>
              </p:txBody>
            </p:sp>
          </mc:Fallback>
        </mc:AlternateContent>
        <p:sp>
          <p:nvSpPr>
            <p:cNvPr id="14" name="向右箭號 13"/>
            <p:cNvSpPr/>
            <p:nvPr/>
          </p:nvSpPr>
          <p:spPr>
            <a:xfrm>
              <a:off x="10786636" y="5813841"/>
              <a:ext cx="553865" cy="293379"/>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向右箭號 19"/>
            <p:cNvSpPr/>
            <p:nvPr/>
          </p:nvSpPr>
          <p:spPr>
            <a:xfrm>
              <a:off x="10775901" y="5080626"/>
              <a:ext cx="553865" cy="293379"/>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23" name="文字方塊 22"/>
          <p:cNvSpPr txBox="1"/>
          <p:nvPr/>
        </p:nvSpPr>
        <p:spPr>
          <a:xfrm>
            <a:off x="9834072" y="5922920"/>
            <a:ext cx="1998700" cy="400110"/>
          </a:xfrm>
          <a:prstGeom prst="rect">
            <a:avLst/>
          </a:prstGeom>
          <a:noFill/>
        </p:spPr>
        <p:txBody>
          <a:bodyPr wrap="square" rtlCol="0">
            <a:spAutoFit/>
          </a:bodyPr>
          <a:lstStyle/>
          <a:p>
            <a:r>
              <a:rPr lang="zh-TW" altLang="en-US" sz="2000" dirty="0" smtClean="0">
                <a:latin typeface="標楷體" panose="03000509000000000000" pitchFamily="65" charset="-120"/>
                <a:ea typeface="標楷體" panose="03000509000000000000" pitchFamily="65" charset="-120"/>
              </a:rPr>
              <a:t>攻擊較強</a:t>
            </a:r>
            <a:endParaRPr lang="zh-TW" altLang="en-US" sz="2000" dirty="0">
              <a:latin typeface="標楷體" panose="03000509000000000000" pitchFamily="65" charset="-120"/>
              <a:ea typeface="標楷體" panose="03000509000000000000" pitchFamily="65" charset="-120"/>
            </a:endParaRPr>
          </a:p>
        </p:txBody>
      </p:sp>
      <p:sp>
        <p:nvSpPr>
          <p:cNvPr id="24" name="文字方塊 23"/>
          <p:cNvSpPr txBox="1"/>
          <p:nvPr/>
        </p:nvSpPr>
        <p:spPr>
          <a:xfrm>
            <a:off x="9834072" y="5136339"/>
            <a:ext cx="1998700" cy="400110"/>
          </a:xfrm>
          <a:prstGeom prst="rect">
            <a:avLst/>
          </a:prstGeom>
          <a:noFill/>
        </p:spPr>
        <p:txBody>
          <a:bodyPr wrap="square" rtlCol="0">
            <a:spAutoFit/>
          </a:bodyPr>
          <a:lstStyle/>
          <a:p>
            <a:r>
              <a:rPr lang="zh-TW" altLang="en-US" sz="2000" dirty="0" smtClean="0">
                <a:latin typeface="標楷體" panose="03000509000000000000" pitchFamily="65" charset="-120"/>
                <a:ea typeface="標楷體" panose="03000509000000000000" pitchFamily="65" charset="-120"/>
              </a:rPr>
              <a:t>攻擊較弱</a:t>
            </a:r>
            <a:endParaRPr lang="zh-TW" altLang="en-US" sz="2000" dirty="0">
              <a:latin typeface="標楷體" panose="03000509000000000000" pitchFamily="65" charset="-120"/>
              <a:ea typeface="標楷體" panose="03000509000000000000" pitchFamily="65" charset="-120"/>
            </a:endParaRPr>
          </a:p>
        </p:txBody>
      </p:sp>
      <p:pic>
        <p:nvPicPr>
          <p:cNvPr id="10" name="圖片 9"/>
          <p:cNvPicPr>
            <a:picLocks noChangeAspect="1"/>
          </p:cNvPicPr>
          <p:nvPr/>
        </p:nvPicPr>
        <p:blipFill rotWithShape="1">
          <a:blip r:embed="rId5"/>
          <a:srcRect l="8599" t="59257" b="4991"/>
          <a:stretch/>
        </p:blipFill>
        <p:spPr>
          <a:xfrm>
            <a:off x="8071396" y="5648285"/>
            <a:ext cx="986023" cy="761993"/>
          </a:xfrm>
          <a:prstGeom prst="rect">
            <a:avLst/>
          </a:prstGeom>
        </p:spPr>
      </p:pic>
      <p:pic>
        <p:nvPicPr>
          <p:cNvPr id="25" name="圖片 24"/>
          <p:cNvPicPr>
            <a:picLocks noChangeAspect="1"/>
          </p:cNvPicPr>
          <p:nvPr/>
        </p:nvPicPr>
        <p:blipFill rotWithShape="1">
          <a:blip r:embed="rId5"/>
          <a:srcRect l="15868" t="5743" b="60153"/>
          <a:stretch/>
        </p:blipFill>
        <p:spPr>
          <a:xfrm>
            <a:off x="7352834" y="4917980"/>
            <a:ext cx="911872" cy="730305"/>
          </a:xfrm>
          <a:prstGeom prst="rect">
            <a:avLst/>
          </a:prstGeom>
        </p:spPr>
      </p:pic>
    </p:spTree>
    <p:extLst>
      <p:ext uri="{BB962C8B-B14F-4D97-AF65-F5344CB8AC3E}">
        <p14:creationId xmlns:p14="http://schemas.microsoft.com/office/powerpoint/2010/main" val="1927938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sz="4800" dirty="0" smtClean="0"/>
              <a:t>CalFAT:</a:t>
            </a:r>
            <a:r>
              <a:rPr lang="zh-TW" altLang="en-US" sz="4800" dirty="0" smtClean="0"/>
              <a:t> </a:t>
            </a:r>
            <a:r>
              <a:rPr lang="en-US" altLang="zh-TW" sz="4800" dirty="0" smtClean="0"/>
              <a:t>Calibrated</a:t>
            </a:r>
            <a:r>
              <a:rPr lang="zh-TW" altLang="en-US" sz="4800" dirty="0" smtClean="0"/>
              <a:t> </a:t>
            </a:r>
            <a:r>
              <a:rPr lang="en-US" altLang="zh-TW" sz="4800" dirty="0" smtClean="0"/>
              <a:t>Federated</a:t>
            </a:r>
            <a:r>
              <a:rPr lang="zh-TW" altLang="en-US" sz="4800" dirty="0" smtClean="0"/>
              <a:t> </a:t>
            </a:r>
            <a:r>
              <a:rPr lang="en-US" altLang="zh-TW" sz="4800" dirty="0" smtClean="0"/>
              <a:t>Adversarial</a:t>
            </a:r>
            <a:r>
              <a:rPr lang="zh-TW" altLang="en-US" sz="4800" dirty="0" smtClean="0"/>
              <a:t> </a:t>
            </a:r>
            <a:r>
              <a:rPr lang="en-US" altLang="zh-TW" sz="4800" dirty="0" smtClean="0"/>
              <a:t>Training with</a:t>
            </a:r>
            <a:r>
              <a:rPr lang="zh-TW" altLang="en-US" sz="4800" dirty="0" smtClean="0"/>
              <a:t> </a:t>
            </a:r>
            <a:r>
              <a:rPr lang="en-US" altLang="zh-TW" sz="4800" dirty="0" smtClean="0"/>
              <a:t>Label</a:t>
            </a:r>
            <a:r>
              <a:rPr lang="zh-TW" altLang="en-US" sz="4800" dirty="0" smtClean="0"/>
              <a:t> </a:t>
            </a:r>
            <a:r>
              <a:rPr lang="en-US" altLang="zh-TW" sz="4800" dirty="0" smtClean="0"/>
              <a:t>Skewness</a:t>
            </a:r>
            <a:endParaRPr lang="zh-TW" altLang="en-US" sz="4800" dirty="0"/>
          </a:p>
        </p:txBody>
      </p:sp>
      <p:sp>
        <p:nvSpPr>
          <p:cNvPr id="3" name="文字版面配置區 2"/>
          <p:cNvSpPr>
            <a:spLocks noGrp="1"/>
          </p:cNvSpPr>
          <p:nvPr>
            <p:ph type="body" idx="1"/>
          </p:nvPr>
        </p:nvSpPr>
        <p:spPr/>
        <p:txBody>
          <a:bodyPr/>
          <a:lstStyle/>
          <a:p>
            <a:r>
              <a:rPr lang="en-US" altLang="zh-TW" dirty="0"/>
              <a:t>Chen, Chen, Yuchen Liu, Xingjun Ma, and Lingjuan Lyu. "Calfat: Calibrated federated adversarial training with label skewness." </a:t>
            </a:r>
            <a:r>
              <a:rPr lang="en-US" altLang="zh-TW" i="1" dirty="0"/>
              <a:t>Advances in Neural Information Processing Systems</a:t>
            </a:r>
            <a:r>
              <a:rPr lang="en-US" altLang="zh-TW" dirty="0"/>
              <a:t> 35 (2022): 3569-3581.</a:t>
            </a:r>
            <a:endParaRPr lang="zh-TW" altLang="en-US" dirty="0"/>
          </a:p>
        </p:txBody>
      </p:sp>
      <p:sp>
        <p:nvSpPr>
          <p:cNvPr id="4" name="投影片編號版面配置區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BC1835-9A42-479B-97D9-E66884E14027}" type="slidenum">
              <a:rPr kumimoji="0" lang="zh-TW" altLang="en-US" sz="1200" b="0" i="0" u="none" strike="noStrike" kern="1200" cap="none" spc="0" normalizeH="0" baseline="0" noProof="0" smtClean="0">
                <a:ln>
                  <a:noFill/>
                </a:ln>
                <a:solidFill>
                  <a:prstClr val="black">
                    <a:tint val="75000"/>
                  </a:prstClr>
                </a:solidFill>
                <a:effectLst/>
                <a:uLnTx/>
                <a:uFillTx/>
                <a:latin typeface="微軟正黑體" panose="020B0604030504040204" pitchFamily="34" charset="-120"/>
                <a:ea typeface="微軟正黑體" panose="020B0604030504040204" pitchFamily="34"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zh-TW" altLang="en-US" sz="1200" b="0" i="0" u="none" strike="noStrike" kern="1200" cap="none" spc="0" normalizeH="0" baseline="0" noProof="0">
              <a:ln>
                <a:noFill/>
              </a:ln>
              <a:solidFill>
                <a:prstClr val="black">
                  <a:tint val="75000"/>
                </a:prstClr>
              </a:solidFill>
              <a:effectLst/>
              <a:uLnTx/>
              <a:uFillTx/>
              <a:latin typeface="微軟正黑體" panose="020B0604030504040204" pitchFamily="34" charset="-120"/>
              <a:ea typeface="微軟正黑體" panose="020B0604030504040204" pitchFamily="34" charset="-120"/>
              <a:cs typeface="+mn-cs"/>
            </a:endParaRPr>
          </a:p>
        </p:txBody>
      </p:sp>
    </p:spTree>
    <p:extLst>
      <p:ext uri="{BB962C8B-B14F-4D97-AF65-F5344CB8AC3E}">
        <p14:creationId xmlns:p14="http://schemas.microsoft.com/office/powerpoint/2010/main" val="40920227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zh-TW" altLang="en-US" sz="4000" dirty="0" smtClean="0"/>
              <a:t>聯邦對抗訓練</a:t>
            </a:r>
            <a:r>
              <a:rPr lang="en-US" altLang="zh-TW" sz="4000" dirty="0"/>
              <a:t>(Federated</a:t>
            </a:r>
            <a:r>
              <a:rPr lang="zh-TW" altLang="en-US" sz="4000" dirty="0"/>
              <a:t> </a:t>
            </a:r>
            <a:r>
              <a:rPr lang="en-US" altLang="zh-TW" sz="4000" dirty="0"/>
              <a:t>Adversarial</a:t>
            </a:r>
            <a:r>
              <a:rPr lang="zh-TW" altLang="en-US" sz="4000" dirty="0"/>
              <a:t> </a:t>
            </a:r>
            <a:r>
              <a:rPr lang="en-US" altLang="zh-TW" sz="4000" dirty="0"/>
              <a:t>Training )</a:t>
            </a:r>
            <a:endParaRPr lang="zh-TW" altLang="en-US" sz="4000" dirty="0">
              <a:solidFill>
                <a:srgbClr val="FF0000"/>
              </a:solidFill>
            </a:endParaRPr>
          </a:p>
        </p:txBody>
      </p:sp>
      <p:sp>
        <p:nvSpPr>
          <p:cNvPr id="3" name="內容版面配置區 2"/>
          <p:cNvSpPr>
            <a:spLocks noGrp="1"/>
          </p:cNvSpPr>
          <p:nvPr>
            <p:ph idx="1"/>
          </p:nvPr>
        </p:nvSpPr>
        <p:spPr>
          <a:xfrm>
            <a:off x="760695" y="1410306"/>
            <a:ext cx="10515600" cy="1858870"/>
          </a:xfrm>
        </p:spPr>
        <p:txBody>
          <a:bodyPr>
            <a:normAutofit lnSpcReduction="10000"/>
          </a:bodyPr>
          <a:lstStyle/>
          <a:p>
            <a:pPr>
              <a:lnSpc>
                <a:spcPct val="150000"/>
              </a:lnSpc>
            </a:pPr>
            <a:r>
              <a:rPr lang="en-US" altLang="zh-TW" sz="2000" dirty="0"/>
              <a:t>Federated</a:t>
            </a:r>
            <a:r>
              <a:rPr lang="zh-TW" altLang="en-US" sz="2000" dirty="0"/>
              <a:t> </a:t>
            </a:r>
            <a:r>
              <a:rPr lang="en-US" altLang="zh-TW" sz="2000" dirty="0"/>
              <a:t>Adversarial</a:t>
            </a:r>
            <a:r>
              <a:rPr lang="zh-TW" altLang="en-US" sz="2000" dirty="0"/>
              <a:t> </a:t>
            </a:r>
            <a:r>
              <a:rPr lang="en-US" altLang="zh-TW" sz="2000" dirty="0"/>
              <a:t>Training serves as a way to improve model adversarial robustness while preserving data privacy under federated learning settings. In general, data is biased and stored at remote clients, and clients will perform adversarial training on their skewed local data before uploading trained weights to one central server</a:t>
            </a:r>
            <a:r>
              <a:rPr lang="en-US" altLang="zh-TW" sz="2000" dirty="0" smtClean="0"/>
              <a:t>.</a:t>
            </a:r>
          </a:p>
        </p:txBody>
      </p:sp>
      <p:sp>
        <p:nvSpPr>
          <p:cNvPr id="4" name="投影片編號版面配置區 3"/>
          <p:cNvSpPr>
            <a:spLocks noGrp="1"/>
          </p:cNvSpPr>
          <p:nvPr>
            <p:ph type="sldNum" sz="quarter" idx="12"/>
          </p:nvPr>
        </p:nvSpPr>
        <p:spPr>
          <a:xfrm>
            <a:off x="9207660" y="6324401"/>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BC1835-9A42-479B-97D9-E66884E14027}" type="slidenum">
              <a:rPr kumimoji="0" lang="zh-TW" altLang="en-US" sz="1200" b="0" i="0" u="none" strike="noStrike" kern="1200" cap="none" spc="0" normalizeH="0" baseline="0" noProof="0" smtClean="0">
                <a:ln>
                  <a:noFill/>
                </a:ln>
                <a:solidFill>
                  <a:prstClr val="black">
                    <a:tint val="75000"/>
                  </a:prstClr>
                </a:solidFill>
                <a:effectLst/>
                <a:uLnTx/>
                <a:uFillTx/>
                <a:latin typeface="Microsoft JhengHei" panose="020B0604030504040204" pitchFamily="34" charset="-120"/>
                <a:ea typeface="Microsoft JhengHei" panose="020B0604030504040204" pitchFamily="34"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zh-TW" altLang="en-US" sz="1200" b="0" i="0" u="none" strike="noStrike" kern="1200" cap="none" spc="0" normalizeH="0" baseline="0" noProof="0" dirty="0">
              <a:ln>
                <a:noFill/>
              </a:ln>
              <a:solidFill>
                <a:prstClr val="black">
                  <a:tint val="75000"/>
                </a:prstClr>
              </a:solidFill>
              <a:effectLst/>
              <a:uLnTx/>
              <a:uFillTx/>
              <a:latin typeface="Microsoft JhengHei" panose="020B0604030504040204" pitchFamily="34" charset="-120"/>
              <a:ea typeface="Microsoft JhengHei" panose="020B0604030504040204" pitchFamily="34" charset="-120"/>
              <a:cs typeface="+mn-cs"/>
            </a:endParaRPr>
          </a:p>
        </p:txBody>
      </p:sp>
      <p:pic>
        <p:nvPicPr>
          <p:cNvPr id="5" name="圖片 4"/>
          <p:cNvPicPr>
            <a:picLocks noChangeAspect="1"/>
          </p:cNvPicPr>
          <p:nvPr/>
        </p:nvPicPr>
        <p:blipFill>
          <a:blip r:embed="rId2"/>
          <a:stretch>
            <a:fillRect/>
          </a:stretch>
        </p:blipFill>
        <p:spPr>
          <a:xfrm>
            <a:off x="7153488" y="2988794"/>
            <a:ext cx="4487698" cy="3290421"/>
          </a:xfrm>
          <a:prstGeom prst="rect">
            <a:avLst/>
          </a:prstGeom>
        </p:spPr>
      </p:pic>
      <p:pic>
        <p:nvPicPr>
          <p:cNvPr id="6" name="圖片 5"/>
          <p:cNvPicPr>
            <a:picLocks noChangeAspect="1"/>
          </p:cNvPicPr>
          <p:nvPr/>
        </p:nvPicPr>
        <p:blipFill>
          <a:blip r:embed="rId3"/>
          <a:stretch>
            <a:fillRect/>
          </a:stretch>
        </p:blipFill>
        <p:spPr>
          <a:xfrm>
            <a:off x="583952" y="3269176"/>
            <a:ext cx="6355071" cy="3020862"/>
          </a:xfrm>
          <a:prstGeom prst="rect">
            <a:avLst/>
          </a:prstGeom>
        </p:spPr>
      </p:pic>
      <p:sp>
        <p:nvSpPr>
          <p:cNvPr id="7" name="矩形 6"/>
          <p:cNvSpPr/>
          <p:nvPr/>
        </p:nvSpPr>
        <p:spPr>
          <a:xfrm>
            <a:off x="2702690" y="5364866"/>
            <a:ext cx="1649392" cy="237281"/>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向下箭號 7"/>
          <p:cNvSpPr/>
          <p:nvPr/>
        </p:nvSpPr>
        <p:spPr>
          <a:xfrm rot="16200000">
            <a:off x="3129437" y="5471488"/>
            <a:ext cx="267023" cy="694144"/>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矩形 8"/>
          <p:cNvSpPr/>
          <p:nvPr/>
        </p:nvSpPr>
        <p:spPr>
          <a:xfrm>
            <a:off x="3611006" y="5620567"/>
            <a:ext cx="3191899" cy="369332"/>
          </a:xfrm>
          <a:prstGeom prst="rect">
            <a:avLst/>
          </a:prstGeom>
        </p:spPr>
        <p:txBody>
          <a:bodyPr wrap="none">
            <a:spAutoFit/>
          </a:bodyPr>
          <a:lstStyle/>
          <a:p>
            <a:r>
              <a:rPr lang="en-US" altLang="zh-TW" dirty="0">
                <a:latin typeface="Times New Roman" panose="02020603050405020304" pitchFamily="18" charset="0"/>
                <a:cs typeface="Times New Roman" panose="02020603050405020304" pitchFamily="18" charset="0"/>
              </a:rPr>
              <a:t>Calibrated Cross Entropy (CCE)</a:t>
            </a:r>
            <a:endParaRPr lang="zh-TW" altLang="en-US" dirty="0">
              <a:latin typeface="Times New Roman" panose="02020603050405020304" pitchFamily="18" charset="0"/>
              <a:cs typeface="Times New Roman" panose="02020603050405020304" pitchFamily="18" charset="0"/>
            </a:endParaRPr>
          </a:p>
        </p:txBody>
      </p:sp>
      <p:sp>
        <p:nvSpPr>
          <p:cNvPr id="10" name="文字方塊 9"/>
          <p:cNvSpPr txBox="1"/>
          <p:nvPr/>
        </p:nvSpPr>
        <p:spPr>
          <a:xfrm>
            <a:off x="7558268" y="5417481"/>
            <a:ext cx="619246" cy="369332"/>
          </a:xfrm>
          <a:prstGeom prst="rect">
            <a:avLst/>
          </a:prstGeom>
          <a:noFill/>
        </p:spPr>
        <p:txBody>
          <a:bodyPr wrap="square" rtlCol="0">
            <a:spAutoFit/>
          </a:bodyPr>
          <a:lstStyle/>
          <a:p>
            <a:r>
              <a:rPr lang="en-US" altLang="zh-TW" dirty="0" smtClean="0"/>
              <a:t>AT</a:t>
            </a:r>
            <a:endParaRPr lang="zh-TW" altLang="en-US" dirty="0"/>
          </a:p>
        </p:txBody>
      </p:sp>
      <p:sp>
        <p:nvSpPr>
          <p:cNvPr id="11" name="文字方塊 10"/>
          <p:cNvSpPr txBox="1"/>
          <p:nvPr/>
        </p:nvSpPr>
        <p:spPr>
          <a:xfrm>
            <a:off x="10579260" y="5367324"/>
            <a:ext cx="619246" cy="369332"/>
          </a:xfrm>
          <a:prstGeom prst="rect">
            <a:avLst/>
          </a:prstGeom>
          <a:noFill/>
        </p:spPr>
        <p:txBody>
          <a:bodyPr wrap="square" rtlCol="0">
            <a:spAutoFit/>
          </a:bodyPr>
          <a:lstStyle/>
          <a:p>
            <a:r>
              <a:rPr lang="en-US" altLang="zh-TW" dirty="0" smtClean="0"/>
              <a:t>AT</a:t>
            </a:r>
            <a:endParaRPr lang="zh-TW" altLang="en-US" dirty="0"/>
          </a:p>
        </p:txBody>
      </p:sp>
      <p:sp>
        <p:nvSpPr>
          <p:cNvPr id="12" name="文字方塊 11"/>
          <p:cNvSpPr txBox="1"/>
          <p:nvPr/>
        </p:nvSpPr>
        <p:spPr>
          <a:xfrm>
            <a:off x="9068764" y="5393274"/>
            <a:ext cx="619246" cy="369332"/>
          </a:xfrm>
          <a:prstGeom prst="rect">
            <a:avLst/>
          </a:prstGeom>
          <a:noFill/>
        </p:spPr>
        <p:txBody>
          <a:bodyPr wrap="square" rtlCol="0">
            <a:spAutoFit/>
          </a:bodyPr>
          <a:lstStyle/>
          <a:p>
            <a:r>
              <a:rPr lang="en-US" altLang="zh-TW" dirty="0" smtClean="0"/>
              <a:t>AT</a:t>
            </a:r>
            <a:endParaRPr lang="zh-TW" altLang="en-US" dirty="0"/>
          </a:p>
        </p:txBody>
      </p:sp>
      <p:sp>
        <p:nvSpPr>
          <p:cNvPr id="13" name="文字方塊 12"/>
          <p:cNvSpPr txBox="1"/>
          <p:nvPr/>
        </p:nvSpPr>
        <p:spPr>
          <a:xfrm>
            <a:off x="9832693" y="5393274"/>
            <a:ext cx="619246" cy="369332"/>
          </a:xfrm>
          <a:prstGeom prst="rect">
            <a:avLst/>
          </a:prstGeom>
          <a:noFill/>
        </p:spPr>
        <p:txBody>
          <a:bodyPr wrap="square" rtlCol="0">
            <a:spAutoFit/>
          </a:bodyPr>
          <a:lstStyle/>
          <a:p>
            <a:r>
              <a:rPr lang="en-US" altLang="zh-TW" dirty="0" smtClean="0"/>
              <a:t>AT</a:t>
            </a:r>
            <a:endParaRPr lang="zh-TW" altLang="en-US" dirty="0"/>
          </a:p>
        </p:txBody>
      </p:sp>
      <p:sp>
        <p:nvSpPr>
          <p:cNvPr id="14" name="文字方塊 13"/>
          <p:cNvSpPr txBox="1"/>
          <p:nvPr/>
        </p:nvSpPr>
        <p:spPr>
          <a:xfrm>
            <a:off x="8304835" y="5384157"/>
            <a:ext cx="619246" cy="369332"/>
          </a:xfrm>
          <a:prstGeom prst="rect">
            <a:avLst/>
          </a:prstGeom>
          <a:noFill/>
        </p:spPr>
        <p:txBody>
          <a:bodyPr wrap="square" rtlCol="0">
            <a:spAutoFit/>
          </a:bodyPr>
          <a:lstStyle/>
          <a:p>
            <a:r>
              <a:rPr lang="en-US" altLang="zh-TW" dirty="0" smtClean="0"/>
              <a:t>AT</a:t>
            </a:r>
            <a:endParaRPr lang="zh-TW" altLang="en-US" dirty="0"/>
          </a:p>
        </p:txBody>
      </p:sp>
      <p:sp>
        <p:nvSpPr>
          <p:cNvPr id="15" name="矩形 14"/>
          <p:cNvSpPr/>
          <p:nvPr/>
        </p:nvSpPr>
        <p:spPr>
          <a:xfrm>
            <a:off x="0" y="6504860"/>
            <a:ext cx="12329160" cy="369332"/>
          </a:xfrm>
          <a:prstGeom prst="rect">
            <a:avLst/>
          </a:prstGeom>
        </p:spPr>
        <p:txBody>
          <a:bodyPr wrap="square">
            <a:spAutoFit/>
          </a:bodyPr>
          <a:lstStyle/>
          <a:p>
            <a:r>
              <a:rPr lang="en-US" altLang="zh-TW" dirty="0">
                <a:latin typeface="Times New Roman" panose="02020603050405020304" pitchFamily="18" charset="0"/>
                <a:cs typeface="Times New Roman" panose="02020603050405020304" pitchFamily="18" charset="0"/>
              </a:rPr>
              <a:t>Zizzo, G., Rawat, A., Sinn, M., &amp; Buesser, B. (2020). Fat: Federated adversarial training. </a:t>
            </a:r>
            <a:r>
              <a:rPr lang="en-US" altLang="zh-TW" i="1" dirty="0">
                <a:latin typeface="Times New Roman" panose="02020603050405020304" pitchFamily="18" charset="0"/>
                <a:cs typeface="Times New Roman" panose="02020603050405020304" pitchFamily="18" charset="0"/>
              </a:rPr>
              <a:t>arXiv preprint arXiv:2012.01791</a:t>
            </a:r>
            <a:r>
              <a:rPr lang="en-US" altLang="zh-TW" dirty="0"/>
              <a:t>.</a:t>
            </a: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628712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E0D008F-2EB8-40EF-B3A7-B899283604EA}"/>
              </a:ext>
            </a:extLst>
          </p:cNvPr>
          <p:cNvSpPr>
            <a:spLocks noGrp="1"/>
          </p:cNvSpPr>
          <p:nvPr>
            <p:ph type="title"/>
          </p:nvPr>
        </p:nvSpPr>
        <p:spPr>
          <a:xfrm>
            <a:off x="699045" y="2804152"/>
            <a:ext cx="11142436" cy="1785311"/>
          </a:xfrm>
        </p:spPr>
        <p:txBody>
          <a:bodyPr>
            <a:normAutofit/>
          </a:bodyPr>
          <a:lstStyle/>
          <a:p>
            <a:r>
              <a:rPr lang="en-US" altLang="zh-TW" sz="4000" dirty="0"/>
              <a:t>Adversarial Robustness through Bias Variance </a:t>
            </a:r>
            <a:r>
              <a:rPr lang="en-US" altLang="zh-TW" sz="4000" dirty="0" smtClean="0"/>
              <a:t>Decomposition:</a:t>
            </a:r>
            <a:r>
              <a:rPr lang="en-US" altLang="zh-TW" sz="4000" dirty="0"/>
              <a:t/>
            </a:r>
            <a:br>
              <a:rPr lang="en-US" altLang="zh-TW" sz="4000" dirty="0"/>
            </a:br>
            <a:r>
              <a:rPr lang="en-US" altLang="zh-TW" sz="4000" dirty="0"/>
              <a:t>A New Perspective for Federated </a:t>
            </a:r>
            <a:r>
              <a:rPr lang="en-US" altLang="zh-TW" sz="4000" dirty="0" smtClean="0"/>
              <a:t>Learning</a:t>
            </a:r>
            <a:endParaRPr lang="en-US" altLang="zh-TW" sz="4000" dirty="0"/>
          </a:p>
        </p:txBody>
      </p:sp>
      <p:sp>
        <p:nvSpPr>
          <p:cNvPr id="4" name="投影片編號版面配置區 3">
            <a:extLst>
              <a:ext uri="{FF2B5EF4-FFF2-40B4-BE49-F238E27FC236}">
                <a16:creationId xmlns:a16="http://schemas.microsoft.com/office/drawing/2014/main" id="{127A3148-C621-4665-92E3-BBB0A6682DF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BC1835-9A42-479B-97D9-E66884E14027}" type="slidenum">
              <a:rPr kumimoji="0" lang="zh-TW" altLang="en-US" sz="1200" b="0" i="0" u="none" strike="noStrike" kern="1200" cap="none" spc="0" normalizeH="0" baseline="0" noProof="0" smtClean="0">
                <a:ln>
                  <a:noFill/>
                </a:ln>
                <a:solidFill>
                  <a:prstClr val="black">
                    <a:tint val="75000"/>
                  </a:prstClr>
                </a:solidFill>
                <a:effectLst/>
                <a:uLnTx/>
                <a:uFillTx/>
                <a:latin typeface="微軟正黑體" panose="020B0604030504040204" pitchFamily="34" charset="-120"/>
                <a:ea typeface="微軟正黑體" panose="020B0604030504040204" pitchFamily="34"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zh-TW" altLang="en-US" sz="1200" b="0" i="0" u="none" strike="noStrike" kern="1200" cap="none" spc="0" normalizeH="0" baseline="0" noProof="0" dirty="0">
              <a:ln>
                <a:noFill/>
              </a:ln>
              <a:solidFill>
                <a:prstClr val="black">
                  <a:tint val="75000"/>
                </a:prstClr>
              </a:solidFill>
              <a:effectLst/>
              <a:uLnTx/>
              <a:uFillTx/>
              <a:latin typeface="微軟正黑體" panose="020B0604030504040204" pitchFamily="34" charset="-120"/>
              <a:ea typeface="微軟正黑體" panose="020B0604030504040204" pitchFamily="34" charset="-120"/>
              <a:cs typeface="+mn-cs"/>
            </a:endParaRPr>
          </a:p>
        </p:txBody>
      </p:sp>
      <p:sp>
        <p:nvSpPr>
          <p:cNvPr id="5" name="文字版面配置區 4"/>
          <p:cNvSpPr>
            <a:spLocks noGrp="1"/>
          </p:cNvSpPr>
          <p:nvPr>
            <p:ph type="body" idx="1"/>
          </p:nvPr>
        </p:nvSpPr>
        <p:spPr/>
        <p:txBody>
          <a:bodyPr>
            <a:normAutofit/>
          </a:bodyPr>
          <a:lstStyle/>
          <a:p>
            <a:r>
              <a:rPr lang="en-US" altLang="zh-TW" dirty="0"/>
              <a:t>Yao Zhou, Jun Wu, Haixun Wang, Jingrui </a:t>
            </a:r>
            <a:r>
              <a:rPr lang="en-US" altLang="zh-TW" dirty="0" smtClean="0"/>
              <a:t>He "Adversarial </a:t>
            </a:r>
            <a:r>
              <a:rPr lang="en-US" altLang="zh-TW" dirty="0"/>
              <a:t>Robustness through Bias Variance </a:t>
            </a:r>
            <a:r>
              <a:rPr lang="en-US" altLang="zh-TW" dirty="0" smtClean="0"/>
              <a:t>Decomposition"</a:t>
            </a:r>
            <a:r>
              <a:rPr lang="en-US" altLang="zh-TW" dirty="0"/>
              <a:t> The 31st ACM International Conference on Information and Knowledge Management, CIKM 2022. </a:t>
            </a:r>
            <a:r>
              <a:rPr lang="en-US" altLang="zh-TW" dirty="0" smtClean="0"/>
              <a:t>arXiv:2009.09026</a:t>
            </a:r>
            <a:endParaRPr lang="zh-TW" altLang="en-US" dirty="0"/>
          </a:p>
        </p:txBody>
      </p:sp>
      <p:sp>
        <p:nvSpPr>
          <p:cNvPr id="6" name="標題 1"/>
          <p:cNvSpPr txBox="1">
            <a:spLocks/>
          </p:cNvSpPr>
          <p:nvPr/>
        </p:nvSpPr>
        <p:spPr>
          <a:xfrm>
            <a:off x="838200" y="504078"/>
            <a:ext cx="10515600" cy="132556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baseline="0">
                <a:solidFill>
                  <a:schemeClr val="tx1"/>
                </a:solidFill>
                <a:latin typeface="Times New Roman" panose="02020603050405020304" pitchFamily="18" charset="0"/>
                <a:ea typeface="標楷體" panose="03000509000000000000" pitchFamily="65" charset="-120"/>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endParaRPr kumimoji="0" lang="zh-TW" altLang="en-US" sz="6000" b="0" i="0" u="none" strike="noStrike" kern="12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mj-cs"/>
            </a:endParaRPr>
          </a:p>
        </p:txBody>
      </p:sp>
    </p:spTree>
    <p:extLst>
      <p:ext uri="{BB962C8B-B14F-4D97-AF65-F5344CB8AC3E}">
        <p14:creationId xmlns:p14="http://schemas.microsoft.com/office/powerpoint/2010/main" val="120289076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p:cNvPicPr>
            <a:picLocks noChangeAspect="1"/>
          </p:cNvPicPr>
          <p:nvPr/>
        </p:nvPicPr>
        <p:blipFill rotWithShape="1">
          <a:blip r:embed="rId2"/>
          <a:srcRect b="53818"/>
          <a:stretch/>
        </p:blipFill>
        <p:spPr>
          <a:xfrm>
            <a:off x="1296523" y="3456058"/>
            <a:ext cx="8902944" cy="1822024"/>
          </a:xfrm>
          <a:prstGeom prst="rect">
            <a:avLst/>
          </a:prstGeom>
        </p:spPr>
      </p:pic>
      <p:sp>
        <p:nvSpPr>
          <p:cNvPr id="2" name="標題 1"/>
          <p:cNvSpPr>
            <a:spLocks noGrp="1"/>
          </p:cNvSpPr>
          <p:nvPr>
            <p:ph type="title"/>
          </p:nvPr>
        </p:nvSpPr>
        <p:spPr>
          <a:xfrm>
            <a:off x="838200" y="471886"/>
            <a:ext cx="10515600" cy="1325563"/>
          </a:xfrm>
        </p:spPr>
        <p:txBody>
          <a:bodyPr>
            <a:normAutofit/>
          </a:bodyPr>
          <a:lstStyle/>
          <a:p>
            <a:r>
              <a:rPr lang="en-US" altLang="zh-TW" sz="4000" dirty="0"/>
              <a:t>Adversarial </a:t>
            </a:r>
            <a:r>
              <a:rPr lang="en-US" altLang="zh-TW" sz="4000" dirty="0" smtClean="0"/>
              <a:t>Robustness in Federated </a:t>
            </a:r>
            <a:r>
              <a:rPr lang="en-US" altLang="zh-TW" sz="4000" dirty="0"/>
              <a:t>Learning</a:t>
            </a:r>
            <a:endParaRPr lang="zh-TW" altLang="en-US" sz="4000" dirty="0"/>
          </a:p>
        </p:txBody>
      </p:sp>
      <mc:AlternateContent xmlns:mc="http://schemas.openxmlformats.org/markup-compatibility/2006" xmlns:a14="http://schemas.microsoft.com/office/drawing/2010/main">
        <mc:Choice Requires="a14">
          <p:sp>
            <p:nvSpPr>
              <p:cNvPr id="3" name="內容版面配置區 2"/>
              <p:cNvSpPr>
                <a:spLocks noGrp="1"/>
              </p:cNvSpPr>
              <p:nvPr>
                <p:ph idx="1"/>
              </p:nvPr>
            </p:nvSpPr>
            <p:spPr>
              <a:xfrm>
                <a:off x="820837" y="1670499"/>
                <a:ext cx="10762129" cy="4351338"/>
              </a:xfrm>
            </p:spPr>
            <p:txBody>
              <a:bodyPr>
                <a:normAutofit/>
              </a:bodyPr>
              <a:lstStyle/>
              <a:p>
                <a:r>
                  <a:rPr lang="zh-TW" altLang="en-US" sz="2400" dirty="0" smtClean="0"/>
                  <a:t>研究目的</a:t>
                </a:r>
                <a:r>
                  <a:rPr lang="en-US" altLang="zh-TW" sz="2400" dirty="0" smtClean="0"/>
                  <a:t>: aim to output a trained model on the central server that is robust against adversarial perturbations on the test </a:t>
                </a:r>
                <a14:m>
                  <m:oMath xmlns:m="http://schemas.openxmlformats.org/officeDocument/2006/math">
                    <m:sSub>
                      <m:sSubPr>
                        <m:ctrlPr>
                          <a:rPr lang="en-US" altLang="zh-TW" sz="2400" b="0" i="1" smtClean="0">
                            <a:latin typeface="Cambria Math" panose="02040503050406030204" pitchFamily="18" charset="0"/>
                          </a:rPr>
                        </m:ctrlPr>
                      </m:sSubPr>
                      <m:e>
                        <m:r>
                          <a:rPr lang="en-US" altLang="zh-TW" sz="2400" i="1">
                            <a:latin typeface="Cambria Math" panose="02040503050406030204" pitchFamily="18" charset="0"/>
                          </a:rPr>
                          <m:t>𝐷</m:t>
                        </m:r>
                      </m:e>
                      <m:sub>
                        <m:r>
                          <a:rPr lang="en-US" altLang="zh-TW" sz="2400" b="0" i="1" smtClean="0">
                            <a:latin typeface="Cambria Math" panose="02040503050406030204" pitchFamily="18" charset="0"/>
                          </a:rPr>
                          <m:t>𝑡𝑒𝑠𝑡</m:t>
                        </m:r>
                        <m:r>
                          <a:rPr lang="en-US" altLang="zh-TW" sz="2400" b="0" i="1" smtClean="0">
                            <a:latin typeface="Cambria Math" panose="02040503050406030204" pitchFamily="18" charset="0"/>
                          </a:rPr>
                          <m:t>.</m:t>
                        </m:r>
                      </m:sub>
                    </m:sSub>
                  </m:oMath>
                </a14:m>
                <a:endParaRPr lang="en-US" altLang="zh-TW" sz="2400" b="0" dirty="0" smtClean="0"/>
              </a:p>
              <a:p>
                <a:endParaRPr lang="en-US" altLang="zh-TW" sz="2400" dirty="0"/>
              </a:p>
              <a:p>
                <a:r>
                  <a:rPr lang="en-US" altLang="zh-TW" sz="2400" dirty="0"/>
                  <a:t>Bias-Variance </a:t>
                </a:r>
                <a:r>
                  <a:rPr lang="en-US" altLang="zh-TW" sz="2400" dirty="0" smtClean="0"/>
                  <a:t>Attack:</a:t>
                </a:r>
                <a:r>
                  <a:rPr lang="zh-TW" altLang="en-US" sz="2400" dirty="0" smtClean="0"/>
                  <a:t> </a:t>
                </a:r>
                <a:r>
                  <a:rPr lang="en-US" altLang="zh-TW" sz="2400" b="1" dirty="0" smtClean="0"/>
                  <a:t>Generate the global </a:t>
                </a:r>
                <a:r>
                  <a:rPr lang="en-US" altLang="zh-TW" sz="2400" b="1" dirty="0"/>
                  <a:t>adversarial </a:t>
                </a:r>
                <a:r>
                  <a:rPr lang="en-US" altLang="zh-TW" sz="2400" b="1" dirty="0" smtClean="0"/>
                  <a:t>examples in Server.</a:t>
                </a:r>
                <a:endParaRPr lang="zh-TW" altLang="en-US" sz="2400" b="1" dirty="0"/>
              </a:p>
            </p:txBody>
          </p:sp>
        </mc:Choice>
        <mc:Fallback xmlns="">
          <p:sp>
            <p:nvSpPr>
              <p:cNvPr id="3" name="內容版面配置區 2"/>
              <p:cNvSpPr>
                <a:spLocks noGrp="1" noRot="1" noChangeAspect="1" noMove="1" noResize="1" noEditPoints="1" noAdjustHandles="1" noChangeArrowheads="1" noChangeShapeType="1" noTextEdit="1"/>
              </p:cNvSpPr>
              <p:nvPr>
                <p:ph idx="1"/>
              </p:nvPr>
            </p:nvSpPr>
            <p:spPr>
              <a:xfrm>
                <a:off x="820837" y="1670499"/>
                <a:ext cx="10762129" cy="4351338"/>
              </a:xfrm>
              <a:blipFill>
                <a:blip r:embed="rId3"/>
                <a:stretch>
                  <a:fillRect l="-793" t="-1961"/>
                </a:stretch>
              </a:blipFill>
            </p:spPr>
            <p:txBody>
              <a:bodyPr/>
              <a:lstStyle/>
              <a:p>
                <a:r>
                  <a:rPr lang="zh-TW" altLang="en-US">
                    <a:noFill/>
                  </a:rPr>
                  <a:t> </a:t>
                </a:r>
              </a:p>
            </p:txBody>
          </p:sp>
        </mc:Fallback>
      </mc:AlternateContent>
      <p:sp>
        <p:nvSpPr>
          <p:cNvPr id="4" name="投影片編號版面配置區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BC1835-9A42-479B-97D9-E66884E14027}" type="slidenum">
              <a:rPr kumimoji="0" lang="zh-TW" altLang="en-US" sz="1200" b="0" i="0" u="none" strike="noStrike" kern="1200" cap="none" spc="0" normalizeH="0" baseline="0" noProof="0" smtClean="0">
                <a:ln>
                  <a:noFill/>
                </a:ln>
                <a:solidFill>
                  <a:prstClr val="black">
                    <a:tint val="75000"/>
                  </a:prstClr>
                </a:solidFill>
                <a:effectLst/>
                <a:uLnTx/>
                <a:uFillTx/>
                <a:latin typeface="Microsoft JhengHei" panose="020B0604030504040204" pitchFamily="34" charset="-120"/>
                <a:ea typeface="Microsoft JhengHei" panose="020B0604030504040204" pitchFamily="34"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zh-TW" altLang="en-US" sz="1200" b="0" i="0" u="none" strike="noStrike" kern="1200" cap="none" spc="0" normalizeH="0" baseline="0" noProof="0">
              <a:ln>
                <a:noFill/>
              </a:ln>
              <a:solidFill>
                <a:prstClr val="black">
                  <a:tint val="75000"/>
                </a:prstClr>
              </a:solidFill>
              <a:effectLst/>
              <a:uLnTx/>
              <a:uFillTx/>
              <a:latin typeface="Microsoft JhengHei" panose="020B0604030504040204" pitchFamily="34" charset="-120"/>
              <a:ea typeface="Microsoft JhengHei" panose="020B0604030504040204" pitchFamily="34" charset="-120"/>
              <a:cs typeface="+mn-cs"/>
            </a:endParaRPr>
          </a:p>
        </p:txBody>
      </p:sp>
    </p:spTree>
    <p:extLst>
      <p:ext uri="{BB962C8B-B14F-4D97-AF65-F5344CB8AC3E}">
        <p14:creationId xmlns:p14="http://schemas.microsoft.com/office/powerpoint/2010/main" val="329953343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270650" y="0"/>
            <a:ext cx="4226169" cy="1017131"/>
          </a:xfrm>
        </p:spPr>
        <p:txBody>
          <a:bodyPr>
            <a:normAutofit/>
          </a:bodyPr>
          <a:lstStyle/>
          <a:p>
            <a:r>
              <a:rPr lang="en-US" altLang="zh-TW" sz="4000" dirty="0" smtClean="0"/>
              <a:t>Fed_BVA</a:t>
            </a:r>
            <a:endParaRPr lang="zh-TW" altLang="en-US" sz="4000" dirty="0"/>
          </a:p>
        </p:txBody>
      </p:sp>
      <p:sp>
        <p:nvSpPr>
          <p:cNvPr id="4" name="投影片編號版面配置區 3"/>
          <p:cNvSpPr>
            <a:spLocks noGrp="1"/>
          </p:cNvSpPr>
          <p:nvPr>
            <p:ph type="sldNum" sz="quarter" idx="12"/>
          </p:nvPr>
        </p:nvSpPr>
        <p:spPr>
          <a:xfrm>
            <a:off x="9376509"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BC1835-9A42-479B-97D9-E66884E14027}" type="slidenum">
              <a:rPr kumimoji="0" lang="zh-TW" altLang="en-US" sz="1200" b="0" i="0" u="none" strike="noStrike" kern="1200" cap="none" spc="0" normalizeH="0" baseline="0" noProof="0" smtClean="0">
                <a:ln>
                  <a:noFill/>
                </a:ln>
                <a:solidFill>
                  <a:prstClr val="black">
                    <a:tint val="75000"/>
                  </a:prstClr>
                </a:solidFill>
                <a:effectLst/>
                <a:uLnTx/>
                <a:uFillTx/>
                <a:latin typeface="Microsoft JhengHei" panose="020B0604030504040204" pitchFamily="34" charset="-120"/>
                <a:ea typeface="Microsoft JhengHei" panose="020B0604030504040204" pitchFamily="34"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zh-TW" altLang="en-US" sz="1200" b="0" i="0" u="none" strike="noStrike" kern="1200" cap="none" spc="0" normalizeH="0" baseline="0" noProof="0" dirty="0">
              <a:ln>
                <a:noFill/>
              </a:ln>
              <a:solidFill>
                <a:prstClr val="black">
                  <a:tint val="75000"/>
                </a:prstClr>
              </a:solidFill>
              <a:effectLst/>
              <a:uLnTx/>
              <a:uFillTx/>
              <a:latin typeface="Microsoft JhengHei" panose="020B0604030504040204" pitchFamily="34" charset="-120"/>
              <a:ea typeface="Microsoft JhengHei" panose="020B0604030504040204" pitchFamily="34" charset="-120"/>
              <a:cs typeface="+mn-cs"/>
            </a:endParaRPr>
          </a:p>
        </p:txBody>
      </p:sp>
      <p:sp>
        <p:nvSpPr>
          <p:cNvPr id="11" name="文字方塊 10"/>
          <p:cNvSpPr txBox="1"/>
          <p:nvPr/>
        </p:nvSpPr>
        <p:spPr>
          <a:xfrm>
            <a:off x="6989265" y="6211862"/>
            <a:ext cx="4062463" cy="400110"/>
          </a:xfrm>
          <a:prstGeom prst="rect">
            <a:avLst/>
          </a:prstGeom>
          <a:noFill/>
        </p:spPr>
        <p:txBody>
          <a:bodyPr wrap="square" rtlCol="0">
            <a:spAutoFit/>
          </a:bodyPr>
          <a:lstStyle/>
          <a:p>
            <a:pPr marR="0" lvl="0" algn="l" defTabSz="914400" rtl="0" eaLnBrk="1" fontAlgn="auto" latinLnBrk="0" hangingPunct="1">
              <a:lnSpc>
                <a:spcPct val="100000"/>
              </a:lnSpc>
              <a:spcBef>
                <a:spcPts val="0"/>
              </a:spcBef>
              <a:spcAft>
                <a:spcPts val="0"/>
              </a:spcAft>
              <a:buClrTx/>
              <a:buSzTx/>
              <a:tabLst/>
              <a:defRPr/>
            </a:pPr>
            <a:r>
              <a:rPr kumimoji="0" lang="zh-TW" altLang="en-US" sz="2000" b="0" i="0" u="none" strike="noStrike" kern="1200" cap="none" spc="0" normalizeH="0" baseline="0" noProof="0" dirty="0" smtClean="0">
                <a:ln>
                  <a:noFill/>
                </a:ln>
                <a:solidFill>
                  <a:prstClr val="black"/>
                </a:solidFill>
                <a:effectLst/>
                <a:uLnTx/>
                <a:uFillTx/>
                <a:latin typeface="標楷體" panose="03000509000000000000" pitchFamily="65" charset="-120"/>
                <a:ea typeface="標楷體" panose="03000509000000000000" pitchFamily="65" charset="-120"/>
                <a:cs typeface="Times New Roman" panose="02020603050405020304" pitchFamily="18" charset="0"/>
              </a:rPr>
              <a:t> </a:t>
            </a:r>
            <a:r>
              <a:rPr kumimoji="0" lang="en-US" altLang="zh-TW" sz="2000" b="0" i="0" u="none" strike="noStrike" kern="1200" cap="none" spc="0" normalizeH="0" baseline="0" noProof="0" dirty="0" smtClean="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a:t>
            </a:r>
            <a:r>
              <a:rPr kumimoji="0" lang="zh-TW" altLang="en-US" sz="2000" b="0" i="0" u="none" strike="noStrike" kern="1200" cap="none" spc="0" normalizeH="0" baseline="0" noProof="0" dirty="0" smtClean="0">
                <a:ln>
                  <a:noFill/>
                </a:ln>
                <a:solidFill>
                  <a:prstClr val="black"/>
                </a:solidFill>
                <a:effectLst/>
                <a:uLnTx/>
                <a:uFillTx/>
                <a:latin typeface="標楷體" panose="03000509000000000000" pitchFamily="65" charset="-120"/>
                <a:ea typeface="標楷體" panose="03000509000000000000" pitchFamily="65" charset="-120"/>
                <a:cs typeface="Times New Roman" panose="02020603050405020304" pitchFamily="18" charset="0"/>
              </a:rPr>
              <a:t>違反了聯邦學習的安全聚合守則</a:t>
            </a:r>
            <a:r>
              <a:rPr kumimoji="0" lang="en-US" altLang="zh-TW" sz="2000" b="0" i="0" u="none" strike="noStrike" kern="1200" cap="none" spc="0" normalizeH="0" baseline="0" noProof="0" dirty="0" smtClean="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a:t>
            </a:r>
            <a:endParaRPr kumimoji="0" lang="zh-TW" altLang="en-US" sz="2000" b="0" i="0" u="none" strike="noStrike" kern="12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8" name="文字方塊 7"/>
              <p:cNvSpPr txBox="1"/>
              <p:nvPr/>
            </p:nvSpPr>
            <p:spPr>
              <a:xfrm>
                <a:off x="381378" y="1198830"/>
                <a:ext cx="6477142" cy="1647887"/>
              </a:xfrm>
              <a:prstGeom prst="rect">
                <a:avLst/>
              </a:prstGeom>
              <a:noFill/>
            </p:spPr>
            <p:txBody>
              <a:bodyPr wrap="square" rtlCol="0">
                <a:spAutoFit/>
              </a:bodyPr>
              <a:lstStyle/>
              <a:p>
                <a:pPr marL="285750" indent="-285750">
                  <a:buFont typeface="Arial" panose="020B0604020202020204" pitchFamily="34" charset="0"/>
                  <a:buChar char="•"/>
                  <a:defRPr/>
                </a:pP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中心</a:t>
                </a:r>
                <a:r>
                  <a:rPr lang="zh-TW" altLang="en-US" sz="2000" dirty="0" smtClean="0">
                    <a:latin typeface="Times New Roman" panose="02020603050405020304" pitchFamily="18" charset="0"/>
                    <a:ea typeface="標楷體" panose="03000509000000000000" pitchFamily="65" charset="-120"/>
                    <a:cs typeface="Times New Roman" panose="02020603050405020304" pitchFamily="18" charset="0"/>
                  </a:rPr>
                  <a:t>伺服器</a:t>
                </a:r>
                <a:r>
                  <a:rPr lang="en-US" altLang="zh-TW" sz="2000" dirty="0" smtClean="0">
                    <a:latin typeface="Times New Roman" panose="02020603050405020304" pitchFamily="18" charset="0"/>
                    <a:ea typeface="標楷體" panose="03000509000000000000" pitchFamily="65" charset="-120"/>
                    <a:cs typeface="Times New Roman" panose="02020603050405020304" pitchFamily="18" charset="0"/>
                  </a:rPr>
                  <a:t>:</a:t>
                </a:r>
                <a:r>
                  <a:rPr lang="zh-TW" altLang="en-US" sz="2000" dirty="0" smtClean="0">
                    <a:latin typeface="Times New Roman" panose="02020603050405020304" pitchFamily="18" charset="0"/>
                    <a:ea typeface="標楷體" panose="03000509000000000000" pitchFamily="65" charset="-120"/>
                    <a:cs typeface="Times New Roman" panose="02020603050405020304" pitchFamily="18" charset="0"/>
                  </a:rPr>
                  <a:t> 一份小的輔助資料集</a:t>
                </a:r>
                <a:r>
                  <a:rPr lang="en-US" altLang="zh-TW" sz="2000" dirty="0" smtClean="0">
                    <a:latin typeface="Times New Roman" panose="02020603050405020304" pitchFamily="18" charset="0"/>
                    <a:cs typeface="Times New Roman" panose="02020603050405020304" pitchFamily="18" charset="0"/>
                  </a:rPr>
                  <a:t>(</a:t>
                </a:r>
                <a14:m>
                  <m:oMath xmlns:m="http://schemas.openxmlformats.org/officeDocument/2006/math">
                    <m:sSub>
                      <m:sSubPr>
                        <m:ctrlPr>
                          <a:rPr lang="en-US" altLang="zh-TW" sz="2000" i="1">
                            <a:solidFill>
                              <a:prstClr val="black"/>
                            </a:solidFill>
                            <a:latin typeface="Cambria Math" panose="02040503050406030204" pitchFamily="18" charset="0"/>
                            <a:ea typeface="標楷體" panose="03000509000000000000" pitchFamily="65" charset="-120"/>
                            <a:cs typeface="Times New Roman" panose="02020603050405020304" pitchFamily="18" charset="0"/>
                          </a:rPr>
                        </m:ctrlPr>
                      </m:sSubPr>
                      <m:e>
                        <m:r>
                          <a:rPr lang="en-US" altLang="zh-TW" sz="2000" i="1">
                            <a:solidFill>
                              <a:prstClr val="black"/>
                            </a:solidFill>
                            <a:latin typeface="Cambria Math" panose="02040503050406030204" pitchFamily="18" charset="0"/>
                            <a:ea typeface="標楷體" panose="03000509000000000000" pitchFamily="65" charset="-120"/>
                            <a:cs typeface="Times New Roman" panose="02020603050405020304" pitchFamily="18" charset="0"/>
                          </a:rPr>
                          <m:t>𝐷</m:t>
                        </m:r>
                      </m:e>
                      <m:sub>
                        <m:r>
                          <a:rPr lang="en-US" altLang="zh-TW" sz="2000" i="1">
                            <a:solidFill>
                              <a:prstClr val="black"/>
                            </a:solidFill>
                            <a:latin typeface="Cambria Math" panose="02040503050406030204" pitchFamily="18" charset="0"/>
                            <a:ea typeface="標楷體" panose="03000509000000000000" pitchFamily="65" charset="-120"/>
                            <a:cs typeface="Times New Roman" panose="02020603050405020304" pitchFamily="18" charset="0"/>
                          </a:rPr>
                          <m:t>𝑠</m:t>
                        </m:r>
                      </m:sub>
                    </m:sSub>
                  </m:oMath>
                </a14:m>
                <a:r>
                  <a:rPr lang="en-US" altLang="zh-TW" sz="2000" dirty="0" smtClean="0">
                    <a:latin typeface="Times New Roman" panose="02020603050405020304" pitchFamily="18" charset="0"/>
                    <a:cs typeface="Times New Roman" panose="02020603050405020304" pitchFamily="18" charset="0"/>
                  </a:rPr>
                  <a:t>)</a:t>
                </a:r>
                <a:endParaRPr lang="en-US" altLang="zh-TW" sz="20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defRPr/>
                </a:pPr>
                <a:endParaRPr lang="en-US" altLang="zh-TW" sz="2000" dirty="0" smtClean="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defRPr/>
                </a:pPr>
                <a:r>
                  <a:rPr lang="zh-TW" altLang="en-US" sz="2000" dirty="0" smtClean="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利用輔助資料集，生成全域對抗範例</a:t>
                </a:r>
                <a:r>
                  <a:rPr lang="en-US" altLang="zh-TW" sz="2000" dirty="0">
                    <a:latin typeface="Times New Roman" panose="02020603050405020304" pitchFamily="18" charset="0"/>
                    <a:ea typeface="標楷體" panose="03000509000000000000" pitchFamily="65" charset="-120"/>
                    <a:cs typeface="Times New Roman" panose="02020603050405020304" pitchFamily="18" charset="0"/>
                  </a:rPr>
                  <a:t>(</a:t>
                </a:r>
                <a14:m>
                  <m:oMath xmlns:m="http://schemas.openxmlformats.org/officeDocument/2006/math">
                    <m:sSub>
                      <m:sSubPr>
                        <m:ctrlPr>
                          <a:rPr lang="zh-TW" altLang="en-US" sz="2000" i="1" dirty="0">
                            <a:latin typeface="Cambria Math" panose="02040503050406030204" pitchFamily="18" charset="0"/>
                          </a:rPr>
                        </m:ctrlPr>
                      </m:sSubPr>
                      <m:e>
                        <m:acc>
                          <m:accPr>
                            <m:chr m:val="̂"/>
                            <m:ctrlPr>
                              <a:rPr lang="zh-TW" altLang="en-US" sz="2000" i="1" dirty="0">
                                <a:latin typeface="Cambria Math" panose="02040503050406030204" pitchFamily="18" charset="0"/>
                              </a:rPr>
                            </m:ctrlPr>
                          </m:accPr>
                          <m:e>
                            <m:r>
                              <a:rPr lang="zh-TW" altLang="en-US" sz="2000" i="1" dirty="0">
                                <a:latin typeface="Cambria Math" panose="02040503050406030204" pitchFamily="18" charset="0"/>
                              </a:rPr>
                              <m:t>𝐷</m:t>
                            </m:r>
                          </m:e>
                        </m:acc>
                      </m:e>
                      <m:sub>
                        <m:r>
                          <a:rPr lang="zh-TW" altLang="en-US" sz="2000" i="1" dirty="0">
                            <a:latin typeface="Cambria Math" panose="02040503050406030204" pitchFamily="18" charset="0"/>
                          </a:rPr>
                          <m:t>𝑠</m:t>
                        </m:r>
                      </m:sub>
                    </m:sSub>
                  </m:oMath>
                </a14:m>
                <a:r>
                  <a:rPr lang="en-US" altLang="zh-TW" sz="2000" dirty="0" smtClean="0">
                    <a:latin typeface="Times New Roman" panose="02020603050405020304" pitchFamily="18" charset="0"/>
                    <a:ea typeface="標楷體" panose="03000509000000000000" pitchFamily="65" charset="-120"/>
                    <a:cs typeface="Times New Roman" panose="02020603050405020304" pitchFamily="18" charset="0"/>
                  </a:rPr>
                  <a:t>)</a:t>
                </a:r>
                <a:r>
                  <a:rPr lang="zh-TW" altLang="en-US" sz="2000" dirty="0" smtClean="0">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sz="2000" dirty="0" smtClean="0">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a:p>
                <a:pPr marL="342900" indent="-342900">
                  <a:buFont typeface="Arial" panose="020B0604020202020204" pitchFamily="34" charset="0"/>
                  <a:buChar char="•"/>
                  <a:defRPr/>
                </a:pPr>
                <a:endParaRPr lang="en-US" altLang="zh-TW" sz="2000" dirty="0" smtClean="0">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a:p>
                <a:pPr marL="342900" indent="-342900">
                  <a:buFont typeface="Arial" panose="020B0604020202020204" pitchFamily="34" charset="0"/>
                  <a:buChar char="•"/>
                  <a:defRPr/>
                </a:pPr>
                <a:r>
                  <a:rPr lang="zh-TW" altLang="en-US" sz="2000" dirty="0" smtClean="0">
                    <a:latin typeface="標楷體" panose="03000509000000000000" pitchFamily="65" charset="-120"/>
                    <a:ea typeface="標楷體" panose="03000509000000000000" pitchFamily="65" charset="-120"/>
                    <a:cs typeface="Times New Roman" panose="02020603050405020304" pitchFamily="18" charset="0"/>
                  </a:rPr>
                  <a:t>客戶端使用全域對抗範例</a:t>
                </a:r>
                <a:r>
                  <a:rPr lang="en-US" altLang="zh-TW" sz="2000" dirty="0" smtClean="0">
                    <a:latin typeface="Times New Roman" panose="02020603050405020304" pitchFamily="18" charset="0"/>
                    <a:ea typeface="標楷體" panose="03000509000000000000" pitchFamily="65" charset="-120"/>
                    <a:cs typeface="Times New Roman" panose="02020603050405020304" pitchFamily="18" charset="0"/>
                  </a:rPr>
                  <a:t>(</a:t>
                </a:r>
                <a14:m>
                  <m:oMath xmlns:m="http://schemas.openxmlformats.org/officeDocument/2006/math">
                    <m:sSub>
                      <m:sSubPr>
                        <m:ctrlPr>
                          <a:rPr lang="zh-TW" altLang="en-US" sz="2000" i="1" dirty="0">
                            <a:latin typeface="Cambria Math" panose="02040503050406030204" pitchFamily="18" charset="0"/>
                          </a:rPr>
                        </m:ctrlPr>
                      </m:sSubPr>
                      <m:e>
                        <m:acc>
                          <m:accPr>
                            <m:chr m:val="̂"/>
                            <m:ctrlPr>
                              <a:rPr lang="zh-TW" altLang="en-US" sz="2000" i="1" dirty="0">
                                <a:latin typeface="Cambria Math" panose="02040503050406030204" pitchFamily="18" charset="0"/>
                              </a:rPr>
                            </m:ctrlPr>
                          </m:accPr>
                          <m:e>
                            <m:r>
                              <a:rPr lang="zh-TW" altLang="en-US" sz="2000" i="1" dirty="0">
                                <a:latin typeface="Cambria Math" panose="02040503050406030204" pitchFamily="18" charset="0"/>
                              </a:rPr>
                              <m:t>𝐷</m:t>
                            </m:r>
                          </m:e>
                        </m:acc>
                      </m:e>
                      <m:sub>
                        <m:r>
                          <a:rPr lang="zh-TW" altLang="en-US" sz="2000" i="1" dirty="0">
                            <a:latin typeface="Cambria Math" panose="02040503050406030204" pitchFamily="18" charset="0"/>
                          </a:rPr>
                          <m:t>𝑠</m:t>
                        </m:r>
                      </m:sub>
                    </m:sSub>
                  </m:oMath>
                </a14:m>
                <a:r>
                  <a:rPr lang="en-US" altLang="zh-TW" sz="2000" dirty="0" smtClean="0">
                    <a:latin typeface="Times New Roman" panose="02020603050405020304" pitchFamily="18" charset="0"/>
                    <a:ea typeface="標楷體" panose="03000509000000000000" pitchFamily="65" charset="-120"/>
                    <a:cs typeface="Times New Roman" panose="02020603050405020304" pitchFamily="18" charset="0"/>
                  </a:rPr>
                  <a:t>)</a:t>
                </a:r>
                <a:r>
                  <a:rPr lang="zh-TW" altLang="en-US" sz="2000" dirty="0" smtClean="0">
                    <a:latin typeface="標楷體" panose="03000509000000000000" pitchFamily="65" charset="-120"/>
                    <a:ea typeface="標楷體" panose="03000509000000000000" pitchFamily="65" charset="-120"/>
                    <a:cs typeface="Times New Roman" panose="02020603050405020304" pitchFamily="18" charset="0"/>
                  </a:rPr>
                  <a:t>進行對抗訓練。</a:t>
                </a:r>
                <a:endParaRPr lang="en-US" altLang="zh-TW" sz="2000" dirty="0" smtClean="0">
                  <a:latin typeface="標楷體" panose="03000509000000000000" pitchFamily="65" charset="-120"/>
                  <a:ea typeface="標楷體" panose="03000509000000000000" pitchFamily="65" charset="-120"/>
                  <a:cs typeface="Times New Roman" panose="02020603050405020304" pitchFamily="18" charset="0"/>
                </a:endParaRPr>
              </a:p>
            </p:txBody>
          </p:sp>
        </mc:Choice>
        <mc:Fallback xmlns="">
          <p:sp>
            <p:nvSpPr>
              <p:cNvPr id="8" name="文字方塊 7"/>
              <p:cNvSpPr txBox="1">
                <a:spLocks noRot="1" noChangeAspect="1" noMove="1" noResize="1" noEditPoints="1" noAdjustHandles="1" noChangeArrowheads="1" noChangeShapeType="1" noTextEdit="1"/>
              </p:cNvSpPr>
              <p:nvPr/>
            </p:nvSpPr>
            <p:spPr>
              <a:xfrm>
                <a:off x="381378" y="1198830"/>
                <a:ext cx="6477142" cy="1647887"/>
              </a:xfrm>
              <a:prstGeom prst="rect">
                <a:avLst/>
              </a:prstGeom>
              <a:blipFill>
                <a:blip r:embed="rId3"/>
                <a:stretch>
                  <a:fillRect l="-847" t="-2222" b="-5926"/>
                </a:stretch>
              </a:blipFill>
            </p:spPr>
            <p:txBody>
              <a:bodyPr/>
              <a:lstStyle/>
              <a:p>
                <a:r>
                  <a:rPr lang="zh-TW" altLang="en-US">
                    <a:noFill/>
                  </a:rPr>
                  <a:t> </a:t>
                </a:r>
              </a:p>
            </p:txBody>
          </p:sp>
        </mc:Fallback>
      </mc:AlternateContent>
      <p:grpSp>
        <p:nvGrpSpPr>
          <p:cNvPr id="7" name="群組 6"/>
          <p:cNvGrpSpPr/>
          <p:nvPr/>
        </p:nvGrpSpPr>
        <p:grpSpPr>
          <a:xfrm>
            <a:off x="6700288" y="508565"/>
            <a:ext cx="4631345" cy="5601312"/>
            <a:chOff x="6020152" y="526122"/>
            <a:chExt cx="5090964" cy="6028871"/>
          </a:xfrm>
        </p:grpSpPr>
        <p:pic>
          <p:nvPicPr>
            <p:cNvPr id="5" name="圖片 4"/>
            <p:cNvPicPr>
              <a:picLocks noChangeAspect="1"/>
            </p:cNvPicPr>
            <p:nvPr/>
          </p:nvPicPr>
          <p:blipFill>
            <a:blip r:embed="rId4"/>
            <a:stretch>
              <a:fillRect/>
            </a:stretch>
          </p:blipFill>
          <p:spPr>
            <a:xfrm>
              <a:off x="6020152" y="526122"/>
              <a:ext cx="4994331" cy="602887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9" name="矩形 8"/>
            <p:cNvSpPr/>
            <p:nvPr/>
          </p:nvSpPr>
          <p:spPr>
            <a:xfrm>
              <a:off x="7512199" y="3204210"/>
              <a:ext cx="681990" cy="27051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5" name="文字方塊 14"/>
            <p:cNvSpPr txBox="1"/>
            <p:nvPr/>
          </p:nvSpPr>
          <p:spPr>
            <a:xfrm>
              <a:off x="9081247" y="5358103"/>
              <a:ext cx="2029869" cy="32156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400" b="0" i="0" u="none" strike="noStrike" kern="1200" cap="none" spc="0" normalizeH="0" baseline="0" noProof="0" dirty="0" smtClean="0">
                  <a:ln>
                    <a:noFill/>
                  </a:ln>
                  <a:solidFill>
                    <a:prstClr val="black"/>
                  </a:solidFill>
                  <a:effectLst/>
                  <a:uLnTx/>
                  <a:uFillTx/>
                  <a:latin typeface="Calibri" panose="020F0502020204030204"/>
                  <a:ea typeface="新細明體" panose="02020500000000000000" pitchFamily="18" charset="-120"/>
                  <a:cs typeface="+mn-cs"/>
                </a:rPr>
                <a:t>(BV-FGSM</a:t>
              </a:r>
              <a:r>
                <a:rPr kumimoji="0" lang="zh-TW" altLang="en-US" sz="1400" b="0" i="0" u="none" strike="noStrike" kern="1200" cap="none" spc="0" normalizeH="0" baseline="0" noProof="0" dirty="0" smtClean="0">
                  <a:ln>
                    <a:noFill/>
                  </a:ln>
                  <a:solidFill>
                    <a:prstClr val="black"/>
                  </a:solidFill>
                  <a:effectLst/>
                  <a:uLnTx/>
                  <a:uFillTx/>
                  <a:latin typeface="Calibri" panose="020F0502020204030204"/>
                  <a:ea typeface="新細明體" panose="02020500000000000000" pitchFamily="18" charset="-120"/>
                  <a:cs typeface="+mn-cs"/>
                </a:rPr>
                <a:t> </a:t>
              </a:r>
              <a:r>
                <a:rPr kumimoji="0" lang="en-US" altLang="zh-TW" sz="1400" b="0" i="0" u="none" strike="noStrike" kern="1200" cap="none" spc="0" normalizeH="0" baseline="0" noProof="0" dirty="0" smtClean="0">
                  <a:ln>
                    <a:noFill/>
                  </a:ln>
                  <a:solidFill>
                    <a:prstClr val="black"/>
                  </a:solidFill>
                  <a:effectLst/>
                  <a:uLnTx/>
                  <a:uFillTx/>
                  <a:latin typeface="Calibri" panose="020F0502020204030204"/>
                  <a:ea typeface="新細明體" panose="02020500000000000000" pitchFamily="18" charset="-120"/>
                  <a:cs typeface="+mn-cs"/>
                </a:rPr>
                <a:t>or BV-PGD) </a:t>
              </a:r>
              <a:endParaRPr kumimoji="0" lang="zh-TW" altLang="en-US" sz="1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6" name="矩形 5"/>
            <p:cNvSpPr/>
            <p:nvPr/>
          </p:nvSpPr>
          <p:spPr>
            <a:xfrm>
              <a:off x="6564923" y="4986214"/>
              <a:ext cx="4407414" cy="65166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24" name="群組 23"/>
          <p:cNvGrpSpPr/>
          <p:nvPr/>
        </p:nvGrpSpPr>
        <p:grpSpPr>
          <a:xfrm>
            <a:off x="821910" y="3644432"/>
            <a:ext cx="4664532" cy="2459188"/>
            <a:chOff x="2783680" y="4360338"/>
            <a:chExt cx="3494198" cy="1948126"/>
          </a:xfrm>
        </p:grpSpPr>
        <p:pic>
          <p:nvPicPr>
            <p:cNvPr id="22" name="圖片 21"/>
            <p:cNvPicPr>
              <a:picLocks noChangeAspect="1"/>
            </p:cNvPicPr>
            <p:nvPr/>
          </p:nvPicPr>
          <p:blipFill rotWithShape="1">
            <a:blip r:embed="rId5"/>
            <a:srcRect l="41520"/>
            <a:stretch/>
          </p:blipFill>
          <p:spPr>
            <a:xfrm>
              <a:off x="2864734" y="4360817"/>
              <a:ext cx="3413144" cy="1947448"/>
            </a:xfrm>
            <a:prstGeom prst="rect">
              <a:avLst/>
            </a:prstGeom>
          </p:spPr>
        </p:pic>
        <p:pic>
          <p:nvPicPr>
            <p:cNvPr id="23" name="圖片 22"/>
            <p:cNvPicPr>
              <a:picLocks noChangeAspect="1"/>
            </p:cNvPicPr>
            <p:nvPr/>
          </p:nvPicPr>
          <p:blipFill rotWithShape="1">
            <a:blip r:embed="rId5"/>
            <a:srcRect r="80263"/>
            <a:stretch/>
          </p:blipFill>
          <p:spPr>
            <a:xfrm>
              <a:off x="2783680" y="4360338"/>
              <a:ext cx="1152320" cy="1948126"/>
            </a:xfrm>
            <a:prstGeom prst="rect">
              <a:avLst/>
            </a:prstGeom>
          </p:spPr>
        </p:pic>
      </p:grpSp>
      <p:sp>
        <p:nvSpPr>
          <p:cNvPr id="25" name="向右箭號 24"/>
          <p:cNvSpPr/>
          <p:nvPr/>
        </p:nvSpPr>
        <p:spPr>
          <a:xfrm>
            <a:off x="5863386" y="1952054"/>
            <a:ext cx="498045" cy="303869"/>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 name="矩形 25"/>
          <p:cNvSpPr/>
          <p:nvPr/>
        </p:nvSpPr>
        <p:spPr>
          <a:xfrm>
            <a:off x="198846" y="6200358"/>
            <a:ext cx="6842206" cy="338554"/>
          </a:xfrm>
          <a:prstGeom prst="rect">
            <a:avLst/>
          </a:prstGeom>
        </p:spPr>
        <p:txBody>
          <a:bodyPr wrap="square">
            <a:spAutoFit/>
          </a:bodyPr>
          <a:lstStyle/>
          <a:p>
            <a:r>
              <a:rPr lang="en-US" altLang="zh-TW" sz="1600" dirty="0">
                <a:latin typeface="Times New Roman" panose="02020603050405020304" pitchFamily="18" charset="0"/>
                <a:cs typeface="Times New Roman" panose="02020603050405020304" pitchFamily="18" charset="0"/>
              </a:rPr>
              <a:t>Accuracy of Fashion-MNIST under white-box attacks in </a:t>
            </a:r>
            <a:r>
              <a:rPr lang="en-US" altLang="zh-TW" sz="1600" dirty="0" smtClean="0">
                <a:latin typeface="Times New Roman" panose="02020603050405020304" pitchFamily="18" charset="0"/>
                <a:cs typeface="Times New Roman" panose="02020603050405020304" pitchFamily="18" charset="0"/>
              </a:rPr>
              <a:t>non-IID </a:t>
            </a:r>
            <a:r>
              <a:rPr lang="en-US" altLang="zh-TW" sz="1600" dirty="0">
                <a:latin typeface="Times New Roman" panose="02020603050405020304" pitchFamily="18" charset="0"/>
                <a:cs typeface="Times New Roman" panose="02020603050405020304" pitchFamily="18" charset="0"/>
              </a:rPr>
              <a:t>settings</a:t>
            </a:r>
          </a:p>
        </p:txBody>
      </p:sp>
      <p:sp>
        <p:nvSpPr>
          <p:cNvPr id="27" name="文字方塊 26"/>
          <p:cNvSpPr txBox="1"/>
          <p:nvPr/>
        </p:nvSpPr>
        <p:spPr>
          <a:xfrm>
            <a:off x="821910" y="3253900"/>
            <a:ext cx="1693957" cy="369332"/>
          </a:xfrm>
          <a:prstGeom prst="rect">
            <a:avLst/>
          </a:prstGeom>
          <a:noFill/>
        </p:spPr>
        <p:txBody>
          <a:bodyPr wrap="square" rtlCol="0">
            <a:spAutoFit/>
          </a:bodyPr>
          <a:lstStyle/>
          <a:p>
            <a:r>
              <a:rPr lang="zh-TW" altLang="en-US" dirty="0">
                <a:latin typeface="標楷體" panose="03000509000000000000" pitchFamily="65" charset="-120"/>
                <a:ea typeface="標楷體" panose="03000509000000000000" pitchFamily="65" charset="-120"/>
              </a:rPr>
              <a:t>論文</a:t>
            </a:r>
            <a:r>
              <a:rPr lang="zh-TW" altLang="en-US" dirty="0" smtClean="0">
                <a:latin typeface="標楷體" panose="03000509000000000000" pitchFamily="65" charset="-120"/>
                <a:ea typeface="標楷體" panose="03000509000000000000" pitchFamily="65" charset="-120"/>
              </a:rPr>
              <a:t>實驗結果</a:t>
            </a:r>
            <a:r>
              <a:rPr lang="en-US" altLang="zh-TW" dirty="0" smtClean="0">
                <a:latin typeface="標楷體" panose="03000509000000000000" pitchFamily="65" charset="-120"/>
                <a:ea typeface="標楷體" panose="03000509000000000000" pitchFamily="65" charset="-120"/>
              </a:rPr>
              <a:t>:</a:t>
            </a:r>
            <a:endParaRPr lang="zh-TW" altLang="en-US" dirty="0">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415699653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D739CAD-9ED7-4ECA-BF10-7DCF464CE08E}"/>
              </a:ext>
            </a:extLst>
          </p:cNvPr>
          <p:cNvSpPr>
            <a:spLocks noGrp="1"/>
          </p:cNvSpPr>
          <p:nvPr>
            <p:ph type="title"/>
          </p:nvPr>
        </p:nvSpPr>
        <p:spPr/>
        <p:txBody>
          <a:bodyPr/>
          <a:lstStyle/>
          <a:p>
            <a:r>
              <a:rPr lang="en-US" altLang="zh-TW" dirty="0"/>
              <a:t>Outline</a:t>
            </a:r>
            <a:endParaRPr lang="zh-TW" altLang="en-US" dirty="0"/>
          </a:p>
        </p:txBody>
      </p:sp>
      <p:sp>
        <p:nvSpPr>
          <p:cNvPr id="3" name="內容版面配置區 2">
            <a:extLst>
              <a:ext uri="{FF2B5EF4-FFF2-40B4-BE49-F238E27FC236}">
                <a16:creationId xmlns:a16="http://schemas.microsoft.com/office/drawing/2014/main" id="{2719978A-5F2D-46C9-A30F-A5029393D17C}"/>
              </a:ext>
            </a:extLst>
          </p:cNvPr>
          <p:cNvSpPr>
            <a:spLocks noGrp="1"/>
          </p:cNvSpPr>
          <p:nvPr>
            <p:ph idx="1"/>
          </p:nvPr>
        </p:nvSpPr>
        <p:spPr>
          <a:xfrm>
            <a:off x="802341" y="1690688"/>
            <a:ext cx="10515600" cy="4351338"/>
          </a:xfrm>
        </p:spPr>
        <p:txBody>
          <a:bodyPr>
            <a:normAutofit/>
          </a:bodyPr>
          <a:lstStyle/>
          <a:p>
            <a:r>
              <a:rPr lang="zh-TW" altLang="en-US" dirty="0" smtClean="0"/>
              <a:t>研究動機與目的</a:t>
            </a:r>
            <a:endParaRPr lang="en-US" altLang="zh-TW" dirty="0" smtClean="0"/>
          </a:p>
          <a:p>
            <a:r>
              <a:rPr lang="zh-TW" altLang="en-US" dirty="0" smtClean="0">
                <a:solidFill>
                  <a:srgbClr val="000000"/>
                </a:solidFill>
                <a:latin typeface="標楷體" panose="03000509000000000000" pitchFamily="65" charset="-120"/>
              </a:rPr>
              <a:t>背景技術簡介</a:t>
            </a:r>
          </a:p>
          <a:p>
            <a:r>
              <a:rPr lang="zh-TW" altLang="en-US" dirty="0" smtClean="0"/>
              <a:t>文獻回顧</a:t>
            </a:r>
            <a:endParaRPr lang="en-US" altLang="zh-TW" dirty="0" smtClean="0"/>
          </a:p>
          <a:p>
            <a:r>
              <a:rPr lang="zh-TW" altLang="en-US" dirty="0" smtClean="0"/>
              <a:t>研究方法</a:t>
            </a:r>
            <a:endParaRPr lang="en-US" altLang="zh-TW" dirty="0"/>
          </a:p>
          <a:p>
            <a:r>
              <a:rPr lang="zh-TW" altLang="en-US" dirty="0" smtClean="0"/>
              <a:t>實驗結果</a:t>
            </a:r>
            <a:endParaRPr lang="en-US" altLang="zh-TW" dirty="0" smtClean="0"/>
          </a:p>
          <a:p>
            <a:r>
              <a:rPr lang="zh-TW" altLang="en-US" dirty="0" smtClean="0"/>
              <a:t>結論與未來工作</a:t>
            </a:r>
            <a:endParaRPr lang="en-US" altLang="zh-TW" dirty="0"/>
          </a:p>
          <a:p>
            <a:r>
              <a:rPr lang="zh-TW" altLang="en-US" dirty="0" smtClean="0"/>
              <a:t>參考文獻</a:t>
            </a:r>
            <a:endParaRPr lang="en-US" altLang="zh-TW" dirty="0"/>
          </a:p>
          <a:p>
            <a:pPr lvl="1">
              <a:lnSpc>
                <a:spcPct val="150000"/>
              </a:lnSpc>
            </a:pPr>
            <a:endParaRPr lang="en-US" altLang="zh-TW" dirty="0"/>
          </a:p>
        </p:txBody>
      </p:sp>
      <p:sp>
        <p:nvSpPr>
          <p:cNvPr id="4" name="投影片編號版面配置區 3">
            <a:extLst>
              <a:ext uri="{FF2B5EF4-FFF2-40B4-BE49-F238E27FC236}">
                <a16:creationId xmlns:a16="http://schemas.microsoft.com/office/drawing/2014/main" id="{CB7F3088-E460-4255-A03A-33D752872E6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BC1835-9A42-479B-97D9-E66884E14027}" type="slidenum">
              <a:rPr kumimoji="0" lang="zh-TW" altLang="en-US" sz="1200" b="0" i="0" u="none" strike="noStrike" kern="1200" cap="none" spc="0" normalizeH="0" baseline="0" noProof="0" smtClean="0">
                <a:ln>
                  <a:noFill/>
                </a:ln>
                <a:solidFill>
                  <a:prstClr val="black">
                    <a:tint val="75000"/>
                  </a:prstClr>
                </a:solidFill>
                <a:effectLst/>
                <a:uLnTx/>
                <a:uFillTx/>
                <a:latin typeface="Microsoft JhengHei" panose="020B0604030504040204" pitchFamily="34" charset="-120"/>
                <a:ea typeface="Microsoft JhengHei" panose="020B0604030504040204" pitchFamily="34"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zh-TW" altLang="en-US" sz="1200" b="0" i="0" u="none" strike="noStrike" kern="1200" cap="none" spc="0" normalizeH="0" baseline="0" noProof="0" dirty="0">
              <a:ln>
                <a:noFill/>
              </a:ln>
              <a:solidFill>
                <a:prstClr val="black">
                  <a:tint val="75000"/>
                </a:prstClr>
              </a:solidFill>
              <a:effectLst/>
              <a:uLnTx/>
              <a:uFillTx/>
              <a:latin typeface="Microsoft JhengHei" panose="020B0604030504040204" pitchFamily="34" charset="-120"/>
              <a:ea typeface="Microsoft JhengHei" panose="020B0604030504040204" pitchFamily="34" charset="-120"/>
              <a:cs typeface="+mn-cs"/>
            </a:endParaRPr>
          </a:p>
        </p:txBody>
      </p:sp>
    </p:spTree>
    <p:extLst>
      <p:ext uri="{BB962C8B-B14F-4D97-AF65-F5344CB8AC3E}">
        <p14:creationId xmlns:p14="http://schemas.microsoft.com/office/powerpoint/2010/main" val="334926140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E0D008F-2EB8-40EF-B3A7-B899283604EA}"/>
              </a:ext>
            </a:extLst>
          </p:cNvPr>
          <p:cNvSpPr>
            <a:spLocks noGrp="1"/>
          </p:cNvSpPr>
          <p:nvPr>
            <p:ph type="title"/>
          </p:nvPr>
        </p:nvSpPr>
        <p:spPr>
          <a:xfrm>
            <a:off x="897165" y="1644423"/>
            <a:ext cx="11142436" cy="2852737"/>
          </a:xfrm>
        </p:spPr>
        <p:txBody>
          <a:bodyPr>
            <a:normAutofit/>
          </a:bodyPr>
          <a:lstStyle/>
          <a:p>
            <a:r>
              <a:rPr lang="en-US" altLang="zh-TW" sz="4000" dirty="0">
                <a:latin typeface="Times New Roman" panose="02020603050405020304" pitchFamily="18" charset="0"/>
                <a:cs typeface="Times New Roman" panose="02020603050405020304" pitchFamily="18" charset="0"/>
              </a:rPr>
              <a:t>Combating Exacerbated Heterogeneity for Robust Models in Federated </a:t>
            </a:r>
            <a:r>
              <a:rPr lang="en-US" altLang="zh-TW" sz="4000" dirty="0" smtClean="0">
                <a:latin typeface="Times New Roman" panose="02020603050405020304" pitchFamily="18" charset="0"/>
                <a:cs typeface="Times New Roman" panose="02020603050405020304" pitchFamily="18" charset="0"/>
              </a:rPr>
              <a:t>Learning</a:t>
            </a:r>
            <a:r>
              <a:rPr lang="zh-TW" altLang="en-US" sz="4000" dirty="0" smtClean="0">
                <a:latin typeface="Times New Roman" panose="02020603050405020304" pitchFamily="18" charset="0"/>
                <a:cs typeface="Times New Roman" panose="02020603050405020304" pitchFamily="18" charset="0"/>
              </a:rPr>
              <a:t> </a:t>
            </a:r>
            <a:endParaRPr lang="en-US" altLang="zh-TW" sz="4000" dirty="0">
              <a:latin typeface="Times New Roman" panose="02020603050405020304" pitchFamily="18" charset="0"/>
              <a:cs typeface="Times New Roman" panose="02020603050405020304" pitchFamily="18" charset="0"/>
            </a:endParaRPr>
          </a:p>
        </p:txBody>
      </p:sp>
      <p:sp>
        <p:nvSpPr>
          <p:cNvPr id="4" name="投影片編號版面配置區 3">
            <a:extLst>
              <a:ext uri="{FF2B5EF4-FFF2-40B4-BE49-F238E27FC236}">
                <a16:creationId xmlns:a16="http://schemas.microsoft.com/office/drawing/2014/main" id="{127A3148-C621-4665-92E3-BBB0A6682DF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BC1835-9A42-479B-97D9-E66884E14027}" type="slidenum">
              <a:rPr kumimoji="0" lang="zh-TW" altLang="en-US" sz="1200" b="0" i="0" u="none" strike="noStrike" kern="1200" cap="none" spc="0" normalizeH="0" baseline="0" noProof="0" smtClean="0">
                <a:ln>
                  <a:noFill/>
                </a:ln>
                <a:solidFill>
                  <a:prstClr val="black">
                    <a:tint val="75000"/>
                  </a:prstClr>
                </a:solidFill>
                <a:effectLst/>
                <a:uLnTx/>
                <a:uFillTx/>
                <a:latin typeface="微軟正黑體" panose="020B0604030504040204" pitchFamily="34" charset="-120"/>
                <a:ea typeface="微軟正黑體" panose="020B0604030504040204" pitchFamily="34"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zh-TW" altLang="en-US" sz="1200" b="0" i="0" u="none" strike="noStrike" kern="1200" cap="none" spc="0" normalizeH="0" baseline="0" noProof="0">
              <a:ln>
                <a:noFill/>
              </a:ln>
              <a:solidFill>
                <a:prstClr val="black">
                  <a:tint val="75000"/>
                </a:prstClr>
              </a:solidFill>
              <a:effectLst/>
              <a:uLnTx/>
              <a:uFillTx/>
              <a:latin typeface="微軟正黑體" panose="020B0604030504040204" pitchFamily="34" charset="-120"/>
              <a:ea typeface="微軟正黑體" panose="020B0604030504040204" pitchFamily="34" charset="-120"/>
              <a:cs typeface="+mn-cs"/>
            </a:endParaRPr>
          </a:p>
        </p:txBody>
      </p:sp>
      <p:sp>
        <p:nvSpPr>
          <p:cNvPr id="5" name="文字版面配置區 4"/>
          <p:cNvSpPr>
            <a:spLocks noGrp="1"/>
          </p:cNvSpPr>
          <p:nvPr>
            <p:ph type="body" idx="1"/>
          </p:nvPr>
        </p:nvSpPr>
        <p:spPr>
          <a:xfrm>
            <a:off x="838200" y="4599854"/>
            <a:ext cx="10515600" cy="1500187"/>
          </a:xfrm>
        </p:spPr>
        <p:txBody>
          <a:bodyPr>
            <a:normAutofit/>
          </a:bodyPr>
          <a:lstStyle/>
          <a:p>
            <a:r>
              <a:rPr lang="en-US" altLang="zh-TW" dirty="0">
                <a:latin typeface="Times New Roman" panose="02020603050405020304" pitchFamily="18" charset="0"/>
                <a:cs typeface="Times New Roman" panose="02020603050405020304" pitchFamily="18" charset="0"/>
              </a:rPr>
              <a:t>Zhu, </a:t>
            </a:r>
            <a:r>
              <a:rPr lang="en-US" altLang="zh-TW" dirty="0" err="1">
                <a:latin typeface="Times New Roman" panose="02020603050405020304" pitchFamily="18" charset="0"/>
                <a:cs typeface="Times New Roman" panose="02020603050405020304" pitchFamily="18" charset="0"/>
              </a:rPr>
              <a:t>Jianing</a:t>
            </a:r>
            <a:r>
              <a:rPr lang="en-US" altLang="zh-TW" dirty="0">
                <a:latin typeface="Times New Roman" panose="02020603050405020304" pitchFamily="18" charset="0"/>
                <a:cs typeface="Times New Roman" panose="02020603050405020304" pitchFamily="18" charset="0"/>
              </a:rPr>
              <a:t>, </a:t>
            </a:r>
            <a:r>
              <a:rPr lang="en-US" altLang="zh-TW" dirty="0" err="1">
                <a:latin typeface="Times New Roman" panose="02020603050405020304" pitchFamily="18" charset="0"/>
                <a:cs typeface="Times New Roman" panose="02020603050405020304" pitchFamily="18" charset="0"/>
              </a:rPr>
              <a:t>Jiangchao</a:t>
            </a:r>
            <a:r>
              <a:rPr lang="en-US" altLang="zh-TW" dirty="0">
                <a:latin typeface="Times New Roman" panose="02020603050405020304" pitchFamily="18" charset="0"/>
                <a:cs typeface="Times New Roman" panose="02020603050405020304" pitchFamily="18" charset="0"/>
              </a:rPr>
              <a:t> Yao, </a:t>
            </a:r>
            <a:r>
              <a:rPr lang="en-US" altLang="zh-TW" dirty="0" err="1">
                <a:latin typeface="Times New Roman" panose="02020603050405020304" pitchFamily="18" charset="0"/>
                <a:cs typeface="Times New Roman" panose="02020603050405020304" pitchFamily="18" charset="0"/>
              </a:rPr>
              <a:t>Tongliang</a:t>
            </a:r>
            <a:r>
              <a:rPr lang="en-US" altLang="zh-TW" dirty="0">
                <a:latin typeface="Times New Roman" panose="02020603050405020304" pitchFamily="18" charset="0"/>
                <a:cs typeface="Times New Roman" panose="02020603050405020304" pitchFamily="18" charset="0"/>
              </a:rPr>
              <a:t> Liu, </a:t>
            </a:r>
            <a:r>
              <a:rPr lang="en-US" altLang="zh-TW" dirty="0" err="1">
                <a:latin typeface="Times New Roman" panose="02020603050405020304" pitchFamily="18" charset="0"/>
                <a:cs typeface="Times New Roman" panose="02020603050405020304" pitchFamily="18" charset="0"/>
              </a:rPr>
              <a:t>Quanming</a:t>
            </a:r>
            <a:r>
              <a:rPr lang="en-US" altLang="zh-TW" dirty="0">
                <a:latin typeface="Times New Roman" panose="02020603050405020304" pitchFamily="18" charset="0"/>
                <a:cs typeface="Times New Roman" panose="02020603050405020304" pitchFamily="18" charset="0"/>
              </a:rPr>
              <a:t> Yao, </a:t>
            </a:r>
            <a:r>
              <a:rPr lang="en-US" altLang="zh-TW" dirty="0" err="1">
                <a:latin typeface="Times New Roman" panose="02020603050405020304" pitchFamily="18" charset="0"/>
                <a:cs typeface="Times New Roman" panose="02020603050405020304" pitchFamily="18" charset="0"/>
              </a:rPr>
              <a:t>Jianliang</a:t>
            </a:r>
            <a:r>
              <a:rPr lang="en-US" altLang="zh-TW" dirty="0">
                <a:latin typeface="Times New Roman" panose="02020603050405020304" pitchFamily="18" charset="0"/>
                <a:cs typeface="Times New Roman" panose="02020603050405020304" pitchFamily="18" charset="0"/>
              </a:rPr>
              <a:t> Xu, and Bo Han. </a:t>
            </a:r>
            <a:r>
              <a:rPr lang="en-US" altLang="zh-TW" dirty="0" smtClean="0">
                <a:latin typeface="Times New Roman" panose="02020603050405020304" pitchFamily="18" charset="0"/>
                <a:cs typeface="Times New Roman" panose="02020603050405020304" pitchFamily="18" charset="0"/>
              </a:rPr>
              <a:t>“Combating </a:t>
            </a:r>
            <a:r>
              <a:rPr lang="en-US" altLang="zh-TW" dirty="0">
                <a:latin typeface="Times New Roman" panose="02020603050405020304" pitchFamily="18" charset="0"/>
                <a:cs typeface="Times New Roman" panose="02020603050405020304" pitchFamily="18" charset="0"/>
              </a:rPr>
              <a:t>Exacerbated Heterogeneity for Robust Models in Federated Learning</a:t>
            </a:r>
            <a:r>
              <a:rPr lang="en-US" altLang="zh-TW" dirty="0" smtClean="0">
                <a:latin typeface="Times New Roman" panose="02020603050405020304" pitchFamily="18" charset="0"/>
                <a:cs typeface="Times New Roman" panose="02020603050405020304" pitchFamily="18" charset="0"/>
              </a:rPr>
              <a:t>.”</a:t>
            </a:r>
            <a:r>
              <a:rPr lang="en-US" altLang="zh-TW" dirty="0">
                <a:latin typeface="Times New Roman" panose="02020603050405020304" pitchFamily="18" charset="0"/>
                <a:cs typeface="Times New Roman" panose="02020603050405020304" pitchFamily="18" charset="0"/>
              </a:rPr>
              <a:t> </a:t>
            </a:r>
            <a:r>
              <a:rPr lang="en-US" altLang="zh-TW" dirty="0" smtClean="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The International Conference on Learning Representations (</a:t>
            </a:r>
            <a:r>
              <a:rPr lang="en-US" altLang="zh-TW" dirty="0" smtClean="0">
                <a:latin typeface="Times New Roman" panose="02020603050405020304" pitchFamily="18" charset="0"/>
                <a:cs typeface="Times New Roman" panose="02020603050405020304" pitchFamily="18" charset="0"/>
              </a:rPr>
              <a:t>ICLR</a:t>
            </a:r>
            <a:r>
              <a:rPr lang="zh-TW" altLang="en-US" dirty="0" smtClean="0">
                <a:latin typeface="Times New Roman" panose="02020603050405020304" pitchFamily="18" charset="0"/>
                <a:cs typeface="Times New Roman" panose="02020603050405020304" pitchFamily="18" charset="0"/>
              </a:rPr>
              <a:t> </a:t>
            </a:r>
            <a:r>
              <a:rPr lang="en-US" altLang="zh-TW" dirty="0" smtClean="0">
                <a:latin typeface="Times New Roman" panose="02020603050405020304" pitchFamily="18" charset="0"/>
                <a:cs typeface="Times New Roman" panose="02020603050405020304" pitchFamily="18" charset="0"/>
              </a:rPr>
              <a:t>2023,</a:t>
            </a:r>
            <a:r>
              <a:rPr lang="zh-TW" altLang="en-US" dirty="0" smtClean="0">
                <a:latin typeface="Times New Roman" panose="02020603050405020304" pitchFamily="18" charset="0"/>
                <a:cs typeface="Times New Roman" panose="02020603050405020304" pitchFamily="18" charset="0"/>
              </a:rPr>
              <a:t> </a:t>
            </a:r>
            <a:r>
              <a:rPr lang="en-US" altLang="zh-TW" dirty="0" smtClean="0">
                <a:latin typeface="Times New Roman" panose="02020603050405020304" pitchFamily="18" charset="0"/>
                <a:cs typeface="Times New Roman" panose="02020603050405020304" pitchFamily="18" charset="0"/>
              </a:rPr>
              <a:t>Accept)</a:t>
            </a:r>
            <a:r>
              <a:rPr lang="en-US" altLang="zh-TW" i="1" dirty="0">
                <a:cs typeface="Times New Roman" panose="02020603050405020304" pitchFamily="18" charset="0"/>
              </a:rPr>
              <a:t> arXiv preprint arXiv:2303.00250</a:t>
            </a:r>
            <a:r>
              <a:rPr lang="en-US" altLang="zh-TW" dirty="0">
                <a:cs typeface="Times New Roman" panose="02020603050405020304" pitchFamily="18" charset="0"/>
              </a:rPr>
              <a:t> (2023).</a:t>
            </a:r>
            <a:endParaRPr lang="zh-TW" altLang="en-US" dirty="0">
              <a:latin typeface="Times New Roman" panose="02020603050405020304" pitchFamily="18" charset="0"/>
              <a:cs typeface="Times New Roman" panose="02020603050405020304" pitchFamily="18" charset="0"/>
            </a:endParaRPr>
          </a:p>
        </p:txBody>
      </p:sp>
      <p:sp>
        <p:nvSpPr>
          <p:cNvPr id="6" name="標題 1"/>
          <p:cNvSpPr txBox="1">
            <a:spLocks/>
          </p:cNvSpPr>
          <p:nvPr/>
        </p:nvSpPr>
        <p:spPr>
          <a:xfrm>
            <a:off x="838200" y="504078"/>
            <a:ext cx="10515600" cy="132556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baseline="0">
                <a:solidFill>
                  <a:schemeClr val="tx1"/>
                </a:solidFill>
                <a:latin typeface="Times New Roman" panose="02020603050405020304" pitchFamily="18" charset="0"/>
                <a:ea typeface="標楷體" panose="03000509000000000000" pitchFamily="65" charset="-120"/>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endParaRPr kumimoji="0" lang="zh-TW" altLang="en-US" sz="6000" b="0" i="0" u="none" strike="noStrike" kern="12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mj-cs"/>
            </a:endParaRPr>
          </a:p>
        </p:txBody>
      </p:sp>
    </p:spTree>
    <p:extLst>
      <p:ext uri="{BB962C8B-B14F-4D97-AF65-F5344CB8AC3E}">
        <p14:creationId xmlns:p14="http://schemas.microsoft.com/office/powerpoint/2010/main" val="197077370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latin typeface="Times New Roman" panose="02020603050405020304" pitchFamily="18" charset="0"/>
                <a:cs typeface="Times New Roman" panose="02020603050405020304" pitchFamily="18" charset="0"/>
              </a:rPr>
              <a:t>SFAT</a:t>
            </a:r>
            <a:r>
              <a:rPr lang="zh-TW" altLang="en-US" dirty="0" smtClean="0">
                <a:latin typeface="Times New Roman" panose="02020603050405020304" pitchFamily="18" charset="0"/>
                <a:cs typeface="Times New Roman" panose="02020603050405020304" pitchFamily="18" charset="0"/>
              </a:rPr>
              <a:t> </a:t>
            </a:r>
            <a:r>
              <a:rPr lang="en-US" altLang="zh-TW" dirty="0" smtClean="0">
                <a:latin typeface="Times New Roman" panose="02020603050405020304" pitchFamily="18" charset="0"/>
                <a:cs typeface="Times New Roman" panose="02020603050405020304" pitchFamily="18" charset="0"/>
              </a:rPr>
              <a:t>Algorithm</a:t>
            </a:r>
            <a:endParaRPr lang="zh-TW" altLang="en-US" dirty="0">
              <a:latin typeface="Times New Roman" panose="02020603050405020304" pitchFamily="18" charset="0"/>
              <a:cs typeface="Times New Roman" panose="02020603050405020304" pitchFamily="18" charset="0"/>
            </a:endParaRPr>
          </a:p>
        </p:txBody>
      </p:sp>
      <p:sp>
        <p:nvSpPr>
          <p:cNvPr id="4" name="投影片編號版面配置區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BC1835-9A42-479B-97D9-E66884E14027}" type="slidenum">
              <a:rPr kumimoji="0" lang="zh-TW" altLang="en-US" sz="1200" b="0" i="0" u="none" strike="noStrike" kern="1200" cap="none" spc="0" normalizeH="0" baseline="0" noProof="0" smtClean="0">
                <a:ln>
                  <a:noFill/>
                </a:ln>
                <a:solidFill>
                  <a:prstClr val="black">
                    <a:tint val="75000"/>
                  </a:prstClr>
                </a:solidFill>
                <a:effectLst/>
                <a:uLnTx/>
                <a:uFillTx/>
                <a:latin typeface="Microsoft JhengHei" panose="020B0604030504040204" pitchFamily="34" charset="-120"/>
                <a:ea typeface="Microsoft JhengHei" panose="020B0604030504040204" pitchFamily="34"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zh-TW" altLang="en-US" sz="1200" b="0" i="0" u="none" strike="noStrike" kern="1200" cap="none" spc="0" normalizeH="0" baseline="0" noProof="0">
              <a:ln>
                <a:noFill/>
              </a:ln>
              <a:solidFill>
                <a:prstClr val="black">
                  <a:tint val="75000"/>
                </a:prstClr>
              </a:solidFill>
              <a:effectLst/>
              <a:uLnTx/>
              <a:uFillTx/>
              <a:latin typeface="Microsoft JhengHei" panose="020B0604030504040204" pitchFamily="34" charset="-120"/>
              <a:ea typeface="Microsoft JhengHei" panose="020B0604030504040204" pitchFamily="34" charset="-120"/>
              <a:cs typeface="+mn-cs"/>
            </a:endParaRPr>
          </a:p>
        </p:txBody>
      </p:sp>
      <p:pic>
        <p:nvPicPr>
          <p:cNvPr id="5" name="圖片 4"/>
          <p:cNvPicPr>
            <a:picLocks noChangeAspect="1"/>
          </p:cNvPicPr>
          <p:nvPr/>
        </p:nvPicPr>
        <p:blipFill>
          <a:blip r:embed="rId2"/>
          <a:stretch>
            <a:fillRect/>
          </a:stretch>
        </p:blipFill>
        <p:spPr>
          <a:xfrm>
            <a:off x="1305374" y="1563444"/>
            <a:ext cx="9581251" cy="4443655"/>
          </a:xfrm>
          <a:prstGeom prst="rect">
            <a:avLst/>
          </a:prstGeom>
        </p:spPr>
      </p:pic>
    </p:spTree>
    <p:extLst>
      <p:ext uri="{BB962C8B-B14F-4D97-AF65-F5344CB8AC3E}">
        <p14:creationId xmlns:p14="http://schemas.microsoft.com/office/powerpoint/2010/main" val="134211969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SFAT</a:t>
            </a:r>
            <a:r>
              <a:rPr lang="zh-TW" altLang="en-US" dirty="0" smtClean="0"/>
              <a:t> </a:t>
            </a:r>
            <a:r>
              <a:rPr lang="en-US" altLang="zh-TW" dirty="0" smtClean="0"/>
              <a:t>Algorithm</a:t>
            </a:r>
            <a:r>
              <a:rPr lang="zh-TW" altLang="en-US" dirty="0" smtClean="0"/>
              <a:t>架構圖</a:t>
            </a:r>
            <a:endParaRPr lang="zh-TW" altLang="en-US" dirty="0"/>
          </a:p>
        </p:txBody>
      </p:sp>
      <mc:AlternateContent xmlns:mc="http://schemas.openxmlformats.org/markup-compatibility/2006" xmlns:a14="http://schemas.microsoft.com/office/drawing/2010/main">
        <mc:Choice Requires="a14">
          <p:sp>
            <p:nvSpPr>
              <p:cNvPr id="3" name="文字方塊 2"/>
              <p:cNvSpPr txBox="1"/>
              <p:nvPr/>
            </p:nvSpPr>
            <p:spPr>
              <a:xfrm>
                <a:off x="951420" y="1626046"/>
                <a:ext cx="10623164" cy="1651029"/>
              </a:xfrm>
              <a:prstGeom prst="rect">
                <a:avLst/>
              </a:prstGeom>
              <a:noFill/>
            </p:spPr>
            <p:txBody>
              <a:bodyPr wrap="square" rtlCol="0">
                <a:spAutoFit/>
              </a:bodyPr>
              <a:lstStyle/>
              <a:p>
                <a:pPr marL="285750" indent="-285750">
                  <a:buFont typeface="Arial" panose="020B0604020202020204" pitchFamily="34" charset="0"/>
                  <a:buChar char="•"/>
                  <a:defRPr/>
                </a:pPr>
                <a:r>
                  <a:rPr lang="zh-TW" altLang="en-US" sz="2400" dirty="0" smtClean="0">
                    <a:solidFill>
                      <a:prstClr val="black"/>
                    </a:solidFill>
                    <a:latin typeface="標楷體" panose="03000509000000000000" pitchFamily="65" charset="-120"/>
                    <a:ea typeface="標楷體" panose="03000509000000000000" pitchFamily="65" charset="-120"/>
                  </a:rPr>
                  <a:t>選出損失值與資料量乘積前</a:t>
                </a:r>
                <a14:m>
                  <m:oMath xmlns:m="http://schemas.openxmlformats.org/officeDocument/2006/math">
                    <m:acc>
                      <m:accPr>
                        <m:chr m:val="̂"/>
                        <m:ctrlPr>
                          <a:rPr lang="zh-TW" altLang="en-US" sz="2400" i="1" smtClean="0">
                            <a:solidFill>
                              <a:prstClr val="black"/>
                            </a:solidFill>
                            <a:latin typeface="Cambria Math" panose="02040503050406030204" pitchFamily="18" charset="0"/>
                            <a:ea typeface="標楷體" panose="03000509000000000000" pitchFamily="65" charset="-120"/>
                          </a:rPr>
                        </m:ctrlPr>
                      </m:accPr>
                      <m:e>
                        <m:r>
                          <m:rPr>
                            <m:sty m:val="p"/>
                          </m:rPr>
                          <a:rPr lang="en-US" altLang="zh-TW" sz="2400" b="0" i="0" smtClean="0">
                            <a:solidFill>
                              <a:prstClr val="black"/>
                            </a:solidFill>
                            <a:latin typeface="Cambria Math" panose="02040503050406030204" pitchFamily="18" charset="0"/>
                            <a:ea typeface="標楷體" panose="03000509000000000000" pitchFamily="65" charset="-120"/>
                          </a:rPr>
                          <m:t>k</m:t>
                        </m:r>
                      </m:e>
                    </m:acc>
                  </m:oMath>
                </a14:m>
                <a:r>
                  <a:rPr lang="zh-TW" altLang="en-US" sz="2400" dirty="0" smtClean="0">
                    <a:solidFill>
                      <a:prstClr val="black"/>
                    </a:solidFill>
                    <a:latin typeface="標楷體" panose="03000509000000000000" pitchFamily="65" charset="-120"/>
                    <a:ea typeface="標楷體" panose="03000509000000000000" pitchFamily="65" charset="-120"/>
                  </a:rPr>
                  <a:t>小的模型，進行</a:t>
                </a:r>
                <a14:m>
                  <m:oMath xmlns:m="http://schemas.openxmlformats.org/officeDocument/2006/math">
                    <m:r>
                      <a:rPr lang="en-US" altLang="zh-TW" b="0" i="0" smtClean="0">
                        <a:latin typeface="Cambria Math" panose="02040503050406030204" pitchFamily="18" charset="0"/>
                      </a:rPr>
                      <m:t>(1+</m:t>
                    </m:r>
                    <m:r>
                      <a:rPr lang="en-US" altLang="zh-TW" i="1">
                        <a:latin typeface="Cambria Math" panose="02040503050406030204" pitchFamily="18" charset="0"/>
                      </a:rPr>
                      <m:t>𝛼</m:t>
                    </m:r>
                    <m:r>
                      <a:rPr lang="en-US" altLang="zh-TW" i="1">
                        <a:latin typeface="Cambria Math" panose="02040503050406030204" pitchFamily="18" charset="0"/>
                      </a:rPr>
                      <m:t>)</m:t>
                    </m:r>
                    <m:r>
                      <a:rPr lang="en-US" altLang="zh-TW" b="0" i="0" smtClean="0">
                        <a:latin typeface="Cambria Math" panose="02040503050406030204" pitchFamily="18" charset="0"/>
                      </a:rPr>
                      <m:t>/</m:t>
                    </m:r>
                    <m:r>
                      <a:rPr lang="en-US" altLang="zh-TW" i="1">
                        <a:latin typeface="Cambria Math" panose="02040503050406030204" pitchFamily="18" charset="0"/>
                      </a:rPr>
                      <m:t>(1−</m:t>
                    </m:r>
                    <m:r>
                      <a:rPr lang="en-US" altLang="zh-TW" i="1">
                        <a:latin typeface="Cambria Math" panose="02040503050406030204" pitchFamily="18" charset="0"/>
                      </a:rPr>
                      <m:t>𝛼</m:t>
                    </m:r>
                    <m:r>
                      <a:rPr lang="en-US" altLang="zh-TW" i="1">
                        <a:latin typeface="Cambria Math" panose="02040503050406030204" pitchFamily="18" charset="0"/>
                      </a:rPr>
                      <m:t>)</m:t>
                    </m:r>
                  </m:oMath>
                </a14:m>
                <a:r>
                  <a:rPr lang="zh-TW" altLang="en-US" sz="2400" dirty="0" smtClean="0">
                    <a:solidFill>
                      <a:prstClr val="black"/>
                    </a:solidFill>
                    <a:latin typeface="標楷體" panose="03000509000000000000" pitchFamily="65" charset="-120"/>
                    <a:ea typeface="標楷體" panose="03000509000000000000" pitchFamily="65" charset="-120"/>
                  </a:rPr>
                  <a:t>的鬆弛加權。</a:t>
                </a:r>
                <a:endParaRPr lang="en-US" altLang="zh-TW" sz="2400" dirty="0">
                  <a:solidFill>
                    <a:prstClr val="black"/>
                  </a:solidFill>
                  <a:latin typeface="標楷體" panose="03000509000000000000" pitchFamily="65" charset="-120"/>
                  <a:ea typeface="標楷體" panose="03000509000000000000" pitchFamily="65" charset="-120"/>
                </a:endParaRPr>
              </a:p>
              <a:p>
                <a:pPr marL="285750" indent="-285750">
                  <a:buFont typeface="Arial" panose="020B0604020202020204" pitchFamily="34" charset="0"/>
                  <a:buChar char="•"/>
                  <a:defRPr/>
                </a:pPr>
                <a:endParaRPr lang="en-US" altLang="zh-TW" sz="2400" dirty="0" smtClean="0">
                  <a:solidFill>
                    <a:prstClr val="black"/>
                  </a:solidFill>
                  <a:latin typeface="標楷體" panose="03000509000000000000" pitchFamily="65" charset="-120"/>
                  <a:ea typeface="標楷體" panose="03000509000000000000" pitchFamily="65" charset="-120"/>
                </a:endParaRPr>
              </a:p>
              <a:p>
                <a:pPr marL="285750" indent="-285750">
                  <a:buFont typeface="Arial" panose="020B0604020202020204" pitchFamily="34" charset="0"/>
                  <a:buChar char="•"/>
                  <a:defRPr/>
                </a:pPr>
                <a:r>
                  <a:rPr lang="zh-TW" altLang="en-US" sz="2400" dirty="0">
                    <a:solidFill>
                      <a:prstClr val="black"/>
                    </a:solidFill>
                    <a:latin typeface="標楷體" panose="03000509000000000000" pitchFamily="65" charset="-120"/>
                    <a:ea typeface="標楷體" panose="03000509000000000000" pitchFamily="65" charset="-120"/>
                  </a:rPr>
                  <a:t>目標為</a:t>
                </a:r>
                <a:r>
                  <a:rPr lang="zh-TW" altLang="en-US" sz="2400" dirty="0" smtClean="0">
                    <a:latin typeface="標楷體" panose="03000509000000000000" pitchFamily="65" charset="-120"/>
                    <a:ea typeface="標楷體" panose="03000509000000000000" pitchFamily="65" charset="-120"/>
                  </a:rPr>
                  <a:t>解決</a:t>
                </a:r>
                <a:r>
                  <a:rPr lang="en-US" altLang="zh-TW" sz="2400" dirty="0">
                    <a:latin typeface="Times New Roman" panose="02020603050405020304" pitchFamily="18" charset="0"/>
                    <a:ea typeface="標楷體" panose="03000509000000000000" pitchFamily="65" charset="-120"/>
                    <a:cs typeface="Times New Roman" panose="02020603050405020304" pitchFamily="18" charset="0"/>
                  </a:rPr>
                  <a:t>non-IID</a:t>
                </a:r>
                <a:r>
                  <a:rPr lang="zh-TW" altLang="en-US" sz="2400" dirty="0">
                    <a:latin typeface="標楷體" panose="03000509000000000000" pitchFamily="65" charset="-120"/>
                    <a:ea typeface="標楷體" panose="03000509000000000000" pitchFamily="65" charset="-120"/>
                  </a:rPr>
                  <a:t>資料分布的問題，並提升全局對抗強健性。</a:t>
                </a:r>
                <a:endParaRPr lang="en-US" altLang="zh-TW" sz="2400" dirty="0">
                  <a:latin typeface="標楷體" panose="03000509000000000000" pitchFamily="65" charset="-120"/>
                  <a:ea typeface="標楷體" panose="03000509000000000000" pitchFamily="65" charset="-120"/>
                </a:endParaRPr>
              </a:p>
              <a:p>
                <a:pPr marL="285750" indent="-285750">
                  <a:buFont typeface="Arial" panose="020B0604020202020204" pitchFamily="34" charset="0"/>
                  <a:buChar char="•"/>
                  <a:defRPr/>
                </a:pPr>
                <a:endParaRPr lang="en-US" altLang="zh-TW" sz="2400" dirty="0">
                  <a:solidFill>
                    <a:prstClr val="black"/>
                  </a:solidFill>
                  <a:latin typeface="標楷體" panose="03000509000000000000" pitchFamily="65" charset="-120"/>
                  <a:ea typeface="標楷體" panose="03000509000000000000" pitchFamily="65" charset="-120"/>
                </a:endParaRPr>
              </a:p>
            </p:txBody>
          </p:sp>
        </mc:Choice>
        <mc:Fallback xmlns="">
          <p:sp>
            <p:nvSpPr>
              <p:cNvPr id="3" name="文字方塊 2"/>
              <p:cNvSpPr txBox="1">
                <a:spLocks noRot="1" noChangeAspect="1" noMove="1" noResize="1" noEditPoints="1" noAdjustHandles="1" noChangeArrowheads="1" noChangeShapeType="1" noTextEdit="1"/>
              </p:cNvSpPr>
              <p:nvPr/>
            </p:nvSpPr>
            <p:spPr>
              <a:xfrm>
                <a:off x="951420" y="1626046"/>
                <a:ext cx="10623164" cy="1651029"/>
              </a:xfrm>
              <a:prstGeom prst="rect">
                <a:avLst/>
              </a:prstGeom>
              <a:blipFill>
                <a:blip r:embed="rId2"/>
                <a:stretch>
                  <a:fillRect l="-746" t="-1845"/>
                </a:stretch>
              </a:blipFill>
            </p:spPr>
            <p:txBody>
              <a:bodyPr/>
              <a:lstStyle/>
              <a:p>
                <a:r>
                  <a:rPr lang="zh-TW" altLang="en-US">
                    <a:noFill/>
                  </a:rPr>
                  <a:t> </a:t>
                </a:r>
              </a:p>
            </p:txBody>
          </p:sp>
        </mc:Fallback>
      </mc:AlternateContent>
      <p:grpSp>
        <p:nvGrpSpPr>
          <p:cNvPr id="6" name="群組 5"/>
          <p:cNvGrpSpPr/>
          <p:nvPr/>
        </p:nvGrpSpPr>
        <p:grpSpPr>
          <a:xfrm>
            <a:off x="448785" y="3113448"/>
            <a:ext cx="11525419" cy="3322699"/>
            <a:chOff x="361125" y="3072078"/>
            <a:chExt cx="11469750" cy="2998320"/>
          </a:xfrm>
        </p:grpSpPr>
        <p:pic>
          <p:nvPicPr>
            <p:cNvPr id="4" name="圖片 3"/>
            <p:cNvPicPr>
              <a:picLocks noChangeAspect="1"/>
            </p:cNvPicPr>
            <p:nvPr/>
          </p:nvPicPr>
          <p:blipFill rotWithShape="1">
            <a:blip r:embed="rId3"/>
            <a:srcRect l="1212" r="3627"/>
            <a:stretch/>
          </p:blipFill>
          <p:spPr>
            <a:xfrm>
              <a:off x="361125" y="3072078"/>
              <a:ext cx="11469750" cy="2998320"/>
            </a:xfrm>
            <a:prstGeom prst="rect">
              <a:avLst/>
            </a:prstGeom>
          </p:spPr>
        </p:pic>
        <p:sp>
          <p:nvSpPr>
            <p:cNvPr id="5" name="矩形 4"/>
            <p:cNvSpPr/>
            <p:nvPr/>
          </p:nvSpPr>
          <p:spPr>
            <a:xfrm>
              <a:off x="3229897" y="3923071"/>
              <a:ext cx="452284" cy="398206"/>
            </a:xfrm>
            <a:prstGeom prst="rect">
              <a:avLst/>
            </a:prstGeom>
            <a:noFill/>
            <a:ln w="571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grpSp>
      <p:sp>
        <p:nvSpPr>
          <p:cNvPr id="7" name="投影片編號版面配置區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BC1835-9A42-479B-97D9-E66884E14027}" type="slidenum">
              <a:rPr kumimoji="0" lang="zh-TW" altLang="en-US" sz="1200" b="0" i="0" u="none" strike="noStrike" kern="1200" cap="none" spc="0" normalizeH="0" baseline="0" noProof="0" smtClean="0">
                <a:ln>
                  <a:noFill/>
                </a:ln>
                <a:solidFill>
                  <a:prstClr val="black">
                    <a:tint val="75000"/>
                  </a:prstClr>
                </a:solidFill>
                <a:effectLst/>
                <a:uLnTx/>
                <a:uFillTx/>
                <a:latin typeface="Microsoft JhengHei" panose="020B0604030504040204" pitchFamily="34" charset="-120"/>
                <a:ea typeface="Microsoft JhengHei" panose="020B0604030504040204" pitchFamily="34"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zh-TW" altLang="en-US" sz="1200" b="0" i="0" u="none" strike="noStrike" kern="1200" cap="none" spc="0" normalizeH="0" baseline="0" noProof="0">
              <a:ln>
                <a:noFill/>
              </a:ln>
              <a:solidFill>
                <a:prstClr val="black">
                  <a:tint val="75000"/>
                </a:prstClr>
              </a:solidFill>
              <a:effectLst/>
              <a:uLnTx/>
              <a:uFillTx/>
              <a:latin typeface="Microsoft JhengHei" panose="020B0604030504040204" pitchFamily="34" charset="-120"/>
              <a:ea typeface="Microsoft JhengHei" panose="020B0604030504040204" pitchFamily="34" charset="-120"/>
              <a:cs typeface="+mn-cs"/>
            </a:endParaRPr>
          </a:p>
        </p:txBody>
      </p:sp>
    </p:spTree>
    <p:extLst>
      <p:ext uri="{BB962C8B-B14F-4D97-AF65-F5344CB8AC3E}">
        <p14:creationId xmlns:p14="http://schemas.microsoft.com/office/powerpoint/2010/main" val="106160718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E0D008F-2EB8-40EF-B3A7-B899283604EA}"/>
              </a:ext>
            </a:extLst>
          </p:cNvPr>
          <p:cNvSpPr>
            <a:spLocks noGrp="1"/>
          </p:cNvSpPr>
          <p:nvPr>
            <p:ph type="title"/>
          </p:nvPr>
        </p:nvSpPr>
        <p:spPr/>
        <p:txBody>
          <a:bodyPr>
            <a:normAutofit/>
          </a:bodyPr>
          <a:lstStyle/>
          <a:p>
            <a:r>
              <a:rPr lang="en-US" altLang="zh-TW" sz="4800" dirty="0" smtClean="0"/>
              <a:t>Proposed Method: FedBVA_SAT_Slack</a:t>
            </a:r>
            <a:endParaRPr lang="zh-TW" altLang="en-US" sz="4800" dirty="0"/>
          </a:p>
        </p:txBody>
      </p:sp>
      <p:sp>
        <p:nvSpPr>
          <p:cNvPr id="3" name="文字版面配置區 2">
            <a:extLst>
              <a:ext uri="{FF2B5EF4-FFF2-40B4-BE49-F238E27FC236}">
                <a16:creationId xmlns:a16="http://schemas.microsoft.com/office/drawing/2014/main" id="{93AE0358-2278-4DC0-9F9C-6D6B515BA152}"/>
              </a:ext>
            </a:extLst>
          </p:cNvPr>
          <p:cNvSpPr>
            <a:spLocks noGrp="1"/>
          </p:cNvSpPr>
          <p:nvPr>
            <p:ph type="body" idx="1"/>
          </p:nvPr>
        </p:nvSpPr>
        <p:spPr/>
        <p:txBody>
          <a:bodyPr>
            <a:normAutofit/>
          </a:bodyPr>
          <a:lstStyle/>
          <a:p>
            <a:r>
              <a:rPr lang="en-US" altLang="zh-TW" dirty="0" smtClean="0"/>
              <a:t>1. BV-FGSM</a:t>
            </a:r>
            <a:r>
              <a:rPr lang="zh-TW" altLang="en-US" dirty="0" smtClean="0"/>
              <a:t>全域對抗範例</a:t>
            </a:r>
            <a:endParaRPr lang="en-US" altLang="zh-TW" dirty="0" smtClean="0"/>
          </a:p>
          <a:p>
            <a:r>
              <a:rPr lang="en-US" altLang="zh-TW" dirty="0" smtClean="0"/>
              <a:t>2. </a:t>
            </a:r>
            <a:r>
              <a:rPr lang="zh-TW" altLang="en-US" dirty="0" smtClean="0"/>
              <a:t>反向鬆弛聚合機制</a:t>
            </a:r>
            <a:endParaRPr lang="en-US" altLang="zh-TW" dirty="0" smtClean="0"/>
          </a:p>
        </p:txBody>
      </p:sp>
      <p:sp>
        <p:nvSpPr>
          <p:cNvPr id="4" name="投影片編號版面配置區 3">
            <a:extLst>
              <a:ext uri="{FF2B5EF4-FFF2-40B4-BE49-F238E27FC236}">
                <a16:creationId xmlns:a16="http://schemas.microsoft.com/office/drawing/2014/main" id="{127A3148-C621-4665-92E3-BBB0A6682DF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BC1835-9A42-479B-97D9-E66884E14027}" type="slidenum">
              <a:rPr kumimoji="0" lang="zh-TW" altLang="en-US" sz="1200" b="0" i="0" u="none" strike="noStrike" kern="1200" cap="none" spc="0" normalizeH="0" baseline="0" noProof="0" smtClean="0">
                <a:ln>
                  <a:noFill/>
                </a:ln>
                <a:solidFill>
                  <a:prstClr val="black">
                    <a:tint val="75000"/>
                  </a:prstClr>
                </a:solidFill>
                <a:effectLst/>
                <a:uLnTx/>
                <a:uFillTx/>
                <a:latin typeface="微軟正黑體" panose="020B0604030504040204" pitchFamily="34" charset="-120"/>
                <a:ea typeface="微軟正黑體" panose="020B0604030504040204" pitchFamily="34"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zh-TW" altLang="en-US" sz="1200" b="0" i="0" u="none" strike="noStrike" kern="1200" cap="none" spc="0" normalizeH="0" baseline="0" noProof="0">
              <a:ln>
                <a:noFill/>
              </a:ln>
              <a:solidFill>
                <a:prstClr val="black">
                  <a:tint val="75000"/>
                </a:prstClr>
              </a:solidFill>
              <a:effectLst/>
              <a:uLnTx/>
              <a:uFillTx/>
              <a:latin typeface="微軟正黑體" panose="020B0604030504040204" pitchFamily="34" charset="-120"/>
              <a:ea typeface="微軟正黑體" panose="020B0604030504040204" pitchFamily="34" charset="-120"/>
              <a:cs typeface="+mn-cs"/>
            </a:endParaRPr>
          </a:p>
        </p:txBody>
      </p:sp>
    </p:spTree>
    <p:extLst>
      <p:ext uri="{BB962C8B-B14F-4D97-AF65-F5344CB8AC3E}">
        <p14:creationId xmlns:p14="http://schemas.microsoft.com/office/powerpoint/2010/main" val="220190306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latin typeface="Times New Roman" panose="02020603050405020304" pitchFamily="18" charset="0"/>
                <a:cs typeface="Times New Roman" panose="02020603050405020304" pitchFamily="18" charset="0"/>
              </a:rPr>
              <a:t>FedBVA_SAT_Slack</a:t>
            </a:r>
            <a:r>
              <a:rPr lang="zh-TW" altLang="en-US" dirty="0"/>
              <a:t> </a:t>
            </a:r>
            <a:r>
              <a:rPr lang="zh-TW" altLang="en-US" dirty="0" smtClean="0"/>
              <a:t>架構圖</a:t>
            </a:r>
            <a:endParaRPr lang="zh-TW" altLang="en-US" dirty="0"/>
          </a:p>
        </p:txBody>
      </p:sp>
      <p:sp>
        <p:nvSpPr>
          <p:cNvPr id="3" name="投影片編號版面配置區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BC1835-9A42-479B-97D9-E66884E14027}" type="slidenum">
              <a:rPr kumimoji="0" lang="zh-TW" altLang="en-US" sz="1200" b="0" i="0" u="none" strike="noStrike" kern="1200" cap="none" spc="0" normalizeH="0" baseline="0" noProof="0" smtClean="0">
                <a:ln>
                  <a:noFill/>
                </a:ln>
                <a:solidFill>
                  <a:prstClr val="black">
                    <a:tint val="75000"/>
                  </a:prstClr>
                </a:solidFill>
                <a:effectLst/>
                <a:uLnTx/>
                <a:uFillTx/>
                <a:latin typeface="Microsoft JhengHei" panose="020B0604030504040204" pitchFamily="34" charset="-120"/>
                <a:ea typeface="Microsoft JhengHei" panose="020B0604030504040204" pitchFamily="34"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zh-TW" altLang="en-US" sz="1200" b="0" i="0" u="none" strike="noStrike" kern="1200" cap="none" spc="0" normalizeH="0" baseline="0" noProof="0" dirty="0">
              <a:ln>
                <a:noFill/>
              </a:ln>
              <a:solidFill>
                <a:prstClr val="black">
                  <a:tint val="75000"/>
                </a:prstClr>
              </a:solidFill>
              <a:effectLst/>
              <a:uLnTx/>
              <a:uFillTx/>
              <a:latin typeface="Microsoft JhengHei" panose="020B0604030504040204" pitchFamily="34" charset="-120"/>
              <a:ea typeface="Microsoft JhengHei" panose="020B0604030504040204" pitchFamily="34" charset="-120"/>
              <a:cs typeface="+mn-cs"/>
            </a:endParaRPr>
          </a:p>
        </p:txBody>
      </p:sp>
      <p:cxnSp>
        <p:nvCxnSpPr>
          <p:cNvPr id="79" name="直線接點 78"/>
          <p:cNvCxnSpPr/>
          <p:nvPr/>
        </p:nvCxnSpPr>
        <p:spPr>
          <a:xfrm>
            <a:off x="773952" y="4789630"/>
            <a:ext cx="10579848" cy="1097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直線接點 79"/>
          <p:cNvCxnSpPr/>
          <p:nvPr/>
        </p:nvCxnSpPr>
        <p:spPr>
          <a:xfrm flipV="1">
            <a:off x="773952" y="3611015"/>
            <a:ext cx="10579848" cy="23504"/>
          </a:xfrm>
          <a:prstGeom prst="line">
            <a:avLst/>
          </a:prstGeom>
          <a:ln w="381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81" name="矩形 80"/>
              <p:cNvSpPr/>
              <p:nvPr/>
            </p:nvSpPr>
            <p:spPr>
              <a:xfrm>
                <a:off x="2778936" y="5641448"/>
                <a:ext cx="824753" cy="309282"/>
              </a:xfrm>
              <a:prstGeom prst="rect">
                <a:avLst/>
              </a:prstGeom>
              <a:solidFill>
                <a:srgbClr val="001E5E"/>
              </a:solidFill>
              <a:ln>
                <a:solidFill>
                  <a:srgbClr val="001E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en-US" altLang="zh-TW" i="1" smtClean="0">
                              <a:latin typeface="Cambria Math" panose="02040503050406030204" pitchFamily="18" charset="0"/>
                            </a:rPr>
                          </m:ctrlPr>
                        </m:sSubSupPr>
                        <m:e>
                          <m:r>
                            <a:rPr lang="zh-TW" altLang="en-US" i="1" smtClean="0">
                              <a:latin typeface="Cambria Math" panose="02040503050406030204" pitchFamily="18" charset="0"/>
                            </a:rPr>
                            <m:t>𝜃</m:t>
                          </m:r>
                        </m:e>
                        <m:sub>
                          <m:r>
                            <a:rPr lang="en-US" altLang="zh-TW" b="0" i="1" smtClean="0">
                              <a:latin typeface="Cambria Math" panose="02040503050406030204" pitchFamily="18" charset="0"/>
                            </a:rPr>
                            <m:t>1</m:t>
                          </m:r>
                        </m:sub>
                        <m:sup>
                          <m:r>
                            <a:rPr lang="en-US" altLang="zh-TW" b="0" i="1" smtClean="0">
                              <a:latin typeface="Cambria Math" panose="02040503050406030204" pitchFamily="18" charset="0"/>
                            </a:rPr>
                            <m:t>𝑡</m:t>
                          </m:r>
                        </m:sup>
                      </m:sSubSup>
                    </m:oMath>
                  </m:oMathPara>
                </a14:m>
                <a:endParaRPr lang="zh-TW" altLang="en-US" dirty="0"/>
              </a:p>
            </p:txBody>
          </p:sp>
        </mc:Choice>
        <mc:Fallback xmlns="">
          <p:sp>
            <p:nvSpPr>
              <p:cNvPr id="81" name="矩形 80"/>
              <p:cNvSpPr>
                <a:spLocks noRot="1" noChangeAspect="1" noMove="1" noResize="1" noEditPoints="1" noAdjustHandles="1" noChangeArrowheads="1" noChangeShapeType="1" noTextEdit="1"/>
              </p:cNvSpPr>
              <p:nvPr/>
            </p:nvSpPr>
            <p:spPr>
              <a:xfrm>
                <a:off x="2778936" y="5641448"/>
                <a:ext cx="824753" cy="309282"/>
              </a:xfrm>
              <a:prstGeom prst="rect">
                <a:avLst/>
              </a:prstGeom>
              <a:blipFill>
                <a:blip r:embed="rId3"/>
                <a:stretch>
                  <a:fillRect b="-11321"/>
                </a:stretch>
              </a:blipFill>
              <a:ln>
                <a:solidFill>
                  <a:srgbClr val="001E5E"/>
                </a:solidFill>
              </a:ln>
            </p:spPr>
            <p:txBody>
              <a:bodyPr/>
              <a:lstStyle/>
              <a:p>
                <a:r>
                  <a:rPr lang="zh-TW" altLang="en-US">
                    <a:noFill/>
                  </a:rPr>
                  <a:t> </a:t>
                </a:r>
              </a:p>
            </p:txBody>
          </p:sp>
        </mc:Fallback>
      </mc:AlternateContent>
      <p:sp>
        <p:nvSpPr>
          <p:cNvPr id="82" name="矩形 81"/>
          <p:cNvSpPr/>
          <p:nvPr/>
        </p:nvSpPr>
        <p:spPr>
          <a:xfrm>
            <a:off x="845670" y="4896386"/>
            <a:ext cx="874060" cy="371751"/>
          </a:xfrm>
          <a:prstGeom prst="rect">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latin typeface="Times New Roman" panose="02020603050405020304" pitchFamily="18" charset="0"/>
                <a:cs typeface="Times New Roman" panose="02020603050405020304" pitchFamily="18" charset="0"/>
              </a:rPr>
              <a:t>Clients</a:t>
            </a:r>
            <a:endParaRPr lang="zh-TW" altLang="en-US" dirty="0">
              <a:latin typeface="Times New Roman" panose="02020603050405020304" pitchFamily="18" charset="0"/>
              <a:cs typeface="Times New Roman" panose="02020603050405020304" pitchFamily="18" charset="0"/>
            </a:endParaRPr>
          </a:p>
        </p:txBody>
      </p:sp>
      <p:sp>
        <p:nvSpPr>
          <p:cNvPr id="83" name="矩形 82"/>
          <p:cNvSpPr/>
          <p:nvPr/>
        </p:nvSpPr>
        <p:spPr>
          <a:xfrm>
            <a:off x="845670" y="4075833"/>
            <a:ext cx="935565" cy="527172"/>
          </a:xfrm>
          <a:prstGeom prst="rect">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latin typeface="Times New Roman" panose="02020603050405020304" pitchFamily="18" charset="0"/>
                <a:cs typeface="Times New Roman" panose="02020603050405020304" pitchFamily="18" charset="0"/>
              </a:rPr>
              <a:t>Server AT</a:t>
            </a:r>
            <a:endParaRPr lang="zh-TW" altLang="en-US" dirty="0">
              <a:latin typeface="Times New Roman" panose="02020603050405020304" pitchFamily="18" charset="0"/>
              <a:cs typeface="Times New Roman" panose="02020603050405020304" pitchFamily="18" charset="0"/>
            </a:endParaRPr>
          </a:p>
        </p:txBody>
      </p:sp>
      <p:sp>
        <p:nvSpPr>
          <p:cNvPr id="84" name="矩形 83"/>
          <p:cNvSpPr/>
          <p:nvPr/>
        </p:nvSpPr>
        <p:spPr>
          <a:xfrm>
            <a:off x="819462" y="2331725"/>
            <a:ext cx="1332529" cy="1030253"/>
          </a:xfrm>
          <a:prstGeom prst="rect">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latin typeface="Times New Roman" panose="02020603050405020304" pitchFamily="18" charset="0"/>
                <a:cs typeface="Times New Roman" panose="02020603050405020304" pitchFamily="18" charset="0"/>
              </a:rPr>
              <a:t>Server </a:t>
            </a:r>
          </a:p>
          <a:p>
            <a:pPr algn="ctr"/>
            <a:r>
              <a:rPr lang="en-US" altLang="zh-TW" dirty="0" smtClean="0">
                <a:latin typeface="Times New Roman" panose="02020603050405020304" pitchFamily="18" charset="0"/>
                <a:cs typeface="Times New Roman" panose="02020603050405020304" pitchFamily="18" charset="0"/>
              </a:rPr>
              <a:t>Re-slack</a:t>
            </a:r>
          </a:p>
          <a:p>
            <a:pPr algn="ctr"/>
            <a:r>
              <a:rPr lang="en-US" altLang="zh-TW" dirty="0" smtClean="0">
                <a:latin typeface="Times New Roman" panose="02020603050405020304" pitchFamily="18" charset="0"/>
                <a:cs typeface="Times New Roman" panose="02020603050405020304" pitchFamily="18" charset="0"/>
              </a:rPr>
              <a:t>Aggregation</a:t>
            </a:r>
          </a:p>
        </p:txBody>
      </p:sp>
      <mc:AlternateContent xmlns:mc="http://schemas.openxmlformats.org/markup-compatibility/2006" xmlns:a14="http://schemas.microsoft.com/office/drawing/2010/main">
        <mc:Choice Requires="a14">
          <p:sp>
            <p:nvSpPr>
              <p:cNvPr id="85" name="圓角矩形 84"/>
              <p:cNvSpPr/>
              <p:nvPr/>
            </p:nvSpPr>
            <p:spPr>
              <a:xfrm>
                <a:off x="2792934" y="5077795"/>
                <a:ext cx="332017" cy="466166"/>
              </a:xfrm>
              <a:prstGeom prst="roundRect">
                <a:avLst/>
              </a:prstGeom>
              <a:solidFill>
                <a:srgbClr val="853A0C"/>
              </a:solidFill>
              <a:ln>
                <a:solidFill>
                  <a:srgbClr val="853A0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f>
                        <m:fPr>
                          <m:ctrlPr>
                            <a:rPr lang="en-US" altLang="zh-TW" sz="1000" i="1" smtClean="0">
                              <a:latin typeface="Cambria Math" panose="02040503050406030204" pitchFamily="18" charset="0"/>
                            </a:rPr>
                          </m:ctrlPr>
                        </m:fPr>
                        <m:num>
                          <m:sSub>
                            <m:sSubPr>
                              <m:ctrlPr>
                                <a:rPr lang="en-US" altLang="zh-TW" sz="1000" i="1" smtClean="0">
                                  <a:latin typeface="Cambria Math" panose="02040503050406030204" pitchFamily="18" charset="0"/>
                                </a:rPr>
                              </m:ctrlPr>
                            </m:sSubPr>
                            <m:e>
                              <m:r>
                                <a:rPr lang="en-US" altLang="zh-TW" sz="1000" b="0" i="1" smtClean="0">
                                  <a:latin typeface="Cambria Math" panose="02040503050406030204" pitchFamily="18" charset="0"/>
                                </a:rPr>
                                <m:t>𝑁</m:t>
                              </m:r>
                            </m:e>
                            <m:sub>
                              <m:r>
                                <a:rPr lang="en-US" altLang="zh-TW" sz="1000" b="0" i="1" smtClean="0">
                                  <a:latin typeface="Cambria Math" panose="02040503050406030204" pitchFamily="18" charset="0"/>
                                </a:rPr>
                                <m:t>1</m:t>
                              </m:r>
                            </m:sub>
                          </m:sSub>
                        </m:num>
                        <m:den>
                          <m:r>
                            <a:rPr lang="en-US" altLang="zh-TW" sz="1000" b="0" i="1" smtClean="0">
                              <a:latin typeface="Cambria Math" panose="02040503050406030204" pitchFamily="18" charset="0"/>
                            </a:rPr>
                            <m:t>𝑁</m:t>
                          </m:r>
                        </m:den>
                      </m:f>
                    </m:oMath>
                  </m:oMathPara>
                </a14:m>
                <a:endParaRPr lang="zh-TW" altLang="en-US" sz="1000" dirty="0"/>
              </a:p>
            </p:txBody>
          </p:sp>
        </mc:Choice>
        <mc:Fallback xmlns="">
          <p:sp>
            <p:nvSpPr>
              <p:cNvPr id="85" name="圓角矩形 84"/>
              <p:cNvSpPr>
                <a:spLocks noRot="1" noChangeAspect="1" noMove="1" noResize="1" noEditPoints="1" noAdjustHandles="1" noChangeArrowheads="1" noChangeShapeType="1" noTextEdit="1"/>
              </p:cNvSpPr>
              <p:nvPr/>
            </p:nvSpPr>
            <p:spPr>
              <a:xfrm>
                <a:off x="2792934" y="5077795"/>
                <a:ext cx="332017" cy="466166"/>
              </a:xfrm>
              <a:prstGeom prst="roundRect">
                <a:avLst/>
              </a:prstGeom>
              <a:blipFill>
                <a:blip r:embed="rId4"/>
                <a:stretch>
                  <a:fillRect/>
                </a:stretch>
              </a:blipFill>
              <a:ln>
                <a:solidFill>
                  <a:srgbClr val="853A0C"/>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6" name="矩形 85"/>
              <p:cNvSpPr/>
              <p:nvPr/>
            </p:nvSpPr>
            <p:spPr>
              <a:xfrm>
                <a:off x="4104341" y="5641448"/>
                <a:ext cx="824753" cy="309282"/>
              </a:xfrm>
              <a:prstGeom prst="rect">
                <a:avLst/>
              </a:prstGeom>
              <a:solidFill>
                <a:srgbClr val="001E5E"/>
              </a:solidFill>
              <a:ln>
                <a:solidFill>
                  <a:srgbClr val="001E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en-US" altLang="zh-TW" i="1" smtClean="0">
                              <a:latin typeface="Cambria Math" panose="02040503050406030204" pitchFamily="18" charset="0"/>
                            </a:rPr>
                          </m:ctrlPr>
                        </m:sSubSupPr>
                        <m:e>
                          <m:r>
                            <a:rPr lang="zh-TW" altLang="en-US" i="1" smtClean="0">
                              <a:latin typeface="Cambria Math" panose="02040503050406030204" pitchFamily="18" charset="0"/>
                            </a:rPr>
                            <m:t>𝜃</m:t>
                          </m:r>
                        </m:e>
                        <m:sub>
                          <m:r>
                            <a:rPr lang="en-US" altLang="zh-TW" b="0" i="1" smtClean="0">
                              <a:latin typeface="Cambria Math" panose="02040503050406030204" pitchFamily="18" charset="0"/>
                            </a:rPr>
                            <m:t>2</m:t>
                          </m:r>
                        </m:sub>
                        <m:sup>
                          <m:r>
                            <a:rPr lang="en-US" altLang="zh-TW" b="0" i="1" smtClean="0">
                              <a:latin typeface="Cambria Math" panose="02040503050406030204" pitchFamily="18" charset="0"/>
                            </a:rPr>
                            <m:t>𝑡</m:t>
                          </m:r>
                        </m:sup>
                      </m:sSubSup>
                    </m:oMath>
                  </m:oMathPara>
                </a14:m>
                <a:endParaRPr lang="zh-TW" altLang="en-US" dirty="0"/>
              </a:p>
            </p:txBody>
          </p:sp>
        </mc:Choice>
        <mc:Fallback xmlns="">
          <p:sp>
            <p:nvSpPr>
              <p:cNvPr id="86" name="矩形 85"/>
              <p:cNvSpPr>
                <a:spLocks noRot="1" noChangeAspect="1" noMove="1" noResize="1" noEditPoints="1" noAdjustHandles="1" noChangeArrowheads="1" noChangeShapeType="1" noTextEdit="1"/>
              </p:cNvSpPr>
              <p:nvPr/>
            </p:nvSpPr>
            <p:spPr>
              <a:xfrm>
                <a:off x="4104341" y="5641448"/>
                <a:ext cx="824753" cy="309282"/>
              </a:xfrm>
              <a:prstGeom prst="rect">
                <a:avLst/>
              </a:prstGeom>
              <a:blipFill>
                <a:blip r:embed="rId5"/>
                <a:stretch>
                  <a:fillRect b="-11321"/>
                </a:stretch>
              </a:blipFill>
              <a:ln>
                <a:solidFill>
                  <a:srgbClr val="001E5E"/>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7" name="矩形 86"/>
              <p:cNvSpPr/>
              <p:nvPr/>
            </p:nvSpPr>
            <p:spPr>
              <a:xfrm>
                <a:off x="6614460" y="5638238"/>
                <a:ext cx="824753" cy="309282"/>
              </a:xfrm>
              <a:prstGeom prst="rect">
                <a:avLst/>
              </a:prstGeom>
              <a:solidFill>
                <a:srgbClr val="001E5E"/>
              </a:solidFill>
              <a:ln>
                <a:solidFill>
                  <a:srgbClr val="001E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en-US" altLang="zh-TW" i="1" smtClean="0">
                              <a:latin typeface="Cambria Math" panose="02040503050406030204" pitchFamily="18" charset="0"/>
                            </a:rPr>
                          </m:ctrlPr>
                        </m:sSubSupPr>
                        <m:e>
                          <m:r>
                            <a:rPr lang="zh-TW" altLang="en-US" i="1" smtClean="0">
                              <a:latin typeface="Cambria Math" panose="02040503050406030204" pitchFamily="18" charset="0"/>
                            </a:rPr>
                            <m:t>𝜃</m:t>
                          </m:r>
                        </m:e>
                        <m:sub>
                          <m:r>
                            <a:rPr lang="en-US" altLang="zh-TW" b="0" i="1" smtClean="0">
                              <a:latin typeface="Cambria Math" panose="02040503050406030204" pitchFamily="18" charset="0"/>
                            </a:rPr>
                            <m:t>𝐾</m:t>
                          </m:r>
                          <m:r>
                            <a:rPr lang="en-US" altLang="zh-TW" b="0" i="1" smtClean="0">
                              <a:latin typeface="Cambria Math" panose="02040503050406030204" pitchFamily="18" charset="0"/>
                            </a:rPr>
                            <m:t>−1</m:t>
                          </m:r>
                        </m:sub>
                        <m:sup>
                          <m:r>
                            <a:rPr lang="en-US" altLang="zh-TW" b="0" i="1" smtClean="0">
                              <a:latin typeface="Cambria Math" panose="02040503050406030204" pitchFamily="18" charset="0"/>
                            </a:rPr>
                            <m:t>𝑡</m:t>
                          </m:r>
                        </m:sup>
                      </m:sSubSup>
                    </m:oMath>
                  </m:oMathPara>
                </a14:m>
                <a:endParaRPr lang="zh-TW" altLang="en-US" dirty="0"/>
              </a:p>
            </p:txBody>
          </p:sp>
        </mc:Choice>
        <mc:Fallback xmlns="">
          <p:sp>
            <p:nvSpPr>
              <p:cNvPr id="87" name="矩形 86"/>
              <p:cNvSpPr>
                <a:spLocks noRot="1" noChangeAspect="1" noMove="1" noResize="1" noEditPoints="1" noAdjustHandles="1" noChangeArrowheads="1" noChangeShapeType="1" noTextEdit="1"/>
              </p:cNvSpPr>
              <p:nvPr/>
            </p:nvSpPr>
            <p:spPr>
              <a:xfrm>
                <a:off x="6614460" y="5638238"/>
                <a:ext cx="824753" cy="309282"/>
              </a:xfrm>
              <a:prstGeom prst="rect">
                <a:avLst/>
              </a:prstGeom>
              <a:blipFill>
                <a:blip r:embed="rId6"/>
                <a:stretch>
                  <a:fillRect b="-9434"/>
                </a:stretch>
              </a:blipFill>
              <a:ln>
                <a:solidFill>
                  <a:srgbClr val="001E5E"/>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8" name="矩形 87"/>
              <p:cNvSpPr/>
              <p:nvPr/>
            </p:nvSpPr>
            <p:spPr>
              <a:xfrm>
                <a:off x="8111566" y="5638238"/>
                <a:ext cx="824753" cy="309282"/>
              </a:xfrm>
              <a:prstGeom prst="rect">
                <a:avLst/>
              </a:prstGeom>
              <a:solidFill>
                <a:srgbClr val="001E5E"/>
              </a:solidFill>
              <a:ln>
                <a:solidFill>
                  <a:srgbClr val="001E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en-US" altLang="zh-TW" i="1" smtClean="0">
                              <a:latin typeface="Cambria Math" panose="02040503050406030204" pitchFamily="18" charset="0"/>
                            </a:rPr>
                          </m:ctrlPr>
                        </m:sSubSupPr>
                        <m:e>
                          <m:r>
                            <a:rPr lang="zh-TW" altLang="en-US" i="1" smtClean="0">
                              <a:latin typeface="Cambria Math" panose="02040503050406030204" pitchFamily="18" charset="0"/>
                            </a:rPr>
                            <m:t>𝜃</m:t>
                          </m:r>
                        </m:e>
                        <m:sub>
                          <m:r>
                            <a:rPr lang="en-US" altLang="zh-TW" b="0" i="1" smtClean="0">
                              <a:latin typeface="Cambria Math" panose="02040503050406030204" pitchFamily="18" charset="0"/>
                            </a:rPr>
                            <m:t>𝐾</m:t>
                          </m:r>
                        </m:sub>
                        <m:sup>
                          <m:r>
                            <a:rPr lang="en-US" altLang="zh-TW" b="0" i="1" smtClean="0">
                              <a:latin typeface="Cambria Math" panose="02040503050406030204" pitchFamily="18" charset="0"/>
                            </a:rPr>
                            <m:t>𝑡</m:t>
                          </m:r>
                        </m:sup>
                      </m:sSubSup>
                    </m:oMath>
                  </m:oMathPara>
                </a14:m>
                <a:endParaRPr lang="zh-TW" altLang="en-US" dirty="0"/>
              </a:p>
            </p:txBody>
          </p:sp>
        </mc:Choice>
        <mc:Fallback xmlns="">
          <p:sp>
            <p:nvSpPr>
              <p:cNvPr id="88" name="矩形 87"/>
              <p:cNvSpPr>
                <a:spLocks noRot="1" noChangeAspect="1" noMove="1" noResize="1" noEditPoints="1" noAdjustHandles="1" noChangeArrowheads="1" noChangeShapeType="1" noTextEdit="1"/>
              </p:cNvSpPr>
              <p:nvPr/>
            </p:nvSpPr>
            <p:spPr>
              <a:xfrm>
                <a:off x="8111566" y="5638238"/>
                <a:ext cx="824753" cy="309282"/>
              </a:xfrm>
              <a:prstGeom prst="rect">
                <a:avLst/>
              </a:prstGeom>
              <a:blipFill>
                <a:blip r:embed="rId7"/>
                <a:stretch>
                  <a:fillRect b="-9434"/>
                </a:stretch>
              </a:blipFill>
              <a:ln>
                <a:solidFill>
                  <a:srgbClr val="001E5E"/>
                </a:solidFill>
              </a:ln>
            </p:spPr>
            <p:txBody>
              <a:bodyPr/>
              <a:lstStyle/>
              <a:p>
                <a:r>
                  <a:rPr lang="zh-TW" altLang="en-US">
                    <a:noFill/>
                  </a:rPr>
                  <a:t> </a:t>
                </a:r>
              </a:p>
            </p:txBody>
          </p:sp>
        </mc:Fallback>
      </mc:AlternateContent>
      <p:grpSp>
        <p:nvGrpSpPr>
          <p:cNvPr id="89" name="群組 88"/>
          <p:cNvGrpSpPr/>
          <p:nvPr/>
        </p:nvGrpSpPr>
        <p:grpSpPr>
          <a:xfrm>
            <a:off x="5471782" y="5737145"/>
            <a:ext cx="599989" cy="111467"/>
            <a:chOff x="7276411" y="5486286"/>
            <a:chExt cx="599989" cy="111467"/>
          </a:xfrm>
        </p:grpSpPr>
        <p:sp>
          <p:nvSpPr>
            <p:cNvPr id="132" name="橢圓 131"/>
            <p:cNvSpPr/>
            <p:nvPr/>
          </p:nvSpPr>
          <p:spPr>
            <a:xfrm>
              <a:off x="7276411" y="5486286"/>
              <a:ext cx="119041" cy="11146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3" name="橢圓 132"/>
            <p:cNvSpPr/>
            <p:nvPr/>
          </p:nvSpPr>
          <p:spPr>
            <a:xfrm>
              <a:off x="7509330" y="5486286"/>
              <a:ext cx="119041" cy="11146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4" name="橢圓 133"/>
            <p:cNvSpPr/>
            <p:nvPr/>
          </p:nvSpPr>
          <p:spPr>
            <a:xfrm>
              <a:off x="7757359" y="5486286"/>
              <a:ext cx="119041" cy="11146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90" name="圓角矩形 89"/>
          <p:cNvSpPr/>
          <p:nvPr/>
        </p:nvSpPr>
        <p:spPr>
          <a:xfrm>
            <a:off x="3015329" y="3921427"/>
            <a:ext cx="2008175" cy="795050"/>
          </a:xfrm>
          <a:prstGeom prst="round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600" dirty="0" smtClean="0"/>
              <a:t>Generate BV-FGSM </a:t>
            </a:r>
          </a:p>
          <a:p>
            <a:pPr algn="ctr"/>
            <a:r>
              <a:rPr lang="en-US" altLang="zh-TW" sz="1600" dirty="0" smtClean="0"/>
              <a:t>(</a:t>
            </a:r>
            <a:r>
              <a:rPr lang="zh-TW" altLang="en-US" sz="1600" dirty="0">
                <a:latin typeface="標楷體" panose="03000509000000000000" pitchFamily="65" charset="-120"/>
                <a:ea typeface="標楷體" panose="03000509000000000000" pitchFamily="65" charset="-120"/>
              </a:rPr>
              <a:t>全</a:t>
            </a:r>
            <a:r>
              <a:rPr lang="zh-TW" altLang="en-US" sz="1600" dirty="0" smtClean="0">
                <a:latin typeface="標楷體" panose="03000509000000000000" pitchFamily="65" charset="-120"/>
                <a:ea typeface="標楷體" panose="03000509000000000000" pitchFamily="65" charset="-120"/>
              </a:rPr>
              <a:t>域對抗範例</a:t>
            </a:r>
            <a:r>
              <a:rPr lang="en-US" altLang="zh-TW" sz="1600" dirty="0" smtClean="0"/>
              <a:t>)</a:t>
            </a:r>
            <a:endParaRPr lang="zh-TW" altLang="en-US" sz="1600" dirty="0"/>
          </a:p>
        </p:txBody>
      </p:sp>
      <p:cxnSp>
        <p:nvCxnSpPr>
          <p:cNvPr id="91" name="肘形接點 90"/>
          <p:cNvCxnSpPr>
            <a:stCxn id="81" idx="1"/>
            <a:endCxn id="90" idx="1"/>
          </p:cNvCxnSpPr>
          <p:nvPr/>
        </p:nvCxnSpPr>
        <p:spPr>
          <a:xfrm rot="10800000" flipH="1">
            <a:off x="2778935" y="4318953"/>
            <a:ext cx="236393" cy="1477137"/>
          </a:xfrm>
          <a:prstGeom prst="bentConnector3">
            <a:avLst>
              <a:gd name="adj1" fmla="val -96703"/>
            </a:avLst>
          </a:prstGeom>
          <a:ln w="38100">
            <a:solidFill>
              <a:srgbClr val="92D05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92" name="向右箭號 91"/>
          <p:cNvSpPr/>
          <p:nvPr/>
        </p:nvSpPr>
        <p:spPr>
          <a:xfrm>
            <a:off x="5137669" y="4073917"/>
            <a:ext cx="872373" cy="381067"/>
          </a:xfrm>
          <a:prstGeom prst="rightArrow">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93" name="矩形 92"/>
              <p:cNvSpPr/>
              <p:nvPr/>
            </p:nvSpPr>
            <p:spPr>
              <a:xfrm>
                <a:off x="6213611" y="4341123"/>
                <a:ext cx="824753" cy="309282"/>
              </a:xfrm>
              <a:prstGeom prst="rect">
                <a:avLst/>
              </a:prstGeom>
              <a:solidFill>
                <a:srgbClr val="001E5E"/>
              </a:solidFill>
              <a:ln>
                <a:solidFill>
                  <a:srgbClr val="001E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en-US" altLang="zh-TW" i="1" smtClean="0">
                              <a:latin typeface="Cambria Math" panose="02040503050406030204" pitchFamily="18" charset="0"/>
                            </a:rPr>
                          </m:ctrlPr>
                        </m:sSubSupPr>
                        <m:e>
                          <m:r>
                            <a:rPr lang="zh-TW" altLang="en-US" i="1" smtClean="0">
                              <a:latin typeface="Cambria Math" panose="02040503050406030204" pitchFamily="18" charset="0"/>
                            </a:rPr>
                            <m:t>𝜃</m:t>
                          </m:r>
                        </m:e>
                        <m:sub>
                          <m:r>
                            <a:rPr lang="en-US" altLang="zh-TW" b="0" i="1" smtClean="0">
                              <a:latin typeface="Cambria Math" panose="02040503050406030204" pitchFamily="18" charset="0"/>
                            </a:rPr>
                            <m:t>𝐴𝑇</m:t>
                          </m:r>
                        </m:sub>
                        <m:sup>
                          <m:r>
                            <a:rPr lang="en-US" altLang="zh-TW" b="0" i="1" smtClean="0">
                              <a:latin typeface="Cambria Math" panose="02040503050406030204" pitchFamily="18" charset="0"/>
                            </a:rPr>
                            <m:t>𝑡</m:t>
                          </m:r>
                        </m:sup>
                      </m:sSubSup>
                    </m:oMath>
                  </m:oMathPara>
                </a14:m>
                <a:endParaRPr lang="zh-TW" altLang="en-US" dirty="0"/>
              </a:p>
            </p:txBody>
          </p:sp>
        </mc:Choice>
        <mc:Fallback xmlns="">
          <p:sp>
            <p:nvSpPr>
              <p:cNvPr id="93" name="矩形 92"/>
              <p:cNvSpPr>
                <a:spLocks noRot="1" noChangeAspect="1" noMove="1" noResize="1" noEditPoints="1" noAdjustHandles="1" noChangeArrowheads="1" noChangeShapeType="1" noTextEdit="1"/>
              </p:cNvSpPr>
              <p:nvPr/>
            </p:nvSpPr>
            <p:spPr>
              <a:xfrm>
                <a:off x="6213611" y="4341123"/>
                <a:ext cx="824753" cy="309282"/>
              </a:xfrm>
              <a:prstGeom prst="rect">
                <a:avLst/>
              </a:prstGeom>
              <a:blipFill>
                <a:blip r:embed="rId8"/>
                <a:stretch>
                  <a:fillRect b="-9434"/>
                </a:stretch>
              </a:blipFill>
              <a:ln>
                <a:solidFill>
                  <a:srgbClr val="001E5E"/>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4" name="圓角矩形 93"/>
              <p:cNvSpPr/>
              <p:nvPr/>
            </p:nvSpPr>
            <p:spPr>
              <a:xfrm>
                <a:off x="6334044" y="3773701"/>
                <a:ext cx="483516" cy="484926"/>
              </a:xfrm>
              <a:prstGeom prst="round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200" i="1" dirty="0" smtClean="0">
                              <a:solidFill>
                                <a:schemeClr val="tx1"/>
                              </a:solidFill>
                              <a:latin typeface="Cambria Math" panose="02040503050406030204" pitchFamily="18" charset="0"/>
                            </a:rPr>
                          </m:ctrlPr>
                        </m:sSubPr>
                        <m:e>
                          <m:r>
                            <a:rPr lang="en-US" altLang="zh-TW" sz="1200" i="1" dirty="0" smtClean="0">
                              <a:solidFill>
                                <a:schemeClr val="tx1"/>
                              </a:solidFill>
                              <a:latin typeface="Cambria Math" panose="02040503050406030204" pitchFamily="18" charset="0"/>
                              <a:ea typeface="Cambria Math" panose="02040503050406030204" pitchFamily="18" charset="0"/>
                            </a:rPr>
                            <m:t>ℒ</m:t>
                          </m:r>
                        </m:e>
                        <m:sub>
                          <m:r>
                            <a:rPr lang="en-US" altLang="zh-TW" sz="1200" b="0" i="1" dirty="0" smtClean="0">
                              <a:solidFill>
                                <a:schemeClr val="tx1"/>
                              </a:solidFill>
                              <a:latin typeface="Cambria Math" panose="02040503050406030204" pitchFamily="18" charset="0"/>
                            </a:rPr>
                            <m:t>𝐴𝑇</m:t>
                          </m:r>
                        </m:sub>
                      </m:sSub>
                    </m:oMath>
                  </m:oMathPara>
                </a14:m>
                <a:endParaRPr lang="zh-TW" altLang="en-US" sz="1200" dirty="0"/>
              </a:p>
            </p:txBody>
          </p:sp>
        </mc:Choice>
        <mc:Fallback xmlns="">
          <p:sp>
            <p:nvSpPr>
              <p:cNvPr id="94" name="圓角矩形 93"/>
              <p:cNvSpPr>
                <a:spLocks noRot="1" noChangeAspect="1" noMove="1" noResize="1" noEditPoints="1" noAdjustHandles="1" noChangeArrowheads="1" noChangeShapeType="1" noTextEdit="1"/>
              </p:cNvSpPr>
              <p:nvPr/>
            </p:nvSpPr>
            <p:spPr>
              <a:xfrm>
                <a:off x="6334044" y="3773701"/>
                <a:ext cx="483516" cy="484926"/>
              </a:xfrm>
              <a:prstGeom prst="roundRect">
                <a:avLst/>
              </a:prstGeom>
              <a:blipFill>
                <a:blip r:embed="rId9"/>
                <a:stretch>
                  <a:fillRect/>
                </a:stretch>
              </a:blipFill>
              <a:ln>
                <a:solidFill>
                  <a:srgbClr val="FFC000"/>
                </a:solidFill>
              </a:ln>
            </p:spPr>
            <p:txBody>
              <a:bodyPr/>
              <a:lstStyle/>
              <a:p>
                <a:r>
                  <a:rPr lang="zh-TW" altLang="en-US">
                    <a:noFill/>
                  </a:rPr>
                  <a:t> </a:t>
                </a:r>
              </a:p>
            </p:txBody>
          </p:sp>
        </mc:Fallback>
      </mc:AlternateContent>
      <p:sp>
        <p:nvSpPr>
          <p:cNvPr id="95" name="矩形 94"/>
          <p:cNvSpPr/>
          <p:nvPr/>
        </p:nvSpPr>
        <p:spPr>
          <a:xfrm>
            <a:off x="6104870" y="3731259"/>
            <a:ext cx="4031521" cy="984056"/>
          </a:xfrm>
          <a:prstGeom prst="rect">
            <a:avLst/>
          </a:prstGeom>
          <a:noFill/>
          <a:ln w="19050">
            <a:no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6" name="文字方塊 95"/>
          <p:cNvSpPr txBox="1"/>
          <p:nvPr/>
        </p:nvSpPr>
        <p:spPr>
          <a:xfrm>
            <a:off x="7144441" y="4345983"/>
            <a:ext cx="3305923" cy="369332"/>
          </a:xfrm>
          <a:prstGeom prst="rect">
            <a:avLst/>
          </a:prstGeom>
          <a:noFill/>
        </p:spPr>
        <p:txBody>
          <a:bodyPr wrap="square" rtlCol="0">
            <a:spAutoFit/>
          </a:bodyPr>
          <a:lstStyle/>
          <a:p>
            <a:r>
              <a:rPr lang="en-US" altLang="zh-TW" dirty="0" smtClean="0">
                <a:latin typeface="Times New Roman" panose="02020603050405020304" pitchFamily="18" charset="0"/>
                <a:cs typeface="Times New Roman" panose="02020603050405020304" pitchFamily="18" charset="0"/>
              </a:rPr>
              <a:t>Adversarial Training in Server</a:t>
            </a:r>
            <a:endParaRPr lang="zh-TW" altLang="en-US" dirty="0">
              <a:latin typeface="Times New Roman" panose="02020603050405020304" pitchFamily="18" charset="0"/>
              <a:cs typeface="Times New Roman" panose="02020603050405020304" pitchFamily="18" charset="0"/>
            </a:endParaRPr>
          </a:p>
        </p:txBody>
      </p:sp>
      <p:cxnSp>
        <p:nvCxnSpPr>
          <p:cNvPr id="97" name="肘形接點 96"/>
          <p:cNvCxnSpPr/>
          <p:nvPr/>
        </p:nvCxnSpPr>
        <p:spPr>
          <a:xfrm rot="10800000">
            <a:off x="3084345" y="2664865"/>
            <a:ext cx="2966561" cy="1108837"/>
          </a:xfrm>
          <a:prstGeom prst="bentConnector3">
            <a:avLst>
              <a:gd name="adj1" fmla="val 113160"/>
            </a:avLst>
          </a:prstGeom>
          <a:ln w="381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98" name="肘形接點 97"/>
          <p:cNvCxnSpPr>
            <a:stCxn id="81" idx="1"/>
          </p:cNvCxnSpPr>
          <p:nvPr/>
        </p:nvCxnSpPr>
        <p:spPr>
          <a:xfrm rot="10800000" flipH="1">
            <a:off x="2778936" y="2419123"/>
            <a:ext cx="332862" cy="3376966"/>
          </a:xfrm>
          <a:prstGeom prst="bentConnector4">
            <a:avLst>
              <a:gd name="adj1" fmla="val -114462"/>
              <a:gd name="adj2" fmla="val 99902"/>
            </a:avLst>
          </a:prstGeom>
          <a:ln w="38100">
            <a:solidFill>
              <a:srgbClr val="00B05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99" name="文字方塊 98"/>
          <p:cNvSpPr txBox="1"/>
          <p:nvPr/>
        </p:nvSpPr>
        <p:spPr>
          <a:xfrm>
            <a:off x="1936625" y="1888078"/>
            <a:ext cx="1959989" cy="369332"/>
          </a:xfrm>
          <a:prstGeom prst="rect">
            <a:avLst/>
          </a:prstGeom>
          <a:noFill/>
        </p:spPr>
        <p:txBody>
          <a:bodyPr wrap="square" rtlCol="0">
            <a:spAutoFit/>
          </a:bodyPr>
          <a:lstStyle/>
          <a:p>
            <a:r>
              <a:rPr lang="en-US" altLang="zh-TW" b="1" dirty="0" smtClean="0">
                <a:latin typeface="Times New Roman" panose="02020603050405020304" pitchFamily="18" charset="0"/>
                <a:cs typeface="Times New Roman" panose="02020603050405020304" pitchFamily="18" charset="0"/>
              </a:rPr>
              <a:t>Descending Sort</a:t>
            </a:r>
            <a:endParaRPr lang="zh-TW" altLang="en-US" b="1"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00" name="圓角矩形 99"/>
              <p:cNvSpPr/>
              <p:nvPr/>
            </p:nvSpPr>
            <p:spPr>
              <a:xfrm>
                <a:off x="5856398" y="1881608"/>
                <a:ext cx="534247" cy="375802"/>
              </a:xfrm>
              <a:prstGeom prst="roundRect">
                <a:avLst/>
              </a:prstGeom>
              <a:solidFill>
                <a:srgbClr val="853A0C"/>
              </a:solidFill>
              <a:ln>
                <a:solidFill>
                  <a:srgbClr val="853A0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600" i="1" dirty="0" smtClean="0">
                              <a:latin typeface="Cambria Math" panose="02040503050406030204" pitchFamily="18" charset="0"/>
                            </a:rPr>
                          </m:ctrlPr>
                        </m:sSubPr>
                        <m:e>
                          <m:r>
                            <a:rPr lang="en-US" altLang="zh-TW" sz="1600" i="1" dirty="0" smtClean="0">
                              <a:latin typeface="Cambria Math" panose="02040503050406030204" pitchFamily="18" charset="0"/>
                              <a:ea typeface="Cambria Math" panose="02040503050406030204" pitchFamily="18" charset="0"/>
                            </a:rPr>
                            <m:t>ℒ</m:t>
                          </m:r>
                        </m:e>
                        <m:sub>
                          <m:r>
                            <a:rPr lang="en-US" altLang="zh-TW" sz="1600" b="0" i="1" dirty="0" smtClean="0">
                              <a:latin typeface="Cambria Math" panose="02040503050406030204" pitchFamily="18" charset="0"/>
                            </a:rPr>
                            <m:t>1</m:t>
                          </m:r>
                        </m:sub>
                      </m:sSub>
                    </m:oMath>
                  </m:oMathPara>
                </a14:m>
                <a:endParaRPr lang="zh-TW" altLang="en-US" sz="1600" dirty="0"/>
              </a:p>
            </p:txBody>
          </p:sp>
        </mc:Choice>
        <mc:Fallback xmlns="">
          <p:sp>
            <p:nvSpPr>
              <p:cNvPr id="100" name="圓角矩形 99"/>
              <p:cNvSpPr>
                <a:spLocks noRot="1" noChangeAspect="1" noMove="1" noResize="1" noEditPoints="1" noAdjustHandles="1" noChangeArrowheads="1" noChangeShapeType="1" noTextEdit="1"/>
              </p:cNvSpPr>
              <p:nvPr/>
            </p:nvSpPr>
            <p:spPr>
              <a:xfrm>
                <a:off x="5856398" y="1881608"/>
                <a:ext cx="534247" cy="375802"/>
              </a:xfrm>
              <a:prstGeom prst="roundRect">
                <a:avLst/>
              </a:prstGeom>
              <a:blipFill>
                <a:blip r:embed="rId10"/>
                <a:stretch>
                  <a:fillRect/>
                </a:stretch>
              </a:blipFill>
              <a:ln>
                <a:solidFill>
                  <a:srgbClr val="853A0C"/>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01" name="圓角矩形 100"/>
              <p:cNvSpPr/>
              <p:nvPr/>
            </p:nvSpPr>
            <p:spPr>
              <a:xfrm>
                <a:off x="7080598" y="1881608"/>
                <a:ext cx="542363" cy="386774"/>
              </a:xfrm>
              <a:prstGeom prst="roundRect">
                <a:avLst/>
              </a:prstGeom>
              <a:solidFill>
                <a:srgbClr val="853A0C"/>
              </a:solidFill>
              <a:ln>
                <a:solidFill>
                  <a:srgbClr val="853A0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600" i="1" dirty="0" smtClean="0">
                              <a:latin typeface="Cambria Math" panose="02040503050406030204" pitchFamily="18" charset="0"/>
                            </a:rPr>
                          </m:ctrlPr>
                        </m:sSubPr>
                        <m:e>
                          <m:r>
                            <a:rPr lang="en-US" altLang="zh-TW" sz="1600" i="1" dirty="0" smtClean="0">
                              <a:latin typeface="Cambria Math" panose="02040503050406030204" pitchFamily="18" charset="0"/>
                              <a:ea typeface="Cambria Math" panose="02040503050406030204" pitchFamily="18" charset="0"/>
                            </a:rPr>
                            <m:t>ℒ</m:t>
                          </m:r>
                        </m:e>
                        <m:sub>
                          <m:r>
                            <a:rPr lang="en-US" altLang="zh-TW" sz="1600" b="0" i="1" dirty="0" smtClean="0">
                              <a:latin typeface="Cambria Math" panose="02040503050406030204" pitchFamily="18" charset="0"/>
                            </a:rPr>
                            <m:t>𝐾</m:t>
                          </m:r>
                        </m:sub>
                      </m:sSub>
                    </m:oMath>
                  </m:oMathPara>
                </a14:m>
                <a:endParaRPr lang="zh-TW" altLang="en-US" sz="1600" dirty="0"/>
              </a:p>
            </p:txBody>
          </p:sp>
        </mc:Choice>
        <mc:Fallback xmlns="">
          <p:sp>
            <p:nvSpPr>
              <p:cNvPr id="101" name="圓角矩形 100"/>
              <p:cNvSpPr>
                <a:spLocks noRot="1" noChangeAspect="1" noMove="1" noResize="1" noEditPoints="1" noAdjustHandles="1" noChangeArrowheads="1" noChangeShapeType="1" noTextEdit="1"/>
              </p:cNvSpPr>
              <p:nvPr/>
            </p:nvSpPr>
            <p:spPr>
              <a:xfrm>
                <a:off x="7080598" y="1881608"/>
                <a:ext cx="542363" cy="386774"/>
              </a:xfrm>
              <a:prstGeom prst="roundRect">
                <a:avLst/>
              </a:prstGeom>
              <a:blipFill>
                <a:blip r:embed="rId11"/>
                <a:stretch>
                  <a:fillRect/>
                </a:stretch>
              </a:blipFill>
              <a:ln>
                <a:solidFill>
                  <a:srgbClr val="853A0C"/>
                </a:solidFill>
              </a:ln>
            </p:spPr>
            <p:txBody>
              <a:bodyPr/>
              <a:lstStyle/>
              <a:p>
                <a:r>
                  <a:rPr lang="zh-TW" altLang="en-US">
                    <a:noFill/>
                  </a:rPr>
                  <a:t> </a:t>
                </a:r>
              </a:p>
            </p:txBody>
          </p:sp>
        </mc:Fallback>
      </mc:AlternateContent>
      <p:sp>
        <p:nvSpPr>
          <p:cNvPr id="102" name="文字方塊 101"/>
          <p:cNvSpPr txBox="1"/>
          <p:nvPr/>
        </p:nvSpPr>
        <p:spPr>
          <a:xfrm>
            <a:off x="3845140" y="1910479"/>
            <a:ext cx="328549" cy="369332"/>
          </a:xfrm>
          <a:prstGeom prst="rect">
            <a:avLst/>
          </a:prstGeom>
          <a:noFill/>
        </p:spPr>
        <p:txBody>
          <a:bodyPr wrap="square" rtlCol="0">
            <a:spAutoFit/>
          </a:bodyPr>
          <a:lstStyle/>
          <a:p>
            <a:r>
              <a:rPr lang="en-US" altLang="zh-TW" dirty="0" smtClean="0">
                <a:latin typeface="Times New Roman" panose="02020603050405020304" pitchFamily="18" charset="0"/>
                <a:cs typeface="Times New Roman" panose="02020603050405020304" pitchFamily="18" charset="0"/>
              </a:rPr>
              <a:t>{</a:t>
            </a:r>
            <a:r>
              <a:rPr lang="en-US" altLang="zh-TW" dirty="0" smtClean="0"/>
              <a:t> </a:t>
            </a:r>
            <a:endParaRPr lang="zh-TW" altLang="en-US" dirty="0"/>
          </a:p>
        </p:txBody>
      </p:sp>
      <p:sp>
        <p:nvSpPr>
          <p:cNvPr id="103" name="文字方塊 102"/>
          <p:cNvSpPr txBox="1"/>
          <p:nvPr/>
        </p:nvSpPr>
        <p:spPr>
          <a:xfrm rot="10800000">
            <a:off x="7736550" y="1928580"/>
            <a:ext cx="328549" cy="369332"/>
          </a:xfrm>
          <a:prstGeom prst="rect">
            <a:avLst/>
          </a:prstGeom>
          <a:noFill/>
        </p:spPr>
        <p:txBody>
          <a:bodyPr wrap="square" rtlCol="0">
            <a:spAutoFit/>
          </a:bodyPr>
          <a:lstStyle/>
          <a:p>
            <a:r>
              <a:rPr lang="en-US" altLang="zh-TW" dirty="0" smtClean="0">
                <a:latin typeface="Times New Roman" panose="02020603050405020304" pitchFamily="18" charset="0"/>
                <a:cs typeface="Times New Roman" panose="02020603050405020304" pitchFamily="18" charset="0"/>
              </a:rPr>
              <a:t>{</a:t>
            </a:r>
            <a:r>
              <a:rPr lang="en-US" altLang="zh-TW" dirty="0" smtClean="0"/>
              <a:t> </a:t>
            </a:r>
            <a:endParaRPr lang="zh-TW" altLang="en-US" dirty="0"/>
          </a:p>
        </p:txBody>
      </p:sp>
      <mc:AlternateContent xmlns:mc="http://schemas.openxmlformats.org/markup-compatibility/2006" xmlns:a14="http://schemas.microsoft.com/office/drawing/2010/main">
        <mc:Choice Requires="a14">
          <p:sp>
            <p:nvSpPr>
              <p:cNvPr id="104" name="矩形 103"/>
              <p:cNvSpPr/>
              <p:nvPr/>
            </p:nvSpPr>
            <p:spPr>
              <a:xfrm>
                <a:off x="3326400" y="2771738"/>
                <a:ext cx="1366027" cy="589945"/>
              </a:xfrm>
              <a:prstGeom prst="rect">
                <a:avLst/>
              </a:prstGeom>
              <a:solidFill>
                <a:srgbClr val="F54A08"/>
              </a:solidFill>
              <a:ln>
                <a:solidFill>
                  <a:srgbClr val="F54A0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sz="1200" b="1" i="1" smtClean="0">
                          <a:latin typeface="Cambria Math" panose="02040503050406030204" pitchFamily="18" charset="0"/>
                        </a:rPr>
                        <m:t>𝒑</m:t>
                      </m:r>
                      <m:r>
                        <a:rPr lang="en-US" altLang="zh-TW" sz="1200" i="1">
                          <a:latin typeface="Cambria Math" panose="02040503050406030204" pitchFamily="18" charset="0"/>
                          <a:ea typeface="Cambria Math" panose="02040503050406030204" pitchFamily="18" charset="0"/>
                        </a:rPr>
                        <m:t>∙</m:t>
                      </m:r>
                      <m:f>
                        <m:fPr>
                          <m:ctrlPr>
                            <a:rPr lang="en-US" altLang="zh-TW" sz="1200" i="1" smtClean="0">
                              <a:latin typeface="Cambria Math" panose="02040503050406030204" pitchFamily="18" charset="0"/>
                              <a:ea typeface="Cambria Math" panose="02040503050406030204" pitchFamily="18" charset="0"/>
                            </a:rPr>
                          </m:ctrlPr>
                        </m:fPr>
                        <m:num>
                          <m:r>
                            <a:rPr lang="en-US" altLang="zh-TW" sz="1200" b="0" i="1" smtClean="0">
                              <a:latin typeface="Cambria Math" panose="02040503050406030204" pitchFamily="18" charset="0"/>
                              <a:ea typeface="Cambria Math" panose="02040503050406030204" pitchFamily="18" charset="0"/>
                            </a:rPr>
                            <m:t>1</m:t>
                          </m:r>
                        </m:num>
                        <m:den>
                          <m:r>
                            <a:rPr lang="en-US" altLang="zh-TW" sz="1200" b="0" i="1" smtClean="0">
                              <a:latin typeface="Cambria Math" panose="02040503050406030204" pitchFamily="18" charset="0"/>
                              <a:ea typeface="Cambria Math" panose="02040503050406030204" pitchFamily="18" charset="0"/>
                            </a:rPr>
                            <m:t>𝑁𝑜𝑟𝑚</m:t>
                          </m:r>
                          <m:r>
                            <a:rPr lang="en-US" altLang="zh-TW" sz="1200" b="0" i="1" smtClean="0">
                              <a:latin typeface="Cambria Math" panose="02040503050406030204" pitchFamily="18" charset="0"/>
                              <a:ea typeface="Cambria Math" panose="02040503050406030204" pitchFamily="18" charset="0"/>
                            </a:rPr>
                            <m:t>(</m:t>
                          </m:r>
                          <m:r>
                            <a:rPr lang="zh-TW" altLang="en-US" sz="1200" b="0" i="1" smtClean="0">
                              <a:latin typeface="Cambria Math" panose="02040503050406030204" pitchFamily="18" charset="0"/>
                              <a:ea typeface="Cambria Math" panose="02040503050406030204" pitchFamily="18" charset="0"/>
                            </a:rPr>
                            <m:t>𝛼</m:t>
                          </m:r>
                          <m:r>
                            <a:rPr lang="en-US" altLang="zh-TW" sz="1200" b="0" i="1" smtClean="0">
                              <a:latin typeface="Cambria Math" panose="02040503050406030204" pitchFamily="18" charset="0"/>
                              <a:ea typeface="Cambria Math" panose="02040503050406030204" pitchFamily="18" charset="0"/>
                            </a:rPr>
                            <m:t>,</m:t>
                          </m:r>
                          <m:nary>
                            <m:naryPr>
                              <m:chr m:val="∑"/>
                              <m:subHide m:val="on"/>
                              <m:supHide m:val="on"/>
                              <m:ctrlPr>
                                <a:rPr lang="en-US" altLang="zh-TW" sz="1200" b="0" i="1" smtClean="0">
                                  <a:latin typeface="Cambria Math" panose="02040503050406030204" pitchFamily="18" charset="0"/>
                                  <a:ea typeface="Cambria Math" panose="02040503050406030204" pitchFamily="18" charset="0"/>
                                </a:rPr>
                              </m:ctrlPr>
                            </m:naryPr>
                            <m:sub/>
                            <m:sup/>
                            <m:e>
                              <m:r>
                                <a:rPr lang="en-US" altLang="zh-TW" sz="1200" b="0" i="1" smtClean="0">
                                  <a:latin typeface="Cambria Math" panose="02040503050406030204" pitchFamily="18" charset="0"/>
                                  <a:ea typeface="Cambria Math" panose="02040503050406030204" pitchFamily="18" charset="0"/>
                                </a:rPr>
                                <m:t> </m:t>
                              </m:r>
                            </m:e>
                          </m:nary>
                          <m:r>
                            <a:rPr lang="en-US" altLang="zh-TW" sz="1200" b="0" i="1" smtClean="0">
                              <a:latin typeface="Cambria Math" panose="02040503050406030204" pitchFamily="18" charset="0"/>
                              <a:ea typeface="Cambria Math" panose="02040503050406030204" pitchFamily="18" charset="0"/>
                            </a:rPr>
                            <m:t>)</m:t>
                          </m:r>
                        </m:den>
                      </m:f>
                    </m:oMath>
                  </m:oMathPara>
                </a14:m>
                <a:endParaRPr lang="zh-TW" altLang="en-US" sz="1200" dirty="0"/>
              </a:p>
            </p:txBody>
          </p:sp>
        </mc:Choice>
        <mc:Fallback xmlns="">
          <p:sp>
            <p:nvSpPr>
              <p:cNvPr id="104" name="矩形 103"/>
              <p:cNvSpPr>
                <a:spLocks noRot="1" noChangeAspect="1" noMove="1" noResize="1" noEditPoints="1" noAdjustHandles="1" noChangeArrowheads="1" noChangeShapeType="1" noTextEdit="1"/>
              </p:cNvSpPr>
              <p:nvPr/>
            </p:nvSpPr>
            <p:spPr>
              <a:xfrm>
                <a:off x="3326400" y="2771738"/>
                <a:ext cx="1366027" cy="589945"/>
              </a:xfrm>
              <a:prstGeom prst="rect">
                <a:avLst/>
              </a:prstGeom>
              <a:blipFill>
                <a:blip r:embed="rId12"/>
                <a:stretch>
                  <a:fillRect t="-1020" r="-21239" b="-64286"/>
                </a:stretch>
              </a:blipFill>
              <a:ln>
                <a:solidFill>
                  <a:srgbClr val="F54A08"/>
                </a:solidFill>
              </a:ln>
            </p:spPr>
            <p:txBody>
              <a:bodyPr/>
              <a:lstStyle/>
              <a:p>
                <a:r>
                  <a:rPr lang="zh-TW" altLang="en-US">
                    <a:noFill/>
                  </a:rPr>
                  <a:t> </a:t>
                </a:r>
              </a:p>
            </p:txBody>
          </p:sp>
        </mc:Fallback>
      </mc:AlternateContent>
      <p:grpSp>
        <p:nvGrpSpPr>
          <p:cNvPr id="105" name="群組 104"/>
          <p:cNvGrpSpPr/>
          <p:nvPr/>
        </p:nvGrpSpPr>
        <p:grpSpPr>
          <a:xfrm>
            <a:off x="5333068" y="2042957"/>
            <a:ext cx="351152" cy="73708"/>
            <a:chOff x="7276411" y="5486286"/>
            <a:chExt cx="599989" cy="111467"/>
          </a:xfrm>
        </p:grpSpPr>
        <p:sp>
          <p:nvSpPr>
            <p:cNvPr id="129" name="橢圓 128"/>
            <p:cNvSpPr/>
            <p:nvPr/>
          </p:nvSpPr>
          <p:spPr>
            <a:xfrm>
              <a:off x="7276411" y="5486286"/>
              <a:ext cx="119041" cy="11146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0" name="橢圓 129"/>
            <p:cNvSpPr/>
            <p:nvPr/>
          </p:nvSpPr>
          <p:spPr>
            <a:xfrm>
              <a:off x="7509330" y="5486286"/>
              <a:ext cx="119041" cy="11146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1" name="橢圓 130"/>
            <p:cNvSpPr/>
            <p:nvPr/>
          </p:nvSpPr>
          <p:spPr>
            <a:xfrm>
              <a:off x="7757359" y="5486286"/>
              <a:ext cx="119041" cy="11146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106" name="文字方塊 105"/>
          <p:cNvSpPr txBox="1"/>
          <p:nvPr/>
        </p:nvSpPr>
        <p:spPr>
          <a:xfrm>
            <a:off x="3069089" y="2873542"/>
            <a:ext cx="328549" cy="369332"/>
          </a:xfrm>
          <a:prstGeom prst="rect">
            <a:avLst/>
          </a:prstGeom>
          <a:noFill/>
        </p:spPr>
        <p:txBody>
          <a:bodyPr wrap="square" rtlCol="0">
            <a:spAutoFit/>
          </a:bodyPr>
          <a:lstStyle/>
          <a:p>
            <a:r>
              <a:rPr lang="en-US" altLang="zh-TW" dirty="0" smtClean="0">
                <a:latin typeface="Times New Roman" panose="02020603050405020304" pitchFamily="18" charset="0"/>
                <a:cs typeface="Times New Roman" panose="02020603050405020304" pitchFamily="18" charset="0"/>
              </a:rPr>
              <a:t>{</a:t>
            </a:r>
            <a:r>
              <a:rPr lang="en-US" altLang="zh-TW" dirty="0" smtClean="0"/>
              <a:t> </a:t>
            </a:r>
            <a:endParaRPr lang="zh-TW" altLang="en-US" dirty="0"/>
          </a:p>
        </p:txBody>
      </p:sp>
      <p:grpSp>
        <p:nvGrpSpPr>
          <p:cNvPr id="107" name="群組 106"/>
          <p:cNvGrpSpPr/>
          <p:nvPr/>
        </p:nvGrpSpPr>
        <p:grpSpPr>
          <a:xfrm>
            <a:off x="5458798" y="3038644"/>
            <a:ext cx="351152" cy="73708"/>
            <a:chOff x="7276411" y="5486286"/>
            <a:chExt cx="599989" cy="111467"/>
          </a:xfrm>
        </p:grpSpPr>
        <p:sp>
          <p:nvSpPr>
            <p:cNvPr id="126" name="橢圓 125"/>
            <p:cNvSpPr/>
            <p:nvPr/>
          </p:nvSpPr>
          <p:spPr>
            <a:xfrm>
              <a:off x="7276411" y="5486286"/>
              <a:ext cx="119041" cy="11146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7" name="橢圓 126"/>
            <p:cNvSpPr/>
            <p:nvPr/>
          </p:nvSpPr>
          <p:spPr>
            <a:xfrm>
              <a:off x="7509330" y="5486286"/>
              <a:ext cx="119041" cy="11146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8" name="橢圓 127"/>
            <p:cNvSpPr/>
            <p:nvPr/>
          </p:nvSpPr>
          <p:spPr>
            <a:xfrm>
              <a:off x="7757359" y="5486286"/>
              <a:ext cx="119041" cy="11146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mc:AlternateContent xmlns:mc="http://schemas.openxmlformats.org/markup-compatibility/2006" xmlns:a14="http://schemas.microsoft.com/office/drawing/2010/main">
        <mc:Choice Requires="a14">
          <p:sp>
            <p:nvSpPr>
              <p:cNvPr id="108" name="矩形 107"/>
              <p:cNvSpPr/>
              <p:nvPr/>
            </p:nvSpPr>
            <p:spPr>
              <a:xfrm>
                <a:off x="5942690" y="2783961"/>
                <a:ext cx="1488453" cy="589945"/>
              </a:xfrm>
              <a:prstGeom prst="rect">
                <a:avLst/>
              </a:prstGeom>
              <a:solidFill>
                <a:srgbClr val="ED7C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altLang="zh-TW" sz="1200" i="1" smtClean="0">
                              <a:latin typeface="Cambria Math" panose="02040503050406030204" pitchFamily="18" charset="0"/>
                              <a:ea typeface="Cambria Math" panose="02040503050406030204" pitchFamily="18" charset="0"/>
                            </a:rPr>
                          </m:ctrlPr>
                        </m:sSupPr>
                        <m:e>
                          <m:r>
                            <a:rPr lang="en-US" altLang="zh-TW" sz="1200" b="0" i="1" smtClean="0">
                              <a:latin typeface="Cambria Math" panose="02040503050406030204" pitchFamily="18" charset="0"/>
                              <a:ea typeface="Cambria Math" panose="02040503050406030204" pitchFamily="18" charset="0"/>
                            </a:rPr>
                            <m:t>𝑝</m:t>
                          </m:r>
                        </m:e>
                        <m:sup>
                          <m:r>
                            <a:rPr lang="en-US" altLang="zh-TW" sz="1200" b="0" i="1" smtClean="0">
                              <a:latin typeface="Cambria Math" panose="02040503050406030204" pitchFamily="18" charset="0"/>
                              <a:ea typeface="Cambria Math" panose="02040503050406030204" pitchFamily="18" charset="0"/>
                            </a:rPr>
                            <m:t>′</m:t>
                          </m:r>
                        </m:sup>
                      </m:sSup>
                      <m:r>
                        <a:rPr lang="en-US" altLang="zh-TW" sz="1200" i="1">
                          <a:latin typeface="Cambria Math" panose="02040503050406030204" pitchFamily="18" charset="0"/>
                          <a:ea typeface="Cambria Math" panose="02040503050406030204" pitchFamily="18" charset="0"/>
                        </a:rPr>
                        <m:t>∙</m:t>
                      </m:r>
                      <m:f>
                        <m:fPr>
                          <m:ctrlPr>
                            <a:rPr lang="en-US" altLang="zh-TW" sz="1200" i="1" smtClean="0">
                              <a:latin typeface="Cambria Math" panose="02040503050406030204" pitchFamily="18" charset="0"/>
                              <a:ea typeface="Cambria Math" panose="02040503050406030204" pitchFamily="18" charset="0"/>
                            </a:rPr>
                          </m:ctrlPr>
                        </m:fPr>
                        <m:num>
                          <m:r>
                            <a:rPr lang="en-US" altLang="zh-TW" sz="1200" b="0" i="1" smtClean="0">
                              <a:latin typeface="Cambria Math" panose="02040503050406030204" pitchFamily="18" charset="0"/>
                              <a:ea typeface="Cambria Math" panose="02040503050406030204" pitchFamily="18" charset="0"/>
                            </a:rPr>
                            <m:t>1</m:t>
                          </m:r>
                        </m:num>
                        <m:den>
                          <m:r>
                            <a:rPr lang="en-US" altLang="zh-TW" sz="1200" b="0" i="1" smtClean="0">
                              <a:latin typeface="Cambria Math" panose="02040503050406030204" pitchFamily="18" charset="0"/>
                              <a:ea typeface="Cambria Math" panose="02040503050406030204" pitchFamily="18" charset="0"/>
                            </a:rPr>
                            <m:t>𝑁𝑜𝑟𝑚</m:t>
                          </m:r>
                          <m:r>
                            <a:rPr lang="en-US" altLang="zh-TW" sz="1200" b="0" i="1" smtClean="0">
                              <a:latin typeface="Cambria Math" panose="02040503050406030204" pitchFamily="18" charset="0"/>
                              <a:ea typeface="Cambria Math" panose="02040503050406030204" pitchFamily="18" charset="0"/>
                            </a:rPr>
                            <m:t>(</m:t>
                          </m:r>
                          <m:r>
                            <a:rPr lang="zh-TW" altLang="en-US" sz="1200" b="0" i="1" smtClean="0">
                              <a:latin typeface="Cambria Math" panose="02040503050406030204" pitchFamily="18" charset="0"/>
                              <a:ea typeface="Cambria Math" panose="02040503050406030204" pitchFamily="18" charset="0"/>
                            </a:rPr>
                            <m:t>𝛼</m:t>
                          </m:r>
                          <m:r>
                            <a:rPr lang="en-US" altLang="zh-TW" sz="1200" b="0" i="1" smtClean="0">
                              <a:latin typeface="Cambria Math" panose="02040503050406030204" pitchFamily="18" charset="0"/>
                              <a:ea typeface="Cambria Math" panose="02040503050406030204" pitchFamily="18" charset="0"/>
                            </a:rPr>
                            <m:t>,</m:t>
                          </m:r>
                          <m:nary>
                            <m:naryPr>
                              <m:chr m:val="∑"/>
                              <m:subHide m:val="on"/>
                              <m:supHide m:val="on"/>
                              <m:ctrlPr>
                                <a:rPr lang="en-US" altLang="zh-TW" sz="1200" b="0" i="1" smtClean="0">
                                  <a:latin typeface="Cambria Math" panose="02040503050406030204" pitchFamily="18" charset="0"/>
                                  <a:ea typeface="Cambria Math" panose="02040503050406030204" pitchFamily="18" charset="0"/>
                                </a:rPr>
                              </m:ctrlPr>
                            </m:naryPr>
                            <m:sub/>
                            <m:sup/>
                            <m:e>
                              <m:r>
                                <a:rPr lang="en-US" altLang="zh-TW" sz="1200" b="0" i="1" smtClean="0">
                                  <a:latin typeface="Cambria Math" panose="02040503050406030204" pitchFamily="18" charset="0"/>
                                  <a:ea typeface="Cambria Math" panose="02040503050406030204" pitchFamily="18" charset="0"/>
                                </a:rPr>
                                <m:t> </m:t>
                              </m:r>
                            </m:e>
                          </m:nary>
                          <m:r>
                            <a:rPr lang="en-US" altLang="zh-TW" sz="1200" b="0" i="1" smtClean="0">
                              <a:latin typeface="Cambria Math" panose="02040503050406030204" pitchFamily="18" charset="0"/>
                              <a:ea typeface="Cambria Math" panose="02040503050406030204" pitchFamily="18" charset="0"/>
                            </a:rPr>
                            <m:t>)</m:t>
                          </m:r>
                        </m:den>
                      </m:f>
                    </m:oMath>
                  </m:oMathPara>
                </a14:m>
                <a:endParaRPr lang="zh-TW" altLang="en-US" sz="1200" dirty="0"/>
              </a:p>
            </p:txBody>
          </p:sp>
        </mc:Choice>
        <mc:Fallback xmlns="">
          <p:sp>
            <p:nvSpPr>
              <p:cNvPr id="108" name="矩形 107"/>
              <p:cNvSpPr>
                <a:spLocks noRot="1" noChangeAspect="1" noMove="1" noResize="1" noEditPoints="1" noAdjustHandles="1" noChangeArrowheads="1" noChangeShapeType="1" noTextEdit="1"/>
              </p:cNvSpPr>
              <p:nvPr/>
            </p:nvSpPr>
            <p:spPr>
              <a:xfrm>
                <a:off x="5942690" y="2783961"/>
                <a:ext cx="1488453" cy="589945"/>
              </a:xfrm>
              <a:prstGeom prst="rect">
                <a:avLst/>
              </a:prstGeom>
              <a:blipFill>
                <a:blip r:embed="rId13"/>
                <a:stretch>
                  <a:fillRect t="-2083" r="-18033" b="-66667"/>
                </a:stretch>
              </a:blipFill>
              <a:ln>
                <a:noFill/>
              </a:ln>
            </p:spPr>
            <p:txBody>
              <a:bodyPr/>
              <a:lstStyle/>
              <a:p>
                <a:r>
                  <a:rPr lang="zh-TW" altLang="en-US">
                    <a:noFill/>
                  </a:rPr>
                  <a:t> </a:t>
                </a:r>
              </a:p>
            </p:txBody>
          </p:sp>
        </mc:Fallback>
      </mc:AlternateContent>
      <p:sp>
        <p:nvSpPr>
          <p:cNvPr id="109" name="向下箭號 108"/>
          <p:cNvSpPr/>
          <p:nvPr/>
        </p:nvSpPr>
        <p:spPr>
          <a:xfrm>
            <a:off x="6751634" y="2366870"/>
            <a:ext cx="235398" cy="349411"/>
          </a:xfrm>
          <a:prstGeom prst="downArrow">
            <a:avLst/>
          </a:prstGeom>
          <a:solidFill>
            <a:srgbClr val="ED7C3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110" name="圓角矩形 109"/>
              <p:cNvSpPr/>
              <p:nvPr/>
            </p:nvSpPr>
            <p:spPr>
              <a:xfrm>
                <a:off x="6495443" y="1881326"/>
                <a:ext cx="519122" cy="370085"/>
              </a:xfrm>
              <a:prstGeom prst="roundRect">
                <a:avLst/>
              </a:prstGeom>
              <a:solidFill>
                <a:srgbClr val="853A0C"/>
              </a:solidFill>
              <a:ln>
                <a:solidFill>
                  <a:srgbClr val="853A0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600" i="1" dirty="0" smtClean="0">
                              <a:latin typeface="Cambria Math" panose="02040503050406030204" pitchFamily="18" charset="0"/>
                            </a:rPr>
                          </m:ctrlPr>
                        </m:sSubPr>
                        <m:e>
                          <m:r>
                            <a:rPr lang="en-US" altLang="zh-TW" sz="1600" i="1" dirty="0" smtClean="0">
                              <a:latin typeface="Cambria Math" panose="02040503050406030204" pitchFamily="18" charset="0"/>
                              <a:ea typeface="Cambria Math" panose="02040503050406030204" pitchFamily="18" charset="0"/>
                            </a:rPr>
                            <m:t>ℒ</m:t>
                          </m:r>
                        </m:e>
                        <m:sub>
                          <m:r>
                            <a:rPr lang="en-US" altLang="zh-TW" sz="1600" b="0" i="1" dirty="0" smtClean="0">
                              <a:latin typeface="Cambria Math" panose="02040503050406030204" pitchFamily="18" charset="0"/>
                            </a:rPr>
                            <m:t>2</m:t>
                          </m:r>
                        </m:sub>
                      </m:sSub>
                    </m:oMath>
                  </m:oMathPara>
                </a14:m>
                <a:endParaRPr lang="zh-TW" altLang="en-US" sz="1600" dirty="0"/>
              </a:p>
            </p:txBody>
          </p:sp>
        </mc:Choice>
        <mc:Fallback xmlns="">
          <p:sp>
            <p:nvSpPr>
              <p:cNvPr id="110" name="圓角矩形 109"/>
              <p:cNvSpPr>
                <a:spLocks noRot="1" noChangeAspect="1" noMove="1" noResize="1" noEditPoints="1" noAdjustHandles="1" noChangeArrowheads="1" noChangeShapeType="1" noTextEdit="1"/>
              </p:cNvSpPr>
              <p:nvPr/>
            </p:nvSpPr>
            <p:spPr>
              <a:xfrm>
                <a:off x="6495443" y="1881326"/>
                <a:ext cx="519122" cy="370085"/>
              </a:xfrm>
              <a:prstGeom prst="roundRect">
                <a:avLst/>
              </a:prstGeom>
              <a:blipFill>
                <a:blip r:embed="rId14"/>
                <a:stretch>
                  <a:fillRect/>
                </a:stretch>
              </a:blipFill>
              <a:ln>
                <a:solidFill>
                  <a:srgbClr val="853A0C"/>
                </a:solidFill>
              </a:ln>
            </p:spPr>
            <p:txBody>
              <a:bodyPr/>
              <a:lstStyle/>
              <a:p>
                <a:r>
                  <a:rPr lang="zh-TW" altLang="en-US">
                    <a:noFill/>
                  </a:rPr>
                  <a:t> </a:t>
                </a:r>
              </a:p>
            </p:txBody>
          </p:sp>
        </mc:Fallback>
      </mc:AlternateContent>
      <p:sp>
        <p:nvSpPr>
          <p:cNvPr id="111" name="文字方塊 110"/>
          <p:cNvSpPr txBox="1"/>
          <p:nvPr/>
        </p:nvSpPr>
        <p:spPr>
          <a:xfrm rot="10800000">
            <a:off x="7979943" y="2894090"/>
            <a:ext cx="328549" cy="369332"/>
          </a:xfrm>
          <a:prstGeom prst="rect">
            <a:avLst/>
          </a:prstGeom>
          <a:noFill/>
        </p:spPr>
        <p:txBody>
          <a:bodyPr wrap="square" rtlCol="0">
            <a:spAutoFit/>
          </a:bodyPr>
          <a:lstStyle/>
          <a:p>
            <a:r>
              <a:rPr lang="en-US" altLang="zh-TW" dirty="0" smtClean="0">
                <a:latin typeface="Times New Roman" panose="02020603050405020304" pitchFamily="18" charset="0"/>
                <a:cs typeface="Times New Roman" panose="02020603050405020304" pitchFamily="18" charset="0"/>
              </a:rPr>
              <a:t>{</a:t>
            </a:r>
            <a:r>
              <a:rPr lang="en-US" altLang="zh-TW" dirty="0" smtClean="0"/>
              <a:t> </a:t>
            </a:r>
            <a:endParaRPr lang="zh-TW" altLang="en-US" dirty="0"/>
          </a:p>
        </p:txBody>
      </p:sp>
      <p:grpSp>
        <p:nvGrpSpPr>
          <p:cNvPr id="112" name="群組 111"/>
          <p:cNvGrpSpPr/>
          <p:nvPr/>
        </p:nvGrpSpPr>
        <p:grpSpPr>
          <a:xfrm>
            <a:off x="8222757" y="2338802"/>
            <a:ext cx="1427124" cy="660275"/>
            <a:chOff x="9424652" y="5174311"/>
            <a:chExt cx="1549492" cy="658884"/>
          </a:xfrm>
        </p:grpSpPr>
        <mc:AlternateContent xmlns:mc="http://schemas.openxmlformats.org/markup-compatibility/2006" xmlns:a14="http://schemas.microsoft.com/office/drawing/2010/main">
          <mc:Choice Requires="a14">
            <p:sp>
              <p:nvSpPr>
                <p:cNvPr id="122" name="矩形 121"/>
                <p:cNvSpPr/>
                <p:nvPr/>
              </p:nvSpPr>
              <p:spPr>
                <a:xfrm>
                  <a:off x="9783864" y="5298275"/>
                  <a:ext cx="824753" cy="309282"/>
                </a:xfrm>
                <a:prstGeom prst="rect">
                  <a:avLst/>
                </a:prstGeom>
                <a:solidFill>
                  <a:srgbClr val="001E5E"/>
                </a:solidFill>
                <a:ln>
                  <a:solidFill>
                    <a:srgbClr val="001E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en-US" altLang="zh-TW" i="1" smtClean="0">
                                <a:latin typeface="Cambria Math" panose="02040503050406030204" pitchFamily="18" charset="0"/>
                              </a:rPr>
                            </m:ctrlPr>
                          </m:sSubSupPr>
                          <m:e>
                            <m:r>
                              <a:rPr lang="zh-TW" altLang="en-US" i="1" smtClean="0">
                                <a:latin typeface="Cambria Math" panose="02040503050406030204" pitchFamily="18" charset="0"/>
                              </a:rPr>
                              <m:t>𝜃</m:t>
                            </m:r>
                          </m:e>
                          <m:sub>
                            <m:r>
                              <a:rPr lang="en-US" altLang="zh-TW" b="0" i="1" smtClean="0">
                                <a:latin typeface="Cambria Math" panose="02040503050406030204" pitchFamily="18" charset="0"/>
                              </a:rPr>
                              <m:t>2</m:t>
                            </m:r>
                          </m:sub>
                          <m:sup>
                            <m:r>
                              <a:rPr lang="en-US" altLang="zh-TW" b="0" i="1" smtClean="0">
                                <a:latin typeface="Cambria Math" panose="02040503050406030204" pitchFamily="18" charset="0"/>
                              </a:rPr>
                              <m:t>𝑡</m:t>
                            </m:r>
                          </m:sup>
                        </m:sSubSup>
                      </m:oMath>
                    </m:oMathPara>
                  </a14:m>
                  <a:endParaRPr lang="zh-TW" altLang="en-US" dirty="0"/>
                </a:p>
              </p:txBody>
            </p:sp>
          </mc:Choice>
          <mc:Fallback xmlns="">
            <p:sp>
              <p:nvSpPr>
                <p:cNvPr id="130" name="矩形 129"/>
                <p:cNvSpPr>
                  <a:spLocks noRot="1" noChangeAspect="1" noMove="1" noResize="1" noEditPoints="1" noAdjustHandles="1" noChangeArrowheads="1" noChangeShapeType="1" noTextEdit="1"/>
                </p:cNvSpPr>
                <p:nvPr/>
              </p:nvSpPr>
              <p:spPr>
                <a:xfrm>
                  <a:off x="9783864" y="5298275"/>
                  <a:ext cx="824753" cy="309282"/>
                </a:xfrm>
                <a:prstGeom prst="rect">
                  <a:avLst/>
                </a:prstGeom>
                <a:blipFill>
                  <a:blip r:embed="rId17"/>
                  <a:stretch>
                    <a:fillRect b="-11321"/>
                  </a:stretch>
                </a:blipFill>
                <a:ln>
                  <a:solidFill>
                    <a:srgbClr val="001E5E"/>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23" name="矩形 122"/>
                <p:cNvSpPr/>
                <p:nvPr/>
              </p:nvSpPr>
              <p:spPr>
                <a:xfrm>
                  <a:off x="9424652" y="5174311"/>
                  <a:ext cx="824753" cy="309282"/>
                </a:xfrm>
                <a:prstGeom prst="rect">
                  <a:avLst/>
                </a:prstGeom>
                <a:solidFill>
                  <a:srgbClr val="001E5E"/>
                </a:solidFill>
                <a:ln>
                  <a:solidFill>
                    <a:srgbClr val="001E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en-US" altLang="zh-TW" i="1" smtClean="0">
                                <a:latin typeface="Cambria Math" panose="02040503050406030204" pitchFamily="18" charset="0"/>
                              </a:rPr>
                            </m:ctrlPr>
                          </m:sSubSupPr>
                          <m:e>
                            <m:r>
                              <a:rPr lang="zh-TW" altLang="en-US" i="1" smtClean="0">
                                <a:latin typeface="Cambria Math" panose="02040503050406030204" pitchFamily="18" charset="0"/>
                              </a:rPr>
                              <m:t>𝜃</m:t>
                            </m:r>
                          </m:e>
                          <m:sub>
                            <m:r>
                              <a:rPr lang="en-US" altLang="zh-TW" b="0" i="1" smtClean="0">
                                <a:latin typeface="Cambria Math" panose="02040503050406030204" pitchFamily="18" charset="0"/>
                              </a:rPr>
                              <m:t>𝐴𝑇</m:t>
                            </m:r>
                          </m:sub>
                          <m:sup>
                            <m:r>
                              <a:rPr lang="en-US" altLang="zh-TW" b="0" i="1" smtClean="0">
                                <a:latin typeface="Cambria Math" panose="02040503050406030204" pitchFamily="18" charset="0"/>
                              </a:rPr>
                              <m:t>𝑡</m:t>
                            </m:r>
                          </m:sup>
                        </m:sSubSup>
                      </m:oMath>
                    </m:oMathPara>
                  </a14:m>
                  <a:endParaRPr lang="zh-TW" altLang="en-US" dirty="0"/>
                </a:p>
              </p:txBody>
            </p:sp>
          </mc:Choice>
          <mc:Fallback xmlns="">
            <p:sp>
              <p:nvSpPr>
                <p:cNvPr id="131" name="矩形 130"/>
                <p:cNvSpPr>
                  <a:spLocks noRot="1" noChangeAspect="1" noMove="1" noResize="1" noEditPoints="1" noAdjustHandles="1" noChangeArrowheads="1" noChangeShapeType="1" noTextEdit="1"/>
                </p:cNvSpPr>
                <p:nvPr/>
              </p:nvSpPr>
              <p:spPr>
                <a:xfrm>
                  <a:off x="9424652" y="5174311"/>
                  <a:ext cx="824753" cy="309282"/>
                </a:xfrm>
                <a:prstGeom prst="rect">
                  <a:avLst/>
                </a:prstGeom>
                <a:blipFill>
                  <a:blip r:embed="rId18"/>
                  <a:stretch>
                    <a:fillRect b="-9434"/>
                  </a:stretch>
                </a:blipFill>
                <a:ln>
                  <a:solidFill>
                    <a:srgbClr val="001E5E"/>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24" name="矩形 123"/>
                <p:cNvSpPr/>
                <p:nvPr/>
              </p:nvSpPr>
              <p:spPr>
                <a:xfrm>
                  <a:off x="9932296" y="5383155"/>
                  <a:ext cx="824753" cy="309282"/>
                </a:xfrm>
                <a:prstGeom prst="rect">
                  <a:avLst/>
                </a:prstGeom>
                <a:solidFill>
                  <a:srgbClr val="001E5E"/>
                </a:solidFill>
                <a:ln>
                  <a:solidFill>
                    <a:srgbClr val="001E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en-US" altLang="zh-TW" i="1" smtClean="0">
                                <a:latin typeface="Cambria Math" panose="02040503050406030204" pitchFamily="18" charset="0"/>
                              </a:rPr>
                            </m:ctrlPr>
                          </m:sSubSupPr>
                          <m:e>
                            <m:r>
                              <a:rPr lang="zh-TW" altLang="en-US" i="1" smtClean="0">
                                <a:latin typeface="Cambria Math" panose="02040503050406030204" pitchFamily="18" charset="0"/>
                              </a:rPr>
                              <m:t>𝜃</m:t>
                            </m:r>
                          </m:e>
                          <m:sub>
                            <m:r>
                              <a:rPr lang="en-US" altLang="zh-TW" b="0" i="1" smtClean="0">
                                <a:latin typeface="Cambria Math" panose="02040503050406030204" pitchFamily="18" charset="0"/>
                              </a:rPr>
                              <m:t>𝐾</m:t>
                            </m:r>
                            <m:r>
                              <a:rPr lang="en-US" altLang="zh-TW" b="0" i="1" smtClean="0">
                                <a:latin typeface="Cambria Math" panose="02040503050406030204" pitchFamily="18" charset="0"/>
                              </a:rPr>
                              <m:t>−1</m:t>
                            </m:r>
                          </m:sub>
                          <m:sup>
                            <m:r>
                              <a:rPr lang="en-US" altLang="zh-TW" b="0" i="1" smtClean="0">
                                <a:latin typeface="Cambria Math" panose="02040503050406030204" pitchFamily="18" charset="0"/>
                              </a:rPr>
                              <m:t>𝑡</m:t>
                            </m:r>
                          </m:sup>
                        </m:sSubSup>
                      </m:oMath>
                    </m:oMathPara>
                  </a14:m>
                  <a:endParaRPr lang="zh-TW" altLang="en-US" dirty="0"/>
                </a:p>
              </p:txBody>
            </p:sp>
          </mc:Choice>
          <mc:Fallback xmlns="">
            <p:sp>
              <p:nvSpPr>
                <p:cNvPr id="129" name="矩形 128"/>
                <p:cNvSpPr>
                  <a:spLocks noRot="1" noChangeAspect="1" noMove="1" noResize="1" noEditPoints="1" noAdjustHandles="1" noChangeArrowheads="1" noChangeShapeType="1" noTextEdit="1"/>
                </p:cNvSpPr>
                <p:nvPr/>
              </p:nvSpPr>
              <p:spPr>
                <a:xfrm>
                  <a:off x="9932296" y="5383155"/>
                  <a:ext cx="824753" cy="309282"/>
                </a:xfrm>
                <a:prstGeom prst="rect">
                  <a:avLst/>
                </a:prstGeom>
                <a:blipFill>
                  <a:blip r:embed="rId19"/>
                  <a:stretch>
                    <a:fillRect b="-9434"/>
                  </a:stretch>
                </a:blipFill>
                <a:ln>
                  <a:solidFill>
                    <a:srgbClr val="001E5E"/>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25" name="矩形 124"/>
                <p:cNvSpPr/>
                <p:nvPr/>
              </p:nvSpPr>
              <p:spPr>
                <a:xfrm>
                  <a:off x="10149391" y="5523913"/>
                  <a:ext cx="824753" cy="309282"/>
                </a:xfrm>
                <a:prstGeom prst="rect">
                  <a:avLst/>
                </a:prstGeom>
                <a:solidFill>
                  <a:srgbClr val="001E5E"/>
                </a:solidFill>
                <a:ln>
                  <a:solidFill>
                    <a:srgbClr val="001E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en-US" altLang="zh-TW" i="1" smtClean="0">
                                <a:latin typeface="Cambria Math" panose="02040503050406030204" pitchFamily="18" charset="0"/>
                              </a:rPr>
                            </m:ctrlPr>
                          </m:sSubSupPr>
                          <m:e>
                            <m:r>
                              <a:rPr lang="zh-TW" altLang="en-US" i="1" smtClean="0">
                                <a:latin typeface="Cambria Math" panose="02040503050406030204" pitchFamily="18" charset="0"/>
                              </a:rPr>
                              <m:t>𝜃</m:t>
                            </m:r>
                          </m:e>
                          <m:sub>
                            <m:r>
                              <a:rPr lang="en-US" altLang="zh-TW" b="0" i="1" smtClean="0">
                                <a:latin typeface="Cambria Math" panose="02040503050406030204" pitchFamily="18" charset="0"/>
                              </a:rPr>
                              <m:t>𝐾</m:t>
                            </m:r>
                          </m:sub>
                          <m:sup>
                            <m:r>
                              <a:rPr lang="en-US" altLang="zh-TW" b="0" i="1" smtClean="0">
                                <a:latin typeface="Cambria Math" panose="02040503050406030204" pitchFamily="18" charset="0"/>
                              </a:rPr>
                              <m:t>𝑡</m:t>
                            </m:r>
                          </m:sup>
                        </m:sSubSup>
                      </m:oMath>
                    </m:oMathPara>
                  </a14:m>
                  <a:endParaRPr lang="zh-TW" altLang="en-US" dirty="0"/>
                </a:p>
              </p:txBody>
            </p:sp>
          </mc:Choice>
          <mc:Fallback xmlns="">
            <p:sp>
              <p:nvSpPr>
                <p:cNvPr id="128" name="矩形 127"/>
                <p:cNvSpPr>
                  <a:spLocks noRot="1" noChangeAspect="1" noMove="1" noResize="1" noEditPoints="1" noAdjustHandles="1" noChangeArrowheads="1" noChangeShapeType="1" noTextEdit="1"/>
                </p:cNvSpPr>
                <p:nvPr/>
              </p:nvSpPr>
              <p:spPr>
                <a:xfrm>
                  <a:off x="10149391" y="5523913"/>
                  <a:ext cx="824753" cy="309282"/>
                </a:xfrm>
                <a:prstGeom prst="rect">
                  <a:avLst/>
                </a:prstGeom>
                <a:blipFill>
                  <a:blip r:embed="rId20"/>
                  <a:stretch>
                    <a:fillRect b="-11321"/>
                  </a:stretch>
                </a:blipFill>
                <a:ln>
                  <a:solidFill>
                    <a:srgbClr val="001E5E"/>
                  </a:solidFill>
                </a:ln>
              </p:spPr>
              <p:txBody>
                <a:bodyPr/>
                <a:lstStyle/>
                <a:p>
                  <a:r>
                    <a:rPr lang="zh-TW" altLang="en-US">
                      <a:noFill/>
                    </a:rPr>
                    <a:t> </a:t>
                  </a:r>
                </a:p>
              </p:txBody>
            </p:sp>
          </mc:Fallback>
        </mc:AlternateContent>
      </p:grpSp>
      <mc:AlternateContent xmlns:mc="http://schemas.openxmlformats.org/markup-compatibility/2006" xmlns:a14="http://schemas.microsoft.com/office/drawing/2010/main">
        <mc:Choice Requires="a14">
          <p:sp>
            <p:nvSpPr>
              <p:cNvPr id="113" name="文字方塊 112"/>
              <p:cNvSpPr txBox="1"/>
              <p:nvPr/>
            </p:nvSpPr>
            <p:spPr>
              <a:xfrm>
                <a:off x="8172750" y="2882681"/>
                <a:ext cx="54998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zh-TW" altLang="en-US" i="1" smtClean="0">
                          <a:latin typeface="Cambria Math" panose="02040503050406030204" pitchFamily="18" charset="0"/>
                        </a:rPr>
                        <m:t>⨀</m:t>
                      </m:r>
                    </m:oMath>
                  </m:oMathPara>
                </a14:m>
                <a:endParaRPr lang="zh-TW" altLang="en-US" dirty="0"/>
              </a:p>
            </p:txBody>
          </p:sp>
        </mc:Choice>
        <mc:Fallback xmlns="">
          <p:sp>
            <p:nvSpPr>
              <p:cNvPr id="113" name="文字方塊 112"/>
              <p:cNvSpPr txBox="1">
                <a:spLocks noRot="1" noChangeAspect="1" noMove="1" noResize="1" noEditPoints="1" noAdjustHandles="1" noChangeArrowheads="1" noChangeShapeType="1" noTextEdit="1"/>
              </p:cNvSpPr>
              <p:nvPr/>
            </p:nvSpPr>
            <p:spPr>
              <a:xfrm>
                <a:off x="8172750" y="2882681"/>
                <a:ext cx="549984" cy="369332"/>
              </a:xfrm>
              <a:prstGeom prst="rect">
                <a:avLst/>
              </a:prstGeom>
              <a:blipFill>
                <a:blip r:embed="rId21"/>
                <a:stretch>
                  <a:fillRect b="-166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14" name="矩形 113"/>
              <p:cNvSpPr/>
              <p:nvPr/>
            </p:nvSpPr>
            <p:spPr>
              <a:xfrm>
                <a:off x="9042661" y="2841542"/>
                <a:ext cx="759620" cy="309935"/>
              </a:xfrm>
              <a:prstGeom prst="rect">
                <a:avLst/>
              </a:prstGeom>
              <a:solidFill>
                <a:srgbClr val="001E5E"/>
              </a:solidFill>
              <a:ln>
                <a:solidFill>
                  <a:srgbClr val="001E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en-US" altLang="zh-TW" i="1" smtClean="0">
                              <a:latin typeface="Cambria Math" panose="02040503050406030204" pitchFamily="18" charset="0"/>
                            </a:rPr>
                          </m:ctrlPr>
                        </m:sSubSupPr>
                        <m:e>
                          <m:r>
                            <a:rPr lang="zh-TW" altLang="en-US" i="1" smtClean="0">
                              <a:latin typeface="Cambria Math" panose="02040503050406030204" pitchFamily="18" charset="0"/>
                            </a:rPr>
                            <m:t>𝜃</m:t>
                          </m:r>
                        </m:e>
                        <m:sub>
                          <m:r>
                            <a:rPr lang="en-US" altLang="zh-TW" b="0" i="1" smtClean="0">
                              <a:latin typeface="Cambria Math" panose="02040503050406030204" pitchFamily="18" charset="0"/>
                            </a:rPr>
                            <m:t>𝐾</m:t>
                          </m:r>
                        </m:sub>
                        <m:sup>
                          <m:r>
                            <a:rPr lang="en-US" altLang="zh-TW" b="0" i="1" smtClean="0">
                              <a:latin typeface="Cambria Math" panose="02040503050406030204" pitchFamily="18" charset="0"/>
                            </a:rPr>
                            <m:t>𝑡</m:t>
                          </m:r>
                        </m:sup>
                      </m:sSubSup>
                    </m:oMath>
                  </m:oMathPara>
                </a14:m>
                <a:endParaRPr lang="zh-TW" altLang="en-US" dirty="0"/>
              </a:p>
            </p:txBody>
          </p:sp>
        </mc:Choice>
        <mc:Fallback xmlns="">
          <p:sp>
            <p:nvSpPr>
              <p:cNvPr id="114" name="矩形 113"/>
              <p:cNvSpPr>
                <a:spLocks noRot="1" noChangeAspect="1" noMove="1" noResize="1" noEditPoints="1" noAdjustHandles="1" noChangeArrowheads="1" noChangeShapeType="1" noTextEdit="1"/>
              </p:cNvSpPr>
              <p:nvPr/>
            </p:nvSpPr>
            <p:spPr>
              <a:xfrm>
                <a:off x="9042661" y="2841542"/>
                <a:ext cx="759620" cy="309935"/>
              </a:xfrm>
              <a:prstGeom prst="rect">
                <a:avLst/>
              </a:prstGeom>
              <a:blipFill>
                <a:blip r:embed="rId22"/>
                <a:stretch>
                  <a:fillRect b="-9434"/>
                </a:stretch>
              </a:blipFill>
              <a:ln>
                <a:solidFill>
                  <a:srgbClr val="001E5E"/>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15" name="矩形 114"/>
              <p:cNvSpPr/>
              <p:nvPr/>
            </p:nvSpPr>
            <p:spPr>
              <a:xfrm>
                <a:off x="10312389" y="2419123"/>
                <a:ext cx="759620" cy="309935"/>
              </a:xfrm>
              <a:prstGeom prst="rect">
                <a:avLst/>
              </a:prstGeom>
              <a:solidFill>
                <a:srgbClr val="001E5E"/>
              </a:solidFill>
              <a:ln>
                <a:solidFill>
                  <a:srgbClr val="001E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en-US" altLang="zh-TW" i="1" smtClean="0">
                              <a:latin typeface="Cambria Math" panose="02040503050406030204" pitchFamily="18" charset="0"/>
                            </a:rPr>
                          </m:ctrlPr>
                        </m:sSubSupPr>
                        <m:e>
                          <m:r>
                            <a:rPr lang="zh-TW" altLang="en-US" i="1" smtClean="0">
                              <a:latin typeface="Cambria Math" panose="02040503050406030204" pitchFamily="18" charset="0"/>
                            </a:rPr>
                            <m:t>𝜃</m:t>
                          </m:r>
                        </m:e>
                        <m:sub>
                          <m:r>
                            <a:rPr lang="en-US" altLang="zh-TW" b="0" i="1" smtClean="0">
                              <a:latin typeface="Cambria Math" panose="02040503050406030204" pitchFamily="18" charset="0"/>
                            </a:rPr>
                            <m:t> </m:t>
                          </m:r>
                        </m:sub>
                        <m:sup>
                          <m:r>
                            <a:rPr lang="en-US" altLang="zh-TW" b="0" i="1" smtClean="0">
                              <a:latin typeface="Cambria Math" panose="02040503050406030204" pitchFamily="18" charset="0"/>
                            </a:rPr>
                            <m:t>𝑡</m:t>
                          </m:r>
                          <m:r>
                            <a:rPr lang="en-US" altLang="zh-TW" b="0" i="1" smtClean="0">
                              <a:latin typeface="Cambria Math" panose="02040503050406030204" pitchFamily="18" charset="0"/>
                            </a:rPr>
                            <m:t>+1</m:t>
                          </m:r>
                        </m:sup>
                      </m:sSubSup>
                    </m:oMath>
                  </m:oMathPara>
                </a14:m>
                <a:endParaRPr lang="zh-TW" altLang="en-US" dirty="0"/>
              </a:p>
            </p:txBody>
          </p:sp>
        </mc:Choice>
        <mc:Fallback xmlns="">
          <p:sp>
            <p:nvSpPr>
              <p:cNvPr id="115" name="矩形 114"/>
              <p:cNvSpPr>
                <a:spLocks noRot="1" noChangeAspect="1" noMove="1" noResize="1" noEditPoints="1" noAdjustHandles="1" noChangeArrowheads="1" noChangeShapeType="1" noTextEdit="1"/>
              </p:cNvSpPr>
              <p:nvPr/>
            </p:nvSpPr>
            <p:spPr>
              <a:xfrm>
                <a:off x="10312389" y="2419123"/>
                <a:ext cx="759620" cy="309935"/>
              </a:xfrm>
              <a:prstGeom prst="rect">
                <a:avLst/>
              </a:prstGeom>
              <a:blipFill>
                <a:blip r:embed="rId23"/>
                <a:stretch>
                  <a:fillRect/>
                </a:stretch>
              </a:blipFill>
              <a:ln>
                <a:solidFill>
                  <a:srgbClr val="001E5E"/>
                </a:solidFill>
              </a:ln>
            </p:spPr>
            <p:txBody>
              <a:bodyPr/>
              <a:lstStyle/>
              <a:p>
                <a:r>
                  <a:rPr lang="zh-TW" altLang="en-US">
                    <a:noFill/>
                  </a:rPr>
                  <a:t> </a:t>
                </a:r>
              </a:p>
            </p:txBody>
          </p:sp>
        </mc:Fallback>
      </mc:AlternateContent>
      <p:sp>
        <p:nvSpPr>
          <p:cNvPr id="116" name="文字方塊 115"/>
          <p:cNvSpPr txBox="1"/>
          <p:nvPr/>
        </p:nvSpPr>
        <p:spPr>
          <a:xfrm>
            <a:off x="9102015" y="1836089"/>
            <a:ext cx="1653989" cy="307777"/>
          </a:xfrm>
          <a:prstGeom prst="rect">
            <a:avLst/>
          </a:prstGeom>
          <a:noFill/>
        </p:spPr>
        <p:txBody>
          <a:bodyPr wrap="square" rtlCol="0">
            <a:spAutoFit/>
          </a:bodyPr>
          <a:lstStyle/>
          <a:p>
            <a:r>
              <a:rPr lang="en-US" altLang="zh-TW" sz="1400" b="1" dirty="0" smtClean="0">
                <a:latin typeface="Times New Roman" panose="02020603050405020304" pitchFamily="18" charset="0"/>
                <a:cs typeface="Times New Roman" panose="02020603050405020304" pitchFamily="18" charset="0"/>
              </a:rPr>
              <a:t>Weighted Average</a:t>
            </a:r>
            <a:endParaRPr lang="zh-TW" altLang="en-US" sz="1400" b="1" dirty="0">
              <a:latin typeface="Times New Roman" panose="02020603050405020304" pitchFamily="18" charset="0"/>
              <a:cs typeface="Times New Roman" panose="02020603050405020304" pitchFamily="18" charset="0"/>
            </a:endParaRPr>
          </a:p>
        </p:txBody>
      </p:sp>
      <p:sp>
        <p:nvSpPr>
          <p:cNvPr id="117" name="向下箭號 116"/>
          <p:cNvSpPr/>
          <p:nvPr/>
        </p:nvSpPr>
        <p:spPr>
          <a:xfrm rot="16200000">
            <a:off x="9877713" y="2383850"/>
            <a:ext cx="149524" cy="367834"/>
          </a:xfrm>
          <a:prstGeom prst="down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18" name="肘形接點 117"/>
          <p:cNvCxnSpPr>
            <a:stCxn id="115" idx="3"/>
            <a:endCxn id="95" idx="3"/>
          </p:cNvCxnSpPr>
          <p:nvPr/>
        </p:nvCxnSpPr>
        <p:spPr>
          <a:xfrm flipH="1">
            <a:off x="10136391" y="2574091"/>
            <a:ext cx="935618" cy="1649196"/>
          </a:xfrm>
          <a:prstGeom prst="bentConnector3">
            <a:avLst>
              <a:gd name="adj1" fmla="val -24433"/>
            </a:avLst>
          </a:prstGeom>
          <a:ln w="38100">
            <a:solidFill>
              <a:srgbClr val="00B05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19" name="矩形 118"/>
          <p:cNvSpPr/>
          <p:nvPr/>
        </p:nvSpPr>
        <p:spPr>
          <a:xfrm>
            <a:off x="2729753" y="4896386"/>
            <a:ext cx="6674224" cy="123027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20" name="肘形接點 119"/>
          <p:cNvCxnSpPr>
            <a:stCxn id="115" idx="3"/>
            <a:endCxn id="119" idx="3"/>
          </p:cNvCxnSpPr>
          <p:nvPr/>
        </p:nvCxnSpPr>
        <p:spPr>
          <a:xfrm flipH="1">
            <a:off x="9403977" y="2574091"/>
            <a:ext cx="1668032" cy="2937432"/>
          </a:xfrm>
          <a:prstGeom prst="bentConnector3">
            <a:avLst>
              <a:gd name="adj1" fmla="val -13705"/>
            </a:avLst>
          </a:prstGeom>
          <a:ln w="38100">
            <a:solidFill>
              <a:srgbClr val="00B050"/>
            </a:solidFill>
            <a:prstDash val="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1" name="圓角矩形 120"/>
              <p:cNvSpPr/>
              <p:nvPr/>
            </p:nvSpPr>
            <p:spPr>
              <a:xfrm>
                <a:off x="4193391" y="1878234"/>
                <a:ext cx="626091" cy="419678"/>
              </a:xfrm>
              <a:prstGeom prst="round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400" i="1" dirty="0" smtClean="0">
                              <a:solidFill>
                                <a:schemeClr val="tx1"/>
                              </a:solidFill>
                              <a:latin typeface="Cambria Math" panose="02040503050406030204" pitchFamily="18" charset="0"/>
                            </a:rPr>
                          </m:ctrlPr>
                        </m:sSubPr>
                        <m:e>
                          <m:r>
                            <a:rPr lang="en-US" altLang="zh-TW" sz="1400" i="1" dirty="0" smtClean="0">
                              <a:solidFill>
                                <a:schemeClr val="tx1"/>
                              </a:solidFill>
                              <a:latin typeface="Cambria Math" panose="02040503050406030204" pitchFamily="18" charset="0"/>
                              <a:ea typeface="Cambria Math" panose="02040503050406030204" pitchFamily="18" charset="0"/>
                            </a:rPr>
                            <m:t>ℒ</m:t>
                          </m:r>
                        </m:e>
                        <m:sub>
                          <m:r>
                            <a:rPr lang="en-US" altLang="zh-TW" sz="1400" b="0" i="1" dirty="0" smtClean="0">
                              <a:solidFill>
                                <a:schemeClr val="tx1"/>
                              </a:solidFill>
                              <a:latin typeface="Cambria Math" panose="02040503050406030204" pitchFamily="18" charset="0"/>
                            </a:rPr>
                            <m:t>𝐴𝑇</m:t>
                          </m:r>
                        </m:sub>
                      </m:sSub>
                    </m:oMath>
                  </m:oMathPara>
                </a14:m>
                <a:endParaRPr lang="zh-TW" altLang="en-US" sz="1400" dirty="0"/>
              </a:p>
            </p:txBody>
          </p:sp>
        </mc:Choice>
        <mc:Fallback xmlns="">
          <p:sp>
            <p:nvSpPr>
              <p:cNvPr id="121" name="圓角矩形 120"/>
              <p:cNvSpPr>
                <a:spLocks noRot="1" noChangeAspect="1" noMove="1" noResize="1" noEditPoints="1" noAdjustHandles="1" noChangeArrowheads="1" noChangeShapeType="1" noTextEdit="1"/>
              </p:cNvSpPr>
              <p:nvPr/>
            </p:nvSpPr>
            <p:spPr>
              <a:xfrm>
                <a:off x="4193391" y="1878234"/>
                <a:ext cx="626091" cy="419678"/>
              </a:xfrm>
              <a:prstGeom prst="roundRect">
                <a:avLst/>
              </a:prstGeom>
              <a:blipFill>
                <a:blip r:embed="rId24"/>
                <a:stretch>
                  <a:fillRect/>
                </a:stretch>
              </a:blipFill>
              <a:ln>
                <a:solidFill>
                  <a:srgbClr val="FFC000"/>
                </a:solidFill>
              </a:ln>
            </p:spPr>
            <p:txBody>
              <a:bodyPr/>
              <a:lstStyle/>
              <a:p>
                <a:r>
                  <a:rPr lang="zh-TW" altLang="en-US">
                    <a:noFill/>
                  </a:rPr>
                  <a:t> </a:t>
                </a:r>
              </a:p>
            </p:txBody>
          </p:sp>
        </mc:Fallback>
      </mc:AlternateContent>
      <p:sp>
        <p:nvSpPr>
          <p:cNvPr id="76" name="圓角矩形 75"/>
          <p:cNvSpPr/>
          <p:nvPr/>
        </p:nvSpPr>
        <p:spPr>
          <a:xfrm>
            <a:off x="6085160" y="3693462"/>
            <a:ext cx="4051230" cy="1028488"/>
          </a:xfrm>
          <a:prstGeom prst="roundRect">
            <a:avLst/>
          </a:prstGeom>
          <a:noFill/>
          <a:ln w="28575">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7" name="向下箭號 76"/>
          <p:cNvSpPr/>
          <p:nvPr/>
        </p:nvSpPr>
        <p:spPr>
          <a:xfrm>
            <a:off x="4396494" y="2380124"/>
            <a:ext cx="235398" cy="349411"/>
          </a:xfrm>
          <a:prstGeom prst="downArrow">
            <a:avLst/>
          </a:prstGeom>
          <a:solidFill>
            <a:srgbClr val="F54A0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78" name="直線接點 77"/>
          <p:cNvCxnSpPr>
            <a:stCxn id="85" idx="1"/>
          </p:cNvCxnSpPr>
          <p:nvPr/>
        </p:nvCxnSpPr>
        <p:spPr>
          <a:xfrm flipH="1">
            <a:off x="2401626" y="5310878"/>
            <a:ext cx="391308" cy="0"/>
          </a:xfrm>
          <a:prstGeom prst="line">
            <a:avLst/>
          </a:prstGeom>
          <a:ln w="38100">
            <a:solidFill>
              <a:srgbClr val="00B050"/>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5" name="圓角矩形 134"/>
              <p:cNvSpPr/>
              <p:nvPr/>
            </p:nvSpPr>
            <p:spPr>
              <a:xfrm>
                <a:off x="6912387" y="3724955"/>
                <a:ext cx="518822" cy="484926"/>
              </a:xfrm>
              <a:prstGeom prst="round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f>
                        <m:fPr>
                          <m:ctrlPr>
                            <a:rPr lang="en-US" altLang="zh-TW" sz="1200" i="1" smtClean="0">
                              <a:solidFill>
                                <a:schemeClr val="tx1"/>
                              </a:solidFill>
                              <a:latin typeface="Cambria Math" panose="02040503050406030204" pitchFamily="18" charset="0"/>
                            </a:rPr>
                          </m:ctrlPr>
                        </m:fPr>
                        <m:num>
                          <m:sSub>
                            <m:sSubPr>
                              <m:ctrlPr>
                                <a:rPr lang="en-US" altLang="zh-TW" sz="1200" i="1" smtClean="0">
                                  <a:solidFill>
                                    <a:schemeClr val="tx1"/>
                                  </a:solidFill>
                                  <a:latin typeface="Cambria Math" panose="02040503050406030204" pitchFamily="18" charset="0"/>
                                </a:rPr>
                              </m:ctrlPr>
                            </m:sSubPr>
                            <m:e>
                              <m:acc>
                                <m:accPr>
                                  <m:chr m:val="̂"/>
                                  <m:ctrlPr>
                                    <a:rPr lang="en-US" altLang="zh-TW" sz="1200" i="1" smtClean="0">
                                      <a:solidFill>
                                        <a:schemeClr val="tx1"/>
                                      </a:solidFill>
                                      <a:latin typeface="Cambria Math" panose="02040503050406030204" pitchFamily="18" charset="0"/>
                                    </a:rPr>
                                  </m:ctrlPr>
                                </m:accPr>
                                <m:e>
                                  <m:r>
                                    <a:rPr lang="en-US" altLang="zh-TW" sz="1200" b="0" i="1" smtClean="0">
                                      <a:solidFill>
                                        <a:schemeClr val="tx1"/>
                                      </a:solidFill>
                                      <a:latin typeface="Cambria Math" panose="02040503050406030204" pitchFamily="18" charset="0"/>
                                    </a:rPr>
                                    <m:t>𝐷</m:t>
                                  </m:r>
                                </m:e>
                              </m:acc>
                            </m:e>
                            <m:sub>
                              <m:r>
                                <a:rPr lang="en-US" altLang="zh-TW" sz="1200" b="0" i="1" smtClean="0">
                                  <a:solidFill>
                                    <a:schemeClr val="tx1"/>
                                  </a:solidFill>
                                  <a:latin typeface="Cambria Math" panose="02040503050406030204" pitchFamily="18" charset="0"/>
                                </a:rPr>
                                <m:t>𝑠</m:t>
                              </m:r>
                            </m:sub>
                          </m:sSub>
                        </m:num>
                        <m:den>
                          <m:r>
                            <a:rPr lang="en-US" altLang="zh-TW" sz="1200" b="0" i="1" smtClean="0">
                              <a:solidFill>
                                <a:schemeClr val="tx1"/>
                              </a:solidFill>
                              <a:latin typeface="Cambria Math" panose="02040503050406030204" pitchFamily="18" charset="0"/>
                            </a:rPr>
                            <m:t>𝑁</m:t>
                          </m:r>
                        </m:den>
                      </m:f>
                    </m:oMath>
                  </m:oMathPara>
                </a14:m>
                <a:endParaRPr lang="zh-TW" altLang="en-US" sz="1200" dirty="0"/>
              </a:p>
            </p:txBody>
          </p:sp>
        </mc:Choice>
        <mc:Fallback xmlns="">
          <p:sp>
            <p:nvSpPr>
              <p:cNvPr id="135" name="圓角矩形 134"/>
              <p:cNvSpPr>
                <a:spLocks noRot="1" noChangeAspect="1" noMove="1" noResize="1" noEditPoints="1" noAdjustHandles="1" noChangeArrowheads="1" noChangeShapeType="1" noTextEdit="1"/>
              </p:cNvSpPr>
              <p:nvPr/>
            </p:nvSpPr>
            <p:spPr>
              <a:xfrm>
                <a:off x="6912387" y="3724955"/>
                <a:ext cx="518822" cy="484926"/>
              </a:xfrm>
              <a:prstGeom prst="roundRect">
                <a:avLst/>
              </a:prstGeom>
              <a:blipFill>
                <a:blip r:embed="rId25"/>
                <a:stretch>
                  <a:fillRect/>
                </a:stretch>
              </a:blipFill>
              <a:ln>
                <a:solidFill>
                  <a:srgbClr val="FFC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36" name="圓角矩形 135"/>
              <p:cNvSpPr/>
              <p:nvPr/>
            </p:nvSpPr>
            <p:spPr>
              <a:xfrm>
                <a:off x="4794504" y="2832998"/>
                <a:ext cx="518822" cy="484926"/>
              </a:xfrm>
              <a:prstGeom prst="round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f>
                        <m:fPr>
                          <m:ctrlPr>
                            <a:rPr lang="en-US" altLang="zh-TW" sz="1200" i="1" smtClean="0">
                              <a:solidFill>
                                <a:schemeClr val="tx1"/>
                              </a:solidFill>
                              <a:latin typeface="Cambria Math" panose="02040503050406030204" pitchFamily="18" charset="0"/>
                            </a:rPr>
                          </m:ctrlPr>
                        </m:fPr>
                        <m:num>
                          <m:sSub>
                            <m:sSubPr>
                              <m:ctrlPr>
                                <a:rPr lang="en-US" altLang="zh-TW" sz="1200" i="1" smtClean="0">
                                  <a:solidFill>
                                    <a:schemeClr val="tx1"/>
                                  </a:solidFill>
                                  <a:latin typeface="Cambria Math" panose="02040503050406030204" pitchFamily="18" charset="0"/>
                                </a:rPr>
                              </m:ctrlPr>
                            </m:sSubPr>
                            <m:e>
                              <m:acc>
                                <m:accPr>
                                  <m:chr m:val="̂"/>
                                  <m:ctrlPr>
                                    <a:rPr lang="en-US" altLang="zh-TW" sz="1200" i="1" smtClean="0">
                                      <a:solidFill>
                                        <a:schemeClr val="tx1"/>
                                      </a:solidFill>
                                      <a:latin typeface="Cambria Math" panose="02040503050406030204" pitchFamily="18" charset="0"/>
                                    </a:rPr>
                                  </m:ctrlPr>
                                </m:accPr>
                                <m:e>
                                  <m:r>
                                    <a:rPr lang="en-US" altLang="zh-TW" sz="1200" b="0" i="1" smtClean="0">
                                      <a:solidFill>
                                        <a:schemeClr val="tx1"/>
                                      </a:solidFill>
                                      <a:latin typeface="Cambria Math" panose="02040503050406030204" pitchFamily="18" charset="0"/>
                                    </a:rPr>
                                    <m:t>𝐷</m:t>
                                  </m:r>
                                </m:e>
                              </m:acc>
                            </m:e>
                            <m:sub>
                              <m:r>
                                <a:rPr lang="en-US" altLang="zh-TW" sz="1200" b="0" i="1" smtClean="0">
                                  <a:solidFill>
                                    <a:schemeClr val="tx1"/>
                                  </a:solidFill>
                                  <a:latin typeface="Cambria Math" panose="02040503050406030204" pitchFamily="18" charset="0"/>
                                </a:rPr>
                                <m:t>𝑠</m:t>
                              </m:r>
                            </m:sub>
                          </m:sSub>
                        </m:num>
                        <m:den>
                          <m:r>
                            <a:rPr lang="en-US" altLang="zh-TW" sz="1200" b="0" i="1" smtClean="0">
                              <a:solidFill>
                                <a:schemeClr val="tx1"/>
                              </a:solidFill>
                              <a:latin typeface="Cambria Math" panose="02040503050406030204" pitchFamily="18" charset="0"/>
                            </a:rPr>
                            <m:t>𝑁</m:t>
                          </m:r>
                        </m:den>
                      </m:f>
                    </m:oMath>
                  </m:oMathPara>
                </a14:m>
                <a:endParaRPr lang="zh-TW" altLang="en-US" sz="1200" dirty="0"/>
              </a:p>
            </p:txBody>
          </p:sp>
        </mc:Choice>
        <mc:Fallback xmlns="">
          <p:sp>
            <p:nvSpPr>
              <p:cNvPr id="136" name="圓角矩形 135"/>
              <p:cNvSpPr>
                <a:spLocks noRot="1" noChangeAspect="1" noMove="1" noResize="1" noEditPoints="1" noAdjustHandles="1" noChangeArrowheads="1" noChangeShapeType="1" noTextEdit="1"/>
              </p:cNvSpPr>
              <p:nvPr/>
            </p:nvSpPr>
            <p:spPr>
              <a:xfrm>
                <a:off x="4794504" y="2832998"/>
                <a:ext cx="518822" cy="484926"/>
              </a:xfrm>
              <a:prstGeom prst="roundRect">
                <a:avLst/>
              </a:prstGeom>
              <a:blipFill>
                <a:blip r:embed="rId26"/>
                <a:stretch>
                  <a:fillRect/>
                </a:stretch>
              </a:blipFill>
              <a:ln>
                <a:solidFill>
                  <a:srgbClr val="FFC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37" name="圓角矩形 136"/>
              <p:cNvSpPr/>
              <p:nvPr/>
            </p:nvSpPr>
            <p:spPr>
              <a:xfrm>
                <a:off x="3196066" y="5068606"/>
                <a:ext cx="341970" cy="466166"/>
              </a:xfrm>
              <a:prstGeom prst="roundRect">
                <a:avLst/>
              </a:prstGeom>
              <a:solidFill>
                <a:srgbClr val="853A0C"/>
              </a:solidFill>
              <a:ln>
                <a:solidFill>
                  <a:srgbClr val="853A0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dirty="0" smtClean="0">
                              <a:latin typeface="Cambria Math" panose="02040503050406030204" pitchFamily="18" charset="0"/>
                            </a:rPr>
                          </m:ctrlPr>
                        </m:sSubPr>
                        <m:e>
                          <m:r>
                            <a:rPr lang="en-US" altLang="zh-TW" sz="1000" i="1" dirty="0" smtClean="0">
                              <a:latin typeface="Cambria Math" panose="02040503050406030204" pitchFamily="18" charset="0"/>
                              <a:ea typeface="Cambria Math" panose="02040503050406030204" pitchFamily="18" charset="0"/>
                            </a:rPr>
                            <m:t>ℒ</m:t>
                          </m:r>
                        </m:e>
                        <m:sub>
                          <m:r>
                            <a:rPr lang="en-US" altLang="zh-TW" sz="1000" b="0" i="1" dirty="0" smtClean="0">
                              <a:latin typeface="Cambria Math" panose="02040503050406030204" pitchFamily="18" charset="0"/>
                            </a:rPr>
                            <m:t>1</m:t>
                          </m:r>
                        </m:sub>
                      </m:sSub>
                    </m:oMath>
                  </m:oMathPara>
                </a14:m>
                <a:endParaRPr lang="zh-TW" altLang="en-US" sz="1000" dirty="0"/>
              </a:p>
            </p:txBody>
          </p:sp>
        </mc:Choice>
        <mc:Fallback xmlns="">
          <p:sp>
            <p:nvSpPr>
              <p:cNvPr id="137" name="圓角矩形 136"/>
              <p:cNvSpPr>
                <a:spLocks noRot="1" noChangeAspect="1" noMove="1" noResize="1" noEditPoints="1" noAdjustHandles="1" noChangeArrowheads="1" noChangeShapeType="1" noTextEdit="1"/>
              </p:cNvSpPr>
              <p:nvPr/>
            </p:nvSpPr>
            <p:spPr>
              <a:xfrm>
                <a:off x="3196066" y="5068606"/>
                <a:ext cx="341970" cy="466166"/>
              </a:xfrm>
              <a:prstGeom prst="roundRect">
                <a:avLst/>
              </a:prstGeom>
              <a:blipFill>
                <a:blip r:embed="rId27"/>
                <a:stretch>
                  <a:fillRect/>
                </a:stretch>
              </a:blipFill>
              <a:ln>
                <a:solidFill>
                  <a:srgbClr val="853A0C"/>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38" name="圓角矩形 137"/>
              <p:cNvSpPr/>
              <p:nvPr/>
            </p:nvSpPr>
            <p:spPr>
              <a:xfrm>
                <a:off x="4159087" y="5068606"/>
                <a:ext cx="332017" cy="466166"/>
              </a:xfrm>
              <a:prstGeom prst="roundRect">
                <a:avLst/>
              </a:prstGeom>
              <a:solidFill>
                <a:srgbClr val="853A0C"/>
              </a:solidFill>
              <a:ln>
                <a:solidFill>
                  <a:srgbClr val="853A0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f>
                        <m:fPr>
                          <m:ctrlPr>
                            <a:rPr lang="en-US" altLang="zh-TW" sz="1000" i="1" smtClean="0">
                              <a:latin typeface="Cambria Math" panose="02040503050406030204" pitchFamily="18" charset="0"/>
                            </a:rPr>
                          </m:ctrlPr>
                        </m:fPr>
                        <m:num>
                          <m:sSub>
                            <m:sSubPr>
                              <m:ctrlPr>
                                <a:rPr lang="en-US" altLang="zh-TW" sz="1000" i="1" smtClean="0">
                                  <a:latin typeface="Cambria Math" panose="02040503050406030204" pitchFamily="18" charset="0"/>
                                </a:rPr>
                              </m:ctrlPr>
                            </m:sSubPr>
                            <m:e>
                              <m:r>
                                <a:rPr lang="en-US" altLang="zh-TW" sz="1000" b="0" i="1" smtClean="0">
                                  <a:latin typeface="Cambria Math" panose="02040503050406030204" pitchFamily="18" charset="0"/>
                                </a:rPr>
                                <m:t>𝑁</m:t>
                              </m:r>
                            </m:e>
                            <m:sub>
                              <m:r>
                                <a:rPr lang="en-US" altLang="zh-TW" sz="1000" b="0" i="1" smtClean="0">
                                  <a:latin typeface="Cambria Math" panose="02040503050406030204" pitchFamily="18" charset="0"/>
                                </a:rPr>
                                <m:t>1</m:t>
                              </m:r>
                            </m:sub>
                          </m:sSub>
                        </m:num>
                        <m:den>
                          <m:r>
                            <a:rPr lang="en-US" altLang="zh-TW" sz="1000" b="0" i="1" smtClean="0">
                              <a:latin typeface="Cambria Math" panose="02040503050406030204" pitchFamily="18" charset="0"/>
                            </a:rPr>
                            <m:t>𝑁</m:t>
                          </m:r>
                        </m:den>
                      </m:f>
                    </m:oMath>
                  </m:oMathPara>
                </a14:m>
                <a:endParaRPr lang="zh-TW" altLang="en-US" sz="1000" dirty="0"/>
              </a:p>
            </p:txBody>
          </p:sp>
        </mc:Choice>
        <mc:Fallback xmlns="">
          <p:sp>
            <p:nvSpPr>
              <p:cNvPr id="138" name="圓角矩形 137"/>
              <p:cNvSpPr>
                <a:spLocks noRot="1" noChangeAspect="1" noMove="1" noResize="1" noEditPoints="1" noAdjustHandles="1" noChangeArrowheads="1" noChangeShapeType="1" noTextEdit="1"/>
              </p:cNvSpPr>
              <p:nvPr/>
            </p:nvSpPr>
            <p:spPr>
              <a:xfrm>
                <a:off x="4159087" y="5068606"/>
                <a:ext cx="332017" cy="466166"/>
              </a:xfrm>
              <a:prstGeom prst="roundRect">
                <a:avLst/>
              </a:prstGeom>
              <a:blipFill>
                <a:blip r:embed="rId28"/>
                <a:stretch>
                  <a:fillRect/>
                </a:stretch>
              </a:blipFill>
              <a:ln>
                <a:solidFill>
                  <a:srgbClr val="853A0C"/>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39" name="圓角矩形 138"/>
              <p:cNvSpPr/>
              <p:nvPr/>
            </p:nvSpPr>
            <p:spPr>
              <a:xfrm>
                <a:off x="4551297" y="5068606"/>
                <a:ext cx="341970" cy="466166"/>
              </a:xfrm>
              <a:prstGeom prst="roundRect">
                <a:avLst/>
              </a:prstGeom>
              <a:solidFill>
                <a:srgbClr val="853A0C"/>
              </a:solidFill>
              <a:ln>
                <a:solidFill>
                  <a:srgbClr val="853A0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dirty="0" smtClean="0">
                              <a:latin typeface="Cambria Math" panose="02040503050406030204" pitchFamily="18" charset="0"/>
                            </a:rPr>
                          </m:ctrlPr>
                        </m:sSubPr>
                        <m:e>
                          <m:r>
                            <a:rPr lang="en-US" altLang="zh-TW" sz="1000" i="1" dirty="0" smtClean="0">
                              <a:latin typeface="Cambria Math" panose="02040503050406030204" pitchFamily="18" charset="0"/>
                              <a:ea typeface="Cambria Math" panose="02040503050406030204" pitchFamily="18" charset="0"/>
                            </a:rPr>
                            <m:t>ℒ</m:t>
                          </m:r>
                        </m:e>
                        <m:sub>
                          <m:r>
                            <a:rPr lang="en-US" altLang="zh-TW" sz="1000" b="0" i="1" dirty="0" smtClean="0">
                              <a:latin typeface="Cambria Math" panose="02040503050406030204" pitchFamily="18" charset="0"/>
                            </a:rPr>
                            <m:t>1</m:t>
                          </m:r>
                        </m:sub>
                      </m:sSub>
                    </m:oMath>
                  </m:oMathPara>
                </a14:m>
                <a:endParaRPr lang="zh-TW" altLang="en-US" sz="1000" dirty="0"/>
              </a:p>
            </p:txBody>
          </p:sp>
        </mc:Choice>
        <mc:Fallback xmlns="">
          <p:sp>
            <p:nvSpPr>
              <p:cNvPr id="139" name="圓角矩形 138"/>
              <p:cNvSpPr>
                <a:spLocks noRot="1" noChangeAspect="1" noMove="1" noResize="1" noEditPoints="1" noAdjustHandles="1" noChangeArrowheads="1" noChangeShapeType="1" noTextEdit="1"/>
              </p:cNvSpPr>
              <p:nvPr/>
            </p:nvSpPr>
            <p:spPr>
              <a:xfrm>
                <a:off x="4551297" y="5068606"/>
                <a:ext cx="341970" cy="466166"/>
              </a:xfrm>
              <a:prstGeom prst="roundRect">
                <a:avLst/>
              </a:prstGeom>
              <a:blipFill>
                <a:blip r:embed="rId29"/>
                <a:stretch>
                  <a:fillRect/>
                </a:stretch>
              </a:blipFill>
              <a:ln>
                <a:solidFill>
                  <a:srgbClr val="853A0C"/>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40" name="圓角矩形 139"/>
              <p:cNvSpPr/>
              <p:nvPr/>
            </p:nvSpPr>
            <p:spPr>
              <a:xfrm>
                <a:off x="7520825" y="2826121"/>
                <a:ext cx="488577" cy="466166"/>
              </a:xfrm>
              <a:prstGeom prst="roundRect">
                <a:avLst/>
              </a:prstGeom>
              <a:solidFill>
                <a:srgbClr val="853A0C"/>
              </a:solidFill>
              <a:ln>
                <a:solidFill>
                  <a:srgbClr val="853A0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f>
                        <m:fPr>
                          <m:ctrlPr>
                            <a:rPr lang="en-US" altLang="zh-TW" sz="1000" i="1" smtClean="0">
                              <a:latin typeface="Cambria Math" panose="02040503050406030204" pitchFamily="18" charset="0"/>
                            </a:rPr>
                          </m:ctrlPr>
                        </m:fPr>
                        <m:num>
                          <m:sSub>
                            <m:sSubPr>
                              <m:ctrlPr>
                                <a:rPr lang="en-US" altLang="zh-TW" sz="1000" i="1" smtClean="0">
                                  <a:latin typeface="Cambria Math" panose="02040503050406030204" pitchFamily="18" charset="0"/>
                                </a:rPr>
                              </m:ctrlPr>
                            </m:sSubPr>
                            <m:e>
                              <m:r>
                                <a:rPr lang="en-US" altLang="zh-TW" sz="1000" b="0" i="1" smtClean="0">
                                  <a:latin typeface="Cambria Math" panose="02040503050406030204" pitchFamily="18" charset="0"/>
                                </a:rPr>
                                <m:t>𝑁</m:t>
                              </m:r>
                            </m:e>
                            <m:sub>
                              <m:r>
                                <a:rPr lang="en-US" altLang="zh-TW" sz="1000" b="0" i="1" smtClean="0">
                                  <a:latin typeface="Cambria Math" panose="02040503050406030204" pitchFamily="18" charset="0"/>
                                </a:rPr>
                                <m:t>𝐾</m:t>
                              </m:r>
                            </m:sub>
                          </m:sSub>
                        </m:num>
                        <m:den>
                          <m:r>
                            <a:rPr lang="en-US" altLang="zh-TW" sz="1000" b="0" i="1" smtClean="0">
                              <a:latin typeface="Cambria Math" panose="02040503050406030204" pitchFamily="18" charset="0"/>
                            </a:rPr>
                            <m:t>𝑁</m:t>
                          </m:r>
                        </m:den>
                      </m:f>
                      <m:sSub>
                        <m:sSubPr>
                          <m:ctrlPr>
                            <a:rPr lang="en-US" altLang="zh-TW" sz="1000" i="1" dirty="0" smtClean="0">
                              <a:latin typeface="Cambria Math" panose="02040503050406030204" pitchFamily="18" charset="0"/>
                            </a:rPr>
                          </m:ctrlPr>
                        </m:sSubPr>
                        <m:e>
                          <m:r>
                            <a:rPr lang="en-US" altLang="zh-TW" sz="1000" i="1" dirty="0" smtClean="0">
                              <a:latin typeface="Cambria Math" panose="02040503050406030204" pitchFamily="18" charset="0"/>
                              <a:ea typeface="Cambria Math" panose="02040503050406030204" pitchFamily="18" charset="0"/>
                            </a:rPr>
                            <m:t>ℒ</m:t>
                          </m:r>
                        </m:e>
                        <m:sub>
                          <m:r>
                            <a:rPr lang="en-US" altLang="zh-TW" sz="1000" b="0" i="1" dirty="0" smtClean="0">
                              <a:latin typeface="Cambria Math" panose="02040503050406030204" pitchFamily="18" charset="0"/>
                            </a:rPr>
                            <m:t>𝐾</m:t>
                          </m:r>
                        </m:sub>
                      </m:sSub>
                    </m:oMath>
                  </m:oMathPara>
                </a14:m>
                <a:endParaRPr lang="zh-TW" altLang="en-US" sz="1000" dirty="0"/>
              </a:p>
            </p:txBody>
          </p:sp>
        </mc:Choice>
        <mc:Fallback xmlns="">
          <p:sp>
            <p:nvSpPr>
              <p:cNvPr id="140" name="圓角矩形 139"/>
              <p:cNvSpPr>
                <a:spLocks noRot="1" noChangeAspect="1" noMove="1" noResize="1" noEditPoints="1" noAdjustHandles="1" noChangeArrowheads="1" noChangeShapeType="1" noTextEdit="1"/>
              </p:cNvSpPr>
              <p:nvPr/>
            </p:nvSpPr>
            <p:spPr>
              <a:xfrm>
                <a:off x="7520825" y="2826121"/>
                <a:ext cx="488577" cy="466166"/>
              </a:xfrm>
              <a:prstGeom prst="roundRect">
                <a:avLst/>
              </a:prstGeom>
              <a:blipFill>
                <a:blip r:embed="rId30"/>
                <a:stretch>
                  <a:fillRect/>
                </a:stretch>
              </a:blipFill>
              <a:ln>
                <a:solidFill>
                  <a:srgbClr val="853A0C"/>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41" name="圓角矩形 140"/>
              <p:cNvSpPr/>
              <p:nvPr/>
            </p:nvSpPr>
            <p:spPr>
              <a:xfrm>
                <a:off x="6620917" y="5090091"/>
                <a:ext cx="407269" cy="466166"/>
              </a:xfrm>
              <a:prstGeom prst="roundRect">
                <a:avLst/>
              </a:prstGeom>
              <a:solidFill>
                <a:srgbClr val="853A0C"/>
              </a:solidFill>
              <a:ln>
                <a:solidFill>
                  <a:srgbClr val="853A0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f>
                        <m:fPr>
                          <m:ctrlPr>
                            <a:rPr lang="en-US" altLang="zh-TW" sz="1000" i="1" smtClean="0">
                              <a:latin typeface="Cambria Math" panose="02040503050406030204" pitchFamily="18" charset="0"/>
                            </a:rPr>
                          </m:ctrlPr>
                        </m:fPr>
                        <m:num>
                          <m:sSub>
                            <m:sSubPr>
                              <m:ctrlPr>
                                <a:rPr lang="en-US" altLang="zh-TW" sz="1000" i="1" smtClean="0">
                                  <a:latin typeface="Cambria Math" panose="02040503050406030204" pitchFamily="18" charset="0"/>
                                </a:rPr>
                              </m:ctrlPr>
                            </m:sSubPr>
                            <m:e>
                              <m:r>
                                <a:rPr lang="en-US" altLang="zh-TW" sz="1000" b="0" i="1" smtClean="0">
                                  <a:latin typeface="Cambria Math" panose="02040503050406030204" pitchFamily="18" charset="0"/>
                                </a:rPr>
                                <m:t>𝑁</m:t>
                              </m:r>
                            </m:e>
                            <m:sub>
                              <m:r>
                                <a:rPr lang="en-US" altLang="zh-TW" sz="1000" i="1">
                                  <a:latin typeface="Cambria Math" panose="02040503050406030204" pitchFamily="18" charset="0"/>
                                </a:rPr>
                                <m:t>𝐾</m:t>
                              </m:r>
                              <m:r>
                                <a:rPr lang="en-US" altLang="zh-TW" sz="1000" i="1">
                                  <a:latin typeface="Cambria Math" panose="02040503050406030204" pitchFamily="18" charset="0"/>
                                </a:rPr>
                                <m:t>−1</m:t>
                              </m:r>
                            </m:sub>
                          </m:sSub>
                        </m:num>
                        <m:den>
                          <m:r>
                            <a:rPr lang="en-US" altLang="zh-TW" sz="1000" b="0" i="1" smtClean="0">
                              <a:latin typeface="Cambria Math" panose="02040503050406030204" pitchFamily="18" charset="0"/>
                            </a:rPr>
                            <m:t>𝑁</m:t>
                          </m:r>
                        </m:den>
                      </m:f>
                    </m:oMath>
                  </m:oMathPara>
                </a14:m>
                <a:endParaRPr lang="zh-TW" altLang="en-US" sz="1000" dirty="0"/>
              </a:p>
            </p:txBody>
          </p:sp>
        </mc:Choice>
        <mc:Fallback xmlns="">
          <p:sp>
            <p:nvSpPr>
              <p:cNvPr id="141" name="圓角矩形 140"/>
              <p:cNvSpPr>
                <a:spLocks noRot="1" noChangeAspect="1" noMove="1" noResize="1" noEditPoints="1" noAdjustHandles="1" noChangeArrowheads="1" noChangeShapeType="1" noTextEdit="1"/>
              </p:cNvSpPr>
              <p:nvPr/>
            </p:nvSpPr>
            <p:spPr>
              <a:xfrm>
                <a:off x="6620917" y="5090091"/>
                <a:ext cx="407269" cy="466166"/>
              </a:xfrm>
              <a:prstGeom prst="roundRect">
                <a:avLst/>
              </a:prstGeom>
              <a:blipFill>
                <a:blip r:embed="rId31"/>
                <a:stretch>
                  <a:fillRect/>
                </a:stretch>
              </a:blipFill>
              <a:ln>
                <a:solidFill>
                  <a:srgbClr val="853A0C"/>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42" name="圓角矩形 141"/>
              <p:cNvSpPr/>
              <p:nvPr/>
            </p:nvSpPr>
            <p:spPr>
              <a:xfrm>
                <a:off x="7106343" y="5092096"/>
                <a:ext cx="341970" cy="466166"/>
              </a:xfrm>
              <a:prstGeom prst="roundRect">
                <a:avLst/>
              </a:prstGeom>
              <a:solidFill>
                <a:srgbClr val="853A0C"/>
              </a:solidFill>
              <a:ln>
                <a:solidFill>
                  <a:srgbClr val="853A0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dirty="0" smtClean="0">
                              <a:latin typeface="Cambria Math" panose="02040503050406030204" pitchFamily="18" charset="0"/>
                            </a:rPr>
                          </m:ctrlPr>
                        </m:sSubPr>
                        <m:e>
                          <m:r>
                            <a:rPr lang="en-US" altLang="zh-TW" sz="1000" i="1" dirty="0" smtClean="0">
                              <a:latin typeface="Cambria Math" panose="02040503050406030204" pitchFamily="18" charset="0"/>
                              <a:ea typeface="Cambria Math" panose="02040503050406030204" pitchFamily="18" charset="0"/>
                            </a:rPr>
                            <m:t>ℒ</m:t>
                          </m:r>
                        </m:e>
                        <m:sub>
                          <m:r>
                            <a:rPr lang="en-US" altLang="zh-TW" sz="1000" i="1">
                              <a:latin typeface="Cambria Math" panose="02040503050406030204" pitchFamily="18" charset="0"/>
                            </a:rPr>
                            <m:t>𝐾</m:t>
                          </m:r>
                          <m:r>
                            <a:rPr lang="en-US" altLang="zh-TW" sz="1000" i="1">
                              <a:latin typeface="Cambria Math" panose="02040503050406030204" pitchFamily="18" charset="0"/>
                            </a:rPr>
                            <m:t>−1</m:t>
                          </m:r>
                        </m:sub>
                      </m:sSub>
                    </m:oMath>
                  </m:oMathPara>
                </a14:m>
                <a:endParaRPr lang="zh-TW" altLang="en-US" sz="1000" dirty="0"/>
              </a:p>
            </p:txBody>
          </p:sp>
        </mc:Choice>
        <mc:Fallback xmlns="">
          <p:sp>
            <p:nvSpPr>
              <p:cNvPr id="142" name="圓角矩形 141"/>
              <p:cNvSpPr>
                <a:spLocks noRot="1" noChangeAspect="1" noMove="1" noResize="1" noEditPoints="1" noAdjustHandles="1" noChangeArrowheads="1" noChangeShapeType="1" noTextEdit="1"/>
              </p:cNvSpPr>
              <p:nvPr/>
            </p:nvSpPr>
            <p:spPr>
              <a:xfrm>
                <a:off x="7106343" y="5092096"/>
                <a:ext cx="341970" cy="466166"/>
              </a:xfrm>
              <a:prstGeom prst="roundRect">
                <a:avLst/>
              </a:prstGeom>
              <a:blipFill>
                <a:blip r:embed="rId32"/>
                <a:stretch>
                  <a:fillRect l="-5172"/>
                </a:stretch>
              </a:blipFill>
              <a:ln>
                <a:solidFill>
                  <a:srgbClr val="853A0C"/>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43" name="圓角矩形 142"/>
              <p:cNvSpPr/>
              <p:nvPr/>
            </p:nvSpPr>
            <p:spPr>
              <a:xfrm>
                <a:off x="8126253" y="5088086"/>
                <a:ext cx="407269" cy="466166"/>
              </a:xfrm>
              <a:prstGeom prst="roundRect">
                <a:avLst/>
              </a:prstGeom>
              <a:solidFill>
                <a:srgbClr val="853A0C"/>
              </a:solidFill>
              <a:ln>
                <a:solidFill>
                  <a:srgbClr val="853A0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f>
                        <m:fPr>
                          <m:ctrlPr>
                            <a:rPr lang="en-US" altLang="zh-TW" sz="1000" i="1" smtClean="0">
                              <a:latin typeface="Cambria Math" panose="02040503050406030204" pitchFamily="18" charset="0"/>
                            </a:rPr>
                          </m:ctrlPr>
                        </m:fPr>
                        <m:num>
                          <m:sSub>
                            <m:sSubPr>
                              <m:ctrlPr>
                                <a:rPr lang="en-US" altLang="zh-TW" sz="1000" i="1" smtClean="0">
                                  <a:latin typeface="Cambria Math" panose="02040503050406030204" pitchFamily="18" charset="0"/>
                                </a:rPr>
                              </m:ctrlPr>
                            </m:sSubPr>
                            <m:e>
                              <m:r>
                                <a:rPr lang="en-US" altLang="zh-TW" sz="1000" b="0" i="1" smtClean="0">
                                  <a:latin typeface="Cambria Math" panose="02040503050406030204" pitchFamily="18" charset="0"/>
                                </a:rPr>
                                <m:t>𝑁</m:t>
                              </m:r>
                            </m:e>
                            <m:sub>
                              <m:r>
                                <a:rPr lang="en-US" altLang="zh-TW" sz="1000" i="1">
                                  <a:latin typeface="Cambria Math" panose="02040503050406030204" pitchFamily="18" charset="0"/>
                                </a:rPr>
                                <m:t>𝐾</m:t>
                              </m:r>
                            </m:sub>
                          </m:sSub>
                        </m:num>
                        <m:den>
                          <m:r>
                            <a:rPr lang="en-US" altLang="zh-TW" sz="1000" b="0" i="1" smtClean="0">
                              <a:latin typeface="Cambria Math" panose="02040503050406030204" pitchFamily="18" charset="0"/>
                            </a:rPr>
                            <m:t>𝑁</m:t>
                          </m:r>
                        </m:den>
                      </m:f>
                    </m:oMath>
                  </m:oMathPara>
                </a14:m>
                <a:endParaRPr lang="zh-TW" altLang="en-US" sz="1000" dirty="0"/>
              </a:p>
            </p:txBody>
          </p:sp>
        </mc:Choice>
        <mc:Fallback xmlns="">
          <p:sp>
            <p:nvSpPr>
              <p:cNvPr id="143" name="圓角矩形 142"/>
              <p:cNvSpPr>
                <a:spLocks noRot="1" noChangeAspect="1" noMove="1" noResize="1" noEditPoints="1" noAdjustHandles="1" noChangeArrowheads="1" noChangeShapeType="1" noTextEdit="1"/>
              </p:cNvSpPr>
              <p:nvPr/>
            </p:nvSpPr>
            <p:spPr>
              <a:xfrm>
                <a:off x="8126253" y="5088086"/>
                <a:ext cx="407269" cy="466166"/>
              </a:xfrm>
              <a:prstGeom prst="roundRect">
                <a:avLst/>
              </a:prstGeom>
              <a:blipFill>
                <a:blip r:embed="rId33"/>
                <a:stretch>
                  <a:fillRect/>
                </a:stretch>
              </a:blipFill>
              <a:ln>
                <a:solidFill>
                  <a:srgbClr val="853A0C"/>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44" name="圓角矩形 143"/>
              <p:cNvSpPr/>
              <p:nvPr/>
            </p:nvSpPr>
            <p:spPr>
              <a:xfrm>
                <a:off x="8611679" y="5090091"/>
                <a:ext cx="341970" cy="466166"/>
              </a:xfrm>
              <a:prstGeom prst="roundRect">
                <a:avLst/>
              </a:prstGeom>
              <a:solidFill>
                <a:srgbClr val="853A0C"/>
              </a:solidFill>
              <a:ln>
                <a:solidFill>
                  <a:srgbClr val="853A0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i="1" dirty="0" smtClean="0">
                              <a:latin typeface="Cambria Math" panose="02040503050406030204" pitchFamily="18" charset="0"/>
                            </a:rPr>
                          </m:ctrlPr>
                        </m:sSubPr>
                        <m:e>
                          <m:r>
                            <a:rPr lang="en-US" altLang="zh-TW" sz="1000" i="1" dirty="0" smtClean="0">
                              <a:latin typeface="Cambria Math" panose="02040503050406030204" pitchFamily="18" charset="0"/>
                              <a:ea typeface="Cambria Math" panose="02040503050406030204" pitchFamily="18" charset="0"/>
                            </a:rPr>
                            <m:t>ℒ</m:t>
                          </m:r>
                        </m:e>
                        <m:sub>
                          <m:r>
                            <a:rPr lang="en-US" altLang="zh-TW" sz="1000" i="1">
                              <a:latin typeface="Cambria Math" panose="02040503050406030204" pitchFamily="18" charset="0"/>
                            </a:rPr>
                            <m:t>𝐾</m:t>
                          </m:r>
                        </m:sub>
                      </m:sSub>
                    </m:oMath>
                  </m:oMathPara>
                </a14:m>
                <a:endParaRPr lang="zh-TW" altLang="en-US" sz="1000" dirty="0"/>
              </a:p>
            </p:txBody>
          </p:sp>
        </mc:Choice>
        <mc:Fallback xmlns="">
          <p:sp>
            <p:nvSpPr>
              <p:cNvPr id="144" name="圓角矩形 143"/>
              <p:cNvSpPr>
                <a:spLocks noRot="1" noChangeAspect="1" noMove="1" noResize="1" noEditPoints="1" noAdjustHandles="1" noChangeArrowheads="1" noChangeShapeType="1" noTextEdit="1"/>
              </p:cNvSpPr>
              <p:nvPr/>
            </p:nvSpPr>
            <p:spPr>
              <a:xfrm>
                <a:off x="8611679" y="5090091"/>
                <a:ext cx="341970" cy="466166"/>
              </a:xfrm>
              <a:prstGeom prst="roundRect">
                <a:avLst/>
              </a:prstGeom>
              <a:blipFill>
                <a:blip r:embed="rId34"/>
                <a:stretch>
                  <a:fillRect/>
                </a:stretch>
              </a:blipFill>
              <a:ln>
                <a:solidFill>
                  <a:srgbClr val="853A0C"/>
                </a:solidFill>
              </a:ln>
            </p:spPr>
            <p:txBody>
              <a:bodyPr/>
              <a:lstStyle/>
              <a:p>
                <a:r>
                  <a:rPr lang="zh-TW" altLang="en-US">
                    <a:noFill/>
                  </a:rPr>
                  <a:t> </a:t>
                </a:r>
              </a:p>
            </p:txBody>
          </p:sp>
        </mc:Fallback>
      </mc:AlternateContent>
      <p:sp>
        <p:nvSpPr>
          <p:cNvPr id="15" name="弧形箭號 (下彎) 14"/>
          <p:cNvSpPr/>
          <p:nvPr/>
        </p:nvSpPr>
        <p:spPr>
          <a:xfrm rot="5400000">
            <a:off x="4777759" y="4743719"/>
            <a:ext cx="1294066" cy="692788"/>
          </a:xfrm>
          <a:prstGeom prst="curvedDownArrow">
            <a:avLst>
              <a:gd name="adj1" fmla="val 25000"/>
              <a:gd name="adj2" fmla="val 42531"/>
              <a:gd name="adj3" fmla="val 25000"/>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16" name="文字方塊 15"/>
          <p:cNvSpPr txBox="1"/>
          <p:nvPr/>
        </p:nvSpPr>
        <p:spPr>
          <a:xfrm>
            <a:off x="4551297" y="6055401"/>
            <a:ext cx="1662314" cy="523220"/>
          </a:xfrm>
          <a:prstGeom prst="rect">
            <a:avLst/>
          </a:prstGeom>
          <a:noFill/>
        </p:spPr>
        <p:txBody>
          <a:bodyPr wrap="square" rtlCol="0">
            <a:spAutoFit/>
          </a:bodyPr>
          <a:lstStyle/>
          <a:p>
            <a:r>
              <a:rPr lang="en-US" altLang="zh-TW" sz="2800" dirty="0" smtClean="0">
                <a:solidFill>
                  <a:srgbClr val="FF0000"/>
                </a:solidFill>
                <a:latin typeface="Times New Roman" panose="02020603050405020304" pitchFamily="18" charset="0"/>
                <a:cs typeface="Times New Roman" panose="02020603050405020304" pitchFamily="18" charset="0"/>
              </a:rPr>
              <a:t>Fed_BVA</a:t>
            </a:r>
            <a:endParaRPr lang="zh-TW" altLang="en-US" sz="2800" b="1" dirty="0">
              <a:solidFill>
                <a:srgbClr val="FF0000"/>
              </a:solidFill>
              <a:latin typeface="標楷體" panose="03000509000000000000" pitchFamily="65" charset="-120"/>
              <a:ea typeface="標楷體" panose="03000509000000000000" pitchFamily="65" charset="-120"/>
              <a:cs typeface="Times New Roman" panose="02020603050405020304" pitchFamily="18" charset="0"/>
            </a:endParaRPr>
          </a:p>
        </p:txBody>
      </p:sp>
      <p:sp>
        <p:nvSpPr>
          <p:cNvPr id="17" name="文字方塊 16"/>
          <p:cNvSpPr txBox="1"/>
          <p:nvPr/>
        </p:nvSpPr>
        <p:spPr>
          <a:xfrm>
            <a:off x="6104870" y="6126659"/>
            <a:ext cx="2248375" cy="400110"/>
          </a:xfrm>
          <a:prstGeom prst="rect">
            <a:avLst/>
          </a:prstGeom>
          <a:noFill/>
        </p:spPr>
        <p:txBody>
          <a:bodyPr wrap="square" rtlCol="0">
            <a:spAutoFit/>
          </a:bodyPr>
          <a:lstStyle/>
          <a:p>
            <a:r>
              <a:rPr lang="zh-TW" altLang="en-US" sz="2000" b="1" dirty="0">
                <a:latin typeface="標楷體" panose="03000509000000000000" pitchFamily="65" charset="-120"/>
                <a:ea typeface="標楷體" panose="03000509000000000000" pitchFamily="65" charset="-120"/>
                <a:cs typeface="Times New Roman" panose="02020603050405020304" pitchFamily="18" charset="0"/>
              </a:rPr>
              <a:t>違反安全聚合</a:t>
            </a:r>
            <a:r>
              <a:rPr lang="zh-TW" altLang="en-US" sz="2000" b="1" dirty="0" smtClean="0">
                <a:latin typeface="標楷體" panose="03000509000000000000" pitchFamily="65" charset="-120"/>
                <a:ea typeface="標楷體" panose="03000509000000000000" pitchFamily="65" charset="-120"/>
                <a:cs typeface="Times New Roman" panose="02020603050405020304" pitchFamily="18" charset="0"/>
              </a:rPr>
              <a:t>原則</a:t>
            </a:r>
            <a:endParaRPr lang="zh-TW" altLang="en-US" sz="2000" b="1" dirty="0">
              <a:latin typeface="標楷體" panose="03000509000000000000" pitchFamily="65" charset="-120"/>
              <a:ea typeface="標楷體" panose="03000509000000000000" pitchFamily="65" charset="-120"/>
              <a:cs typeface="Times New Roman" panose="02020603050405020304" pitchFamily="18" charset="0"/>
            </a:endParaRPr>
          </a:p>
        </p:txBody>
      </p:sp>
      <p:sp>
        <p:nvSpPr>
          <p:cNvPr id="18" name="橢圓形圖說文字 17"/>
          <p:cNvSpPr/>
          <p:nvPr/>
        </p:nvSpPr>
        <p:spPr>
          <a:xfrm>
            <a:off x="1575830" y="3331427"/>
            <a:ext cx="1378378" cy="757672"/>
          </a:xfrm>
          <a:prstGeom prst="wedgeEllipseCallout">
            <a:avLst>
              <a:gd name="adj1" fmla="val 57589"/>
              <a:gd name="adj2" fmla="val 4173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smtClean="0">
                <a:latin typeface="標楷體" panose="03000509000000000000" pitchFamily="65" charset="-120"/>
                <a:ea typeface="標楷體" panose="03000509000000000000" pitchFamily="65" charset="-120"/>
              </a:rPr>
              <a:t>輔助資料集</a:t>
            </a:r>
            <a:endParaRPr lang="zh-TW" altLang="en-US" dirty="0">
              <a:latin typeface="標楷體" panose="03000509000000000000" pitchFamily="65" charset="-120"/>
              <a:ea typeface="標楷體" panose="03000509000000000000" pitchFamily="65" charset="-120"/>
            </a:endParaRPr>
          </a:p>
        </p:txBody>
      </p:sp>
      <p:sp>
        <p:nvSpPr>
          <p:cNvPr id="148" name="橢圓形圖說文字 147"/>
          <p:cNvSpPr/>
          <p:nvPr/>
        </p:nvSpPr>
        <p:spPr>
          <a:xfrm>
            <a:off x="1061721" y="5927522"/>
            <a:ext cx="1738162" cy="757672"/>
          </a:xfrm>
          <a:prstGeom prst="wedgeEllipseCallout">
            <a:avLst>
              <a:gd name="adj1" fmla="val 51928"/>
              <a:gd name="adj2" fmla="val -4785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a:latin typeface="標楷體" panose="03000509000000000000" pitchFamily="65" charset="-120"/>
                <a:ea typeface="標楷體" panose="03000509000000000000" pitchFamily="65" charset="-120"/>
              </a:rPr>
              <a:t>客戶</a:t>
            </a:r>
            <a:r>
              <a:rPr lang="zh-TW" altLang="en-US" dirty="0" smtClean="0">
                <a:latin typeface="標楷體" panose="03000509000000000000" pitchFamily="65" charset="-120"/>
                <a:ea typeface="標楷體" panose="03000509000000000000" pitchFamily="65" charset="-120"/>
              </a:rPr>
              <a:t>端自身資料集</a:t>
            </a:r>
            <a:endParaRPr lang="zh-TW" altLang="en-US" dirty="0">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991828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148"/>
                                        </p:tgtEl>
                                        <p:attrNameLst>
                                          <p:attrName>style.visibility</p:attrName>
                                        </p:attrNameLst>
                                      </p:cBhvr>
                                      <p:to>
                                        <p:strVal val="hidden"/>
                                      </p:to>
                                    </p:set>
                                  </p:childTnLst>
                                </p:cTn>
                              </p:par>
                              <p:par>
                                <p:cTn id="15" presetID="1" presetClass="exit" presetSubtype="0" fill="hold" grpId="1" nodeType="withEffect">
                                  <p:stCondLst>
                                    <p:cond delay="0"/>
                                  </p:stCondLst>
                                  <p:childTnLst>
                                    <p:set>
                                      <p:cBhvr>
                                        <p:cTn id="16" dur="1" fill="hold">
                                          <p:stCondLst>
                                            <p:cond delay="0"/>
                                          </p:stCondLst>
                                        </p:cTn>
                                        <p:tgtEl>
                                          <p:spTgt spid="18"/>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9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1" nodeType="click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par>
                                <p:cTn id="31" presetID="1" presetClass="entr" presetSubtype="0" fill="hold" grpId="1" nodeType="with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par>
                                <p:cTn id="33" presetID="1" presetClass="entr" presetSubtype="0" fill="hold" grpId="1" nodeType="with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0" presetClass="exit" presetSubtype="0" fill="hold" grpId="0" nodeType="clickEffect">
                                  <p:stCondLst>
                                    <p:cond delay="0"/>
                                  </p:stCondLst>
                                  <p:childTnLst>
                                    <p:animEffect transition="out" filter="fade">
                                      <p:cBhvr>
                                        <p:cTn id="38" dur="500"/>
                                        <p:tgtEl>
                                          <p:spTgt spid="17"/>
                                        </p:tgtEl>
                                      </p:cBhvr>
                                    </p:animEffect>
                                    <p:set>
                                      <p:cBhvr>
                                        <p:cTn id="39" dur="1" fill="hold">
                                          <p:stCondLst>
                                            <p:cond delay="499"/>
                                          </p:stCondLst>
                                        </p:cTn>
                                        <p:tgtEl>
                                          <p:spTgt spid="17"/>
                                        </p:tgtEl>
                                        <p:attrNameLst>
                                          <p:attrName>style.visibility</p:attrName>
                                        </p:attrNameLst>
                                      </p:cBhvr>
                                      <p:to>
                                        <p:strVal val="hidden"/>
                                      </p:to>
                                    </p:set>
                                  </p:childTnLst>
                                </p:cTn>
                              </p:par>
                              <p:par>
                                <p:cTn id="40" presetID="10" presetClass="exit" presetSubtype="0" fill="hold" grpId="0" nodeType="withEffect">
                                  <p:stCondLst>
                                    <p:cond delay="0"/>
                                  </p:stCondLst>
                                  <p:childTnLst>
                                    <p:animEffect transition="out" filter="fade">
                                      <p:cBhvr>
                                        <p:cTn id="41" dur="500"/>
                                        <p:tgtEl>
                                          <p:spTgt spid="15"/>
                                        </p:tgtEl>
                                      </p:cBhvr>
                                    </p:animEffect>
                                    <p:set>
                                      <p:cBhvr>
                                        <p:cTn id="42" dur="1" fill="hold">
                                          <p:stCondLst>
                                            <p:cond delay="499"/>
                                          </p:stCondLst>
                                        </p:cTn>
                                        <p:tgtEl>
                                          <p:spTgt spid="15"/>
                                        </p:tgtEl>
                                        <p:attrNameLst>
                                          <p:attrName>style.visibility</p:attrName>
                                        </p:attrNameLst>
                                      </p:cBhvr>
                                      <p:to>
                                        <p:strVal val="hidden"/>
                                      </p:to>
                                    </p:set>
                                  </p:childTnLst>
                                </p:cTn>
                              </p:par>
                              <p:par>
                                <p:cTn id="43" presetID="10" presetClass="exit" presetSubtype="0" fill="hold" grpId="0" nodeType="withEffect">
                                  <p:stCondLst>
                                    <p:cond delay="0"/>
                                  </p:stCondLst>
                                  <p:childTnLst>
                                    <p:animEffect transition="out" filter="fade">
                                      <p:cBhvr>
                                        <p:cTn id="44" dur="500"/>
                                        <p:tgtEl>
                                          <p:spTgt spid="16"/>
                                        </p:tgtEl>
                                      </p:cBhvr>
                                    </p:animEffect>
                                    <p:set>
                                      <p:cBhvr>
                                        <p:cTn id="45" dur="1" fill="hold">
                                          <p:stCondLst>
                                            <p:cond delay="499"/>
                                          </p:stCondLst>
                                        </p:cTn>
                                        <p:tgtEl>
                                          <p:spTgt spid="16"/>
                                        </p:tgtEl>
                                        <p:attrNameLst>
                                          <p:attrName>style.visibility</p:attrName>
                                        </p:attrNameLst>
                                      </p:cBhvr>
                                      <p:to>
                                        <p:strVal val="hidden"/>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grpId="0" nodeType="clickEffect">
                                  <p:stCondLst>
                                    <p:cond delay="0"/>
                                  </p:stCondLst>
                                  <p:childTnLst>
                                    <p:set>
                                      <p:cBhvr>
                                        <p:cTn id="49" dur="1" fill="hold">
                                          <p:stCondLst>
                                            <p:cond delay="0"/>
                                          </p:stCondLst>
                                        </p:cTn>
                                        <p:tgtEl>
                                          <p:spTgt spid="92"/>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grpId="0" nodeType="clickEffect">
                                  <p:stCondLst>
                                    <p:cond delay="0"/>
                                  </p:stCondLst>
                                  <p:childTnLst>
                                    <p:set>
                                      <p:cBhvr>
                                        <p:cTn id="53" dur="1" fill="hold">
                                          <p:stCondLst>
                                            <p:cond delay="0"/>
                                          </p:stCondLst>
                                        </p:cTn>
                                        <p:tgtEl>
                                          <p:spTgt spid="76"/>
                                        </p:tgtEl>
                                        <p:attrNameLst>
                                          <p:attrName>style.visibility</p:attrName>
                                        </p:attrNameLst>
                                      </p:cBhvr>
                                      <p:to>
                                        <p:strVal val="visible"/>
                                      </p:to>
                                    </p:set>
                                  </p:childTnLst>
                                </p:cTn>
                              </p:par>
                              <p:par>
                                <p:cTn id="54" presetID="1" presetClass="entr" presetSubtype="0" fill="hold" grpId="0" nodeType="withEffect">
                                  <p:stCondLst>
                                    <p:cond delay="0"/>
                                  </p:stCondLst>
                                  <p:childTnLst>
                                    <p:set>
                                      <p:cBhvr>
                                        <p:cTn id="55" dur="1" fill="hold">
                                          <p:stCondLst>
                                            <p:cond delay="0"/>
                                          </p:stCondLst>
                                        </p:cTn>
                                        <p:tgtEl>
                                          <p:spTgt spid="94"/>
                                        </p:tgtEl>
                                        <p:attrNameLst>
                                          <p:attrName>style.visibility</p:attrName>
                                        </p:attrNameLst>
                                      </p:cBhvr>
                                      <p:to>
                                        <p:strVal val="visible"/>
                                      </p:to>
                                    </p:set>
                                  </p:childTnLst>
                                </p:cTn>
                              </p:par>
                              <p:par>
                                <p:cTn id="56" presetID="1" presetClass="entr" presetSubtype="0" fill="hold" grpId="0" nodeType="withEffect">
                                  <p:stCondLst>
                                    <p:cond delay="0"/>
                                  </p:stCondLst>
                                  <p:childTnLst>
                                    <p:set>
                                      <p:cBhvr>
                                        <p:cTn id="57" dur="1" fill="hold">
                                          <p:stCondLst>
                                            <p:cond delay="0"/>
                                          </p:stCondLst>
                                        </p:cTn>
                                        <p:tgtEl>
                                          <p:spTgt spid="135"/>
                                        </p:tgtEl>
                                        <p:attrNameLst>
                                          <p:attrName>style.visibility</p:attrName>
                                        </p:attrNameLst>
                                      </p:cBhvr>
                                      <p:to>
                                        <p:strVal val="visible"/>
                                      </p:to>
                                    </p:set>
                                  </p:childTnLst>
                                </p:cTn>
                              </p:par>
                              <p:par>
                                <p:cTn id="58" presetID="1" presetClass="entr" presetSubtype="0" fill="hold" grpId="0" nodeType="withEffect">
                                  <p:stCondLst>
                                    <p:cond delay="0"/>
                                  </p:stCondLst>
                                  <p:childTnLst>
                                    <p:set>
                                      <p:cBhvr>
                                        <p:cTn id="59" dur="1" fill="hold">
                                          <p:stCondLst>
                                            <p:cond delay="0"/>
                                          </p:stCondLst>
                                        </p:cTn>
                                        <p:tgtEl>
                                          <p:spTgt spid="93"/>
                                        </p:tgtEl>
                                        <p:attrNameLst>
                                          <p:attrName>style.visibility</p:attrName>
                                        </p:attrNameLst>
                                      </p:cBhvr>
                                      <p:to>
                                        <p:strVal val="visible"/>
                                      </p:to>
                                    </p:set>
                                  </p:childTnLst>
                                </p:cTn>
                              </p:par>
                              <p:par>
                                <p:cTn id="60" presetID="1" presetClass="entr" presetSubtype="0" fill="hold" grpId="0" nodeType="withEffect">
                                  <p:stCondLst>
                                    <p:cond delay="0"/>
                                  </p:stCondLst>
                                  <p:childTnLst>
                                    <p:set>
                                      <p:cBhvr>
                                        <p:cTn id="61" dur="1" fill="hold">
                                          <p:stCondLst>
                                            <p:cond delay="0"/>
                                          </p:stCondLst>
                                        </p:cTn>
                                        <p:tgtEl>
                                          <p:spTgt spid="96"/>
                                        </p:tgtEl>
                                        <p:attrNameLst>
                                          <p:attrName>style.visibility</p:attrName>
                                        </p:attrNameLst>
                                      </p:cBhvr>
                                      <p:to>
                                        <p:strVal val="visible"/>
                                      </p:to>
                                    </p:set>
                                  </p:childTnLst>
                                </p:cTn>
                              </p:par>
                            </p:childTnLst>
                          </p:cTn>
                        </p:par>
                      </p:childTnLst>
                    </p:cTn>
                  </p:par>
                  <p:par>
                    <p:cTn id="62" fill="hold">
                      <p:stCondLst>
                        <p:cond delay="indefinite"/>
                      </p:stCondLst>
                      <p:childTnLst>
                        <p:par>
                          <p:cTn id="63" fill="hold">
                            <p:stCondLst>
                              <p:cond delay="0"/>
                            </p:stCondLst>
                            <p:childTnLst>
                              <p:par>
                                <p:cTn id="64" presetID="1" presetClass="entr" presetSubtype="0" fill="hold" nodeType="clickEffect">
                                  <p:stCondLst>
                                    <p:cond delay="0"/>
                                  </p:stCondLst>
                                  <p:childTnLst>
                                    <p:set>
                                      <p:cBhvr>
                                        <p:cTn id="65" dur="1" fill="hold">
                                          <p:stCondLst>
                                            <p:cond delay="0"/>
                                          </p:stCondLst>
                                        </p:cTn>
                                        <p:tgtEl>
                                          <p:spTgt spid="9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 grpId="0" animBg="1"/>
      <p:bldP spid="93" grpId="0" animBg="1"/>
      <p:bldP spid="94" grpId="0" animBg="1"/>
      <p:bldP spid="96" grpId="0"/>
      <p:bldP spid="76" grpId="0" animBg="1"/>
      <p:bldP spid="135" grpId="0" animBg="1"/>
      <p:bldP spid="15" grpId="0" animBg="1"/>
      <p:bldP spid="15" grpId="1" animBg="1"/>
      <p:bldP spid="16" grpId="0"/>
      <p:bldP spid="16" grpId="1"/>
      <p:bldP spid="17" grpId="0"/>
      <p:bldP spid="17" grpId="1"/>
      <p:bldP spid="18" grpId="0" animBg="1"/>
      <p:bldP spid="18" grpId="1" animBg="1"/>
      <p:bldP spid="148" grpId="0" animBg="1"/>
      <p:bldP spid="148" grpId="1"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413163" y="163199"/>
            <a:ext cx="6980375" cy="618723"/>
          </a:xfrm>
        </p:spPr>
        <p:txBody>
          <a:bodyPr>
            <a:noAutofit/>
          </a:bodyPr>
          <a:lstStyle/>
          <a:p>
            <a:r>
              <a:rPr lang="en-US" altLang="zh-TW" sz="4000" dirty="0" smtClean="0"/>
              <a:t>FedBVA_SAT_Slack </a:t>
            </a:r>
            <a:r>
              <a:rPr lang="zh-TW" altLang="en-US" sz="4000" dirty="0" smtClean="0"/>
              <a:t>運作機制</a:t>
            </a:r>
            <a:endParaRPr lang="zh-TW" altLang="en-US" sz="4000" dirty="0"/>
          </a:p>
        </p:txBody>
      </p:sp>
      <p:sp>
        <p:nvSpPr>
          <p:cNvPr id="4" name="投影片編號版面配置區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BC1835-9A42-479B-97D9-E66884E14027}" type="slidenum">
              <a:rPr kumimoji="0" lang="zh-TW" altLang="en-US" sz="1200" b="0" i="0" u="none" strike="noStrike" kern="1200" cap="none" spc="0" normalizeH="0" baseline="0" noProof="0" smtClean="0">
                <a:ln>
                  <a:noFill/>
                </a:ln>
                <a:solidFill>
                  <a:prstClr val="black">
                    <a:tint val="75000"/>
                  </a:prstClr>
                </a:solidFill>
                <a:effectLst/>
                <a:uLnTx/>
                <a:uFillTx/>
                <a:latin typeface="Microsoft JhengHei" panose="020B0604030504040204" pitchFamily="34" charset="-120"/>
                <a:ea typeface="Microsoft JhengHei" panose="020B0604030504040204" pitchFamily="34"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zh-TW" altLang="en-US" sz="1200" b="0" i="0" u="none" strike="noStrike" kern="1200" cap="none" spc="0" normalizeH="0" baseline="0" noProof="0" dirty="0">
              <a:ln>
                <a:noFill/>
              </a:ln>
              <a:solidFill>
                <a:prstClr val="black">
                  <a:tint val="75000"/>
                </a:prstClr>
              </a:solidFill>
              <a:effectLst/>
              <a:uLnTx/>
              <a:uFillTx/>
              <a:latin typeface="Microsoft JhengHei" panose="020B0604030504040204" pitchFamily="34" charset="-120"/>
              <a:ea typeface="Microsoft JhengHei" panose="020B0604030504040204" pitchFamily="34" charset="-120"/>
              <a:cs typeface="+mn-cs"/>
            </a:endParaRPr>
          </a:p>
        </p:txBody>
      </p:sp>
      <p:sp>
        <p:nvSpPr>
          <p:cNvPr id="9" name="內容版面配置區 8"/>
          <p:cNvSpPr>
            <a:spLocks noGrp="1"/>
          </p:cNvSpPr>
          <p:nvPr>
            <p:ph idx="1"/>
          </p:nvPr>
        </p:nvSpPr>
        <p:spPr>
          <a:xfrm>
            <a:off x="417509" y="1093215"/>
            <a:ext cx="10813331" cy="5628260"/>
          </a:xfrm>
        </p:spPr>
        <p:txBody>
          <a:bodyPr>
            <a:noAutofit/>
          </a:bodyPr>
          <a:lstStyle/>
          <a:p>
            <a:pPr marL="457200" indent="-457200">
              <a:buAutoNum type="arabicParenBoth"/>
            </a:pPr>
            <a:r>
              <a:rPr lang="en-US" altLang="zh-TW" sz="2400" b="1" dirty="0" smtClean="0"/>
              <a:t>Client</a:t>
            </a:r>
            <a:r>
              <a:rPr lang="zh-TW" altLang="en-US" sz="2400" b="1" dirty="0" smtClean="0"/>
              <a:t> </a:t>
            </a:r>
            <a:r>
              <a:rPr lang="en-US" altLang="zh-TW" sz="2400" b="1" dirty="0" smtClean="0"/>
              <a:t>Update </a:t>
            </a:r>
            <a:r>
              <a:rPr lang="en-US" altLang="zh-TW" sz="2400" dirty="0" smtClean="0"/>
              <a:t>:</a:t>
            </a:r>
            <a:endParaRPr lang="en-US" altLang="zh-TW" sz="2400" dirty="0"/>
          </a:p>
          <a:p>
            <a:pPr marL="0" indent="0">
              <a:buNone/>
            </a:pPr>
            <a:r>
              <a:rPr lang="en-US" altLang="zh-TW" sz="2400" dirty="0" smtClean="0"/>
              <a:t>       a. </a:t>
            </a:r>
            <a:r>
              <a:rPr lang="zh-TW" altLang="en-US" sz="2400" dirty="0" smtClean="0"/>
              <a:t>每個客戶端訓練自身的資料集</a:t>
            </a:r>
            <a:endParaRPr lang="en-US" altLang="zh-TW" sz="2400" dirty="0" smtClean="0"/>
          </a:p>
          <a:p>
            <a:pPr marL="0" indent="0">
              <a:buNone/>
            </a:pPr>
            <a:r>
              <a:rPr lang="en-US" altLang="zh-TW" sz="2400" dirty="0"/>
              <a:t> </a:t>
            </a:r>
            <a:r>
              <a:rPr lang="en-US" altLang="zh-TW" sz="2400" dirty="0" smtClean="0"/>
              <a:t>      b. </a:t>
            </a:r>
            <a:r>
              <a:rPr lang="zh-TW" altLang="en-US" sz="2400" dirty="0" smtClean="0"/>
              <a:t>訓練完成後上傳至中心伺服器。</a:t>
            </a:r>
            <a:endParaRPr lang="en-US" altLang="zh-TW" sz="2400" dirty="0"/>
          </a:p>
          <a:p>
            <a:pPr marL="0" indent="0">
              <a:buNone/>
            </a:pPr>
            <a:endParaRPr lang="en-US" altLang="zh-TW" sz="2400" dirty="0" smtClean="0"/>
          </a:p>
          <a:p>
            <a:pPr marL="0" indent="0">
              <a:buNone/>
            </a:pPr>
            <a:r>
              <a:rPr lang="en-US" altLang="zh-TW" sz="2400" b="1" dirty="0" smtClean="0"/>
              <a:t>(2)   Server Adversarial Training </a:t>
            </a:r>
            <a:r>
              <a:rPr lang="en-US" altLang="zh-TW" sz="2400" dirty="0" smtClean="0"/>
              <a:t>: </a:t>
            </a:r>
          </a:p>
          <a:p>
            <a:pPr marL="0" indent="0">
              <a:buNone/>
            </a:pPr>
            <a:r>
              <a:rPr lang="en-US" altLang="zh-TW" sz="2400" dirty="0" smtClean="0"/>
              <a:t>       a. </a:t>
            </a:r>
            <a:r>
              <a:rPr lang="zh-TW" altLang="en-US" sz="2400" dirty="0" smtClean="0"/>
              <a:t>中心伺服器利用客戶端模型，生成</a:t>
            </a:r>
            <a:r>
              <a:rPr lang="en-US" altLang="zh-TW" sz="2400" dirty="0" smtClean="0"/>
              <a:t>BV-FGSM</a:t>
            </a:r>
            <a:r>
              <a:rPr lang="zh-TW" altLang="en-US" sz="2400" dirty="0" smtClean="0"/>
              <a:t>全域對抗範例。</a:t>
            </a:r>
            <a:endParaRPr lang="en-US" altLang="zh-TW" sz="2400" dirty="0" smtClean="0"/>
          </a:p>
          <a:p>
            <a:pPr marL="0" indent="0">
              <a:buNone/>
            </a:pPr>
            <a:r>
              <a:rPr lang="en-US" altLang="zh-TW" sz="2400" dirty="0"/>
              <a:t> </a:t>
            </a:r>
            <a:r>
              <a:rPr lang="en-US" altLang="zh-TW" sz="2400" dirty="0" smtClean="0"/>
              <a:t>      b. </a:t>
            </a:r>
            <a:r>
              <a:rPr lang="zh-TW" altLang="en-US" sz="2400" dirty="0"/>
              <a:t>為了</a:t>
            </a:r>
            <a:r>
              <a:rPr lang="zh-TW" altLang="en-US" sz="2400" dirty="0" smtClean="0"/>
              <a:t>符合聯邦學習的安全聚合原則，將其留在伺服器進行對抗訓練。</a:t>
            </a:r>
            <a:endParaRPr lang="en-US" altLang="zh-TW" sz="2400" dirty="0" smtClean="0"/>
          </a:p>
          <a:p>
            <a:pPr marL="0" indent="0">
              <a:buNone/>
            </a:pPr>
            <a:r>
              <a:rPr lang="zh-TW" altLang="en-US" sz="2400" dirty="0"/>
              <a:t> </a:t>
            </a:r>
            <a:r>
              <a:rPr lang="zh-TW" altLang="en-US" sz="2400" dirty="0" smtClean="0"/>
              <a:t>      </a:t>
            </a:r>
            <a:r>
              <a:rPr lang="en-US" altLang="zh-TW" sz="2400" dirty="0" smtClean="0"/>
              <a:t>c. </a:t>
            </a:r>
            <a:r>
              <a:rPr lang="zh-TW" altLang="en-US" sz="2400" dirty="0"/>
              <a:t>對抗訓練</a:t>
            </a:r>
            <a:r>
              <a:rPr lang="zh-TW" altLang="en-US" sz="2400" dirty="0" smtClean="0"/>
              <a:t>完成後，便可開始聚合生成全域模型。</a:t>
            </a:r>
            <a:endParaRPr lang="en-US" altLang="zh-TW" sz="2400" dirty="0" smtClean="0"/>
          </a:p>
          <a:p>
            <a:pPr marL="0" indent="0">
              <a:buNone/>
            </a:pPr>
            <a:endParaRPr lang="en-US" altLang="zh-TW" sz="2400" dirty="0" smtClean="0"/>
          </a:p>
          <a:p>
            <a:pPr marL="457200" indent="-457200">
              <a:buAutoNum type="arabicParenBoth" startAt="3"/>
            </a:pPr>
            <a:r>
              <a:rPr lang="en-US" altLang="zh-TW" sz="2400" b="1" dirty="0" smtClean="0"/>
              <a:t>Server Aggregate </a:t>
            </a:r>
            <a:r>
              <a:rPr lang="en-US" altLang="zh-TW" sz="2400" dirty="0" smtClean="0"/>
              <a:t>:</a:t>
            </a:r>
          </a:p>
          <a:p>
            <a:pPr marL="0" indent="0">
              <a:buNone/>
            </a:pPr>
            <a:r>
              <a:rPr lang="en-US" altLang="zh-TW" sz="2400" dirty="0" smtClean="0"/>
              <a:t>       a. </a:t>
            </a:r>
            <a:r>
              <a:rPr lang="zh-TW" altLang="en-US" sz="2400" dirty="0" smtClean="0"/>
              <a:t>將參與客戶端的模型與</a:t>
            </a:r>
            <a:r>
              <a:rPr lang="en-US" altLang="zh-TW" sz="2400" dirty="0" smtClean="0"/>
              <a:t>AT</a:t>
            </a:r>
            <a:r>
              <a:rPr lang="zh-TW" altLang="en-US" sz="2400" dirty="0" smtClean="0"/>
              <a:t>模型，以反向鬆弛聚合機制進行模型聚合。</a:t>
            </a:r>
            <a:endParaRPr lang="en-US" altLang="zh-TW" sz="2400" dirty="0" smtClean="0"/>
          </a:p>
          <a:p>
            <a:pPr marL="0" indent="0">
              <a:buNone/>
            </a:pPr>
            <a:r>
              <a:rPr lang="en-US" altLang="zh-TW" sz="2400" b="1" dirty="0" smtClean="0"/>
              <a:t>       </a:t>
            </a:r>
            <a:r>
              <a:rPr lang="en-US" altLang="zh-TW" sz="2400" dirty="0" smtClean="0"/>
              <a:t>b. </a:t>
            </a:r>
            <a:r>
              <a:rPr lang="zh-TW" altLang="en-US" sz="2400" dirty="0" smtClean="0"/>
              <a:t>將</a:t>
            </a:r>
            <a:r>
              <a:rPr lang="zh-TW" altLang="en-US" sz="2400" dirty="0"/>
              <a:t>整合後的全局模型，傳送給客戶端</a:t>
            </a:r>
            <a:r>
              <a:rPr lang="zh-TW" altLang="en-US" sz="2400" dirty="0" smtClean="0"/>
              <a:t>。</a:t>
            </a:r>
            <a:endParaRPr lang="zh-TW" altLang="en-US" sz="2400" dirty="0"/>
          </a:p>
        </p:txBody>
      </p:sp>
    </p:spTree>
    <p:extLst>
      <p:ext uri="{BB962C8B-B14F-4D97-AF65-F5344CB8AC3E}">
        <p14:creationId xmlns:p14="http://schemas.microsoft.com/office/powerpoint/2010/main" val="25779261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BC1835-9A42-479B-97D9-E66884E14027}" type="slidenum">
              <a:rPr kumimoji="0" lang="zh-TW" altLang="en-US" sz="1200" b="0" i="0" u="none" strike="noStrike" kern="1200" cap="none" spc="0" normalizeH="0" baseline="0" noProof="0" smtClean="0">
                <a:ln>
                  <a:noFill/>
                </a:ln>
                <a:solidFill>
                  <a:prstClr val="black">
                    <a:tint val="75000"/>
                  </a:prstClr>
                </a:solidFill>
                <a:effectLst/>
                <a:uLnTx/>
                <a:uFillTx/>
                <a:latin typeface="Microsoft JhengHei" panose="020B0604030504040204" pitchFamily="34" charset="-120"/>
                <a:ea typeface="Microsoft JhengHei" panose="020B0604030504040204" pitchFamily="34"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zh-TW" altLang="en-US" sz="1200" b="0" i="0" u="none" strike="noStrike" kern="1200" cap="none" spc="0" normalizeH="0" baseline="0" noProof="0" dirty="0">
              <a:ln>
                <a:noFill/>
              </a:ln>
              <a:solidFill>
                <a:prstClr val="black">
                  <a:tint val="75000"/>
                </a:prstClr>
              </a:solidFill>
              <a:effectLst/>
              <a:uLnTx/>
              <a:uFillTx/>
              <a:latin typeface="Microsoft JhengHei" panose="020B0604030504040204" pitchFamily="34" charset="-120"/>
              <a:ea typeface="Microsoft JhengHei" panose="020B0604030504040204" pitchFamily="34" charset="-120"/>
              <a:cs typeface="+mn-cs"/>
            </a:endParaRPr>
          </a:p>
        </p:txBody>
      </p:sp>
      <p:sp>
        <p:nvSpPr>
          <p:cNvPr id="5" name="標題 4"/>
          <p:cNvSpPr>
            <a:spLocks noGrp="1"/>
          </p:cNvSpPr>
          <p:nvPr>
            <p:ph type="title"/>
          </p:nvPr>
        </p:nvSpPr>
        <p:spPr>
          <a:xfrm>
            <a:off x="1352977" y="-138907"/>
            <a:ext cx="10515600" cy="991600"/>
          </a:xfrm>
        </p:spPr>
        <p:txBody>
          <a:bodyPr>
            <a:normAutofit/>
          </a:bodyPr>
          <a:lstStyle/>
          <a:p>
            <a:pPr lvl="1"/>
            <a:r>
              <a:rPr lang="en-US" altLang="zh-TW" sz="3600" dirty="0">
                <a:latin typeface="Times New Roman" panose="02020603050405020304" pitchFamily="18" charset="0"/>
                <a:ea typeface="標楷體" panose="03000509000000000000" pitchFamily="65" charset="-120"/>
                <a:cs typeface="Times New Roman" panose="02020603050405020304" pitchFamily="18" charset="0"/>
              </a:rPr>
              <a:t>1</a:t>
            </a:r>
            <a:r>
              <a:rPr lang="en-US" altLang="zh-TW" sz="3600" dirty="0" smtClean="0">
                <a:latin typeface="Times New Roman" panose="02020603050405020304" pitchFamily="18" charset="0"/>
                <a:ea typeface="標楷體" panose="03000509000000000000" pitchFamily="65" charset="-120"/>
                <a:cs typeface="Times New Roman" panose="02020603050405020304" pitchFamily="18" charset="0"/>
              </a:rPr>
              <a:t>.</a:t>
            </a:r>
            <a:r>
              <a:rPr lang="zh-TW" altLang="zh-TW" sz="3600" dirty="0" smtClean="0">
                <a:latin typeface="標楷體" panose="03000509000000000000" pitchFamily="65" charset="-120"/>
                <a:ea typeface="標楷體" panose="03000509000000000000" pitchFamily="65" charset="-120"/>
              </a:rPr>
              <a:t>中心</a:t>
            </a:r>
            <a:r>
              <a:rPr lang="zh-TW" altLang="zh-TW" sz="3600" dirty="0">
                <a:latin typeface="標楷體" panose="03000509000000000000" pitchFamily="65" charset="-120"/>
                <a:ea typeface="標楷體" panose="03000509000000000000" pitchFamily="65" charset="-120"/>
              </a:rPr>
              <a:t>伺服器進行對抗訓練</a:t>
            </a:r>
          </a:p>
        </p:txBody>
      </p:sp>
      <p:sp>
        <p:nvSpPr>
          <p:cNvPr id="7" name="文字方塊 6"/>
          <p:cNvSpPr txBox="1"/>
          <p:nvPr/>
        </p:nvSpPr>
        <p:spPr>
          <a:xfrm>
            <a:off x="385218" y="915796"/>
            <a:ext cx="4417857" cy="6432530"/>
          </a:xfrm>
          <a:prstGeom prst="rect">
            <a:avLst/>
          </a:prstGeom>
          <a:noFill/>
        </p:spPr>
        <p:txBody>
          <a:bodyPr wrap="square" rtlCol="0">
            <a:spAutoFit/>
          </a:bodyPr>
          <a:lstStyle/>
          <a:p>
            <a:pPr marL="285750" indent="-285750">
              <a:buFont typeface="Arial" panose="020B0604020202020204" pitchFamily="34" charset="0"/>
              <a:buChar char="•"/>
            </a:pPr>
            <a:r>
              <a:rPr lang="zh-TW" altLang="en-US" sz="2000" dirty="0">
                <a:latin typeface="標楷體" panose="03000509000000000000" pitchFamily="65" charset="-120"/>
                <a:ea typeface="標楷體" panose="03000509000000000000" pitchFamily="65" charset="-120"/>
              </a:rPr>
              <a:t>參考其他</a:t>
            </a:r>
            <a:r>
              <a:rPr lang="zh-TW" altLang="en-US" sz="2000" dirty="0" smtClean="0">
                <a:latin typeface="標楷體" panose="03000509000000000000" pitchFamily="65" charset="-120"/>
                <a:ea typeface="標楷體" panose="03000509000000000000" pitchFamily="65" charset="-120"/>
              </a:rPr>
              <a:t>在伺服器</a:t>
            </a:r>
            <a:r>
              <a:rPr lang="zh-TW" altLang="en-US" sz="2000" dirty="0">
                <a:latin typeface="標楷體" panose="03000509000000000000" pitchFamily="65" charset="-120"/>
                <a:ea typeface="標楷體" panose="03000509000000000000" pitchFamily="65" charset="-120"/>
              </a:rPr>
              <a:t>進行訓練的文獻</a:t>
            </a:r>
            <a:r>
              <a:rPr lang="en-US" altLang="zh-TW" sz="2000" dirty="0">
                <a:latin typeface="標楷體" panose="03000509000000000000" pitchFamily="65" charset="-120"/>
                <a:ea typeface="標楷體" panose="03000509000000000000" pitchFamily="65" charset="-120"/>
              </a:rPr>
              <a:t>:</a:t>
            </a:r>
            <a:r>
              <a:rPr lang="zh-TW" altLang="en-US" sz="2000" dirty="0">
                <a:latin typeface="標楷體" panose="03000509000000000000" pitchFamily="65" charset="-120"/>
                <a:ea typeface="標楷體" panose="03000509000000000000" pitchFamily="65" charset="-120"/>
              </a:rPr>
              <a:t> </a:t>
            </a:r>
            <a:endParaRPr lang="en-US" altLang="zh-TW" sz="2000" dirty="0">
              <a:latin typeface="標楷體" panose="03000509000000000000" pitchFamily="65" charset="-120"/>
              <a:ea typeface="標楷體" panose="03000509000000000000" pitchFamily="65" charset="-120"/>
            </a:endParaRPr>
          </a:p>
          <a:p>
            <a:pPr marL="742950" lvl="1" indent="-285750">
              <a:buFont typeface="Arial" panose="020B0604020202020204" pitchFamily="34" charset="0"/>
              <a:buChar char="•"/>
            </a:pPr>
            <a:r>
              <a:rPr lang="en-US" altLang="zh-TW" sz="2000" dirty="0" smtClean="0">
                <a:latin typeface="Times New Roman" panose="02020603050405020304" pitchFamily="18" charset="0"/>
                <a:ea typeface="標楷體" panose="03000509000000000000" pitchFamily="65" charset="-120"/>
                <a:cs typeface="Times New Roman" panose="02020603050405020304" pitchFamily="18" charset="0"/>
              </a:rPr>
              <a:t>FLTrust[5] :</a:t>
            </a:r>
            <a:r>
              <a:rPr lang="zh-TW" altLang="en-US" sz="2000" dirty="0" smtClean="0">
                <a:latin typeface="Times New Roman" panose="02020603050405020304" pitchFamily="18" charset="0"/>
                <a:ea typeface="標楷體" panose="03000509000000000000" pitchFamily="65" charset="-120"/>
                <a:cs typeface="Times New Roman" panose="02020603050405020304" pitchFamily="18" charset="0"/>
              </a:rPr>
              <a:t> </a:t>
            </a:r>
            <a:endParaRPr lang="en-US" altLang="zh-TW" sz="2000" dirty="0" smtClean="0">
              <a:latin typeface="Times New Roman" panose="02020603050405020304" pitchFamily="18" charset="0"/>
              <a:ea typeface="標楷體" panose="03000509000000000000" pitchFamily="65" charset="-120"/>
              <a:cs typeface="Times New Roman" panose="02020603050405020304" pitchFamily="18" charset="0"/>
            </a:endParaRPr>
          </a:p>
          <a:p>
            <a:pPr marL="1200150" lvl="2" indent="-285750">
              <a:buFont typeface="Arial" panose="020B0604020202020204" pitchFamily="34" charset="0"/>
              <a:buChar char="•"/>
            </a:pPr>
            <a:r>
              <a:rPr lang="zh-TW" altLang="en-US" sz="2000" dirty="0" smtClean="0">
                <a:latin typeface="Times New Roman" panose="02020603050405020304" pitchFamily="18" charset="0"/>
                <a:ea typeface="標楷體" panose="03000509000000000000" pitchFamily="65" charset="-120"/>
                <a:cs typeface="Times New Roman" panose="02020603050405020304" pitchFamily="18" charset="0"/>
              </a:rPr>
              <a:t>訓練一個乾淨的基準模型，作為篩選惡意模型的依據</a:t>
            </a: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sz="2000" dirty="0">
              <a:latin typeface="Times New Roman" panose="02020603050405020304" pitchFamily="18" charset="0"/>
              <a:ea typeface="標楷體" panose="03000509000000000000" pitchFamily="65" charset="-120"/>
              <a:cs typeface="Times New Roman" panose="02020603050405020304" pitchFamily="18" charset="0"/>
            </a:endParaRPr>
          </a:p>
          <a:p>
            <a:pPr marL="742950" lvl="1" indent="-285750">
              <a:buFont typeface="Arial" panose="020B0604020202020204" pitchFamily="34" charset="0"/>
              <a:buChar char="•"/>
            </a:pPr>
            <a:r>
              <a:rPr lang="en-US" altLang="zh-TW" sz="2000" dirty="0">
                <a:latin typeface="Times New Roman" panose="02020603050405020304" pitchFamily="18" charset="0"/>
                <a:ea typeface="標楷體" panose="03000509000000000000" pitchFamily="65" charset="-120"/>
                <a:cs typeface="Times New Roman" panose="02020603050405020304" pitchFamily="18" charset="0"/>
              </a:rPr>
              <a:t>Justinian‘s </a:t>
            </a:r>
            <a:r>
              <a:rPr lang="en-US" altLang="zh-TW" sz="2000" dirty="0" smtClean="0">
                <a:latin typeface="Times New Roman" panose="02020603050405020304" pitchFamily="18" charset="0"/>
                <a:ea typeface="標楷體" panose="03000509000000000000" pitchFamily="65" charset="-120"/>
                <a:cs typeface="Times New Roman" panose="02020603050405020304" pitchFamily="18" charset="0"/>
              </a:rPr>
              <a:t>GAAvernor[6] :</a:t>
            </a:r>
          </a:p>
          <a:p>
            <a:pPr marL="1200150" lvl="2" indent="-285750">
              <a:buFont typeface="Arial" panose="020B0604020202020204" pitchFamily="34" charset="0"/>
              <a:buChar char="•"/>
            </a:pPr>
            <a:r>
              <a:rPr lang="zh-TW" altLang="en-US" sz="2000" dirty="0" smtClean="0">
                <a:latin typeface="Times New Roman" panose="02020603050405020304" pitchFamily="18" charset="0"/>
                <a:ea typeface="標楷體" panose="03000509000000000000" pitchFamily="65" charset="-120"/>
                <a:cs typeface="Times New Roman" panose="02020603050405020304" pitchFamily="18" charset="0"/>
              </a:rPr>
              <a:t>利用</a:t>
            </a:r>
            <a:r>
              <a:rPr lang="en-US" altLang="zh-TW" sz="2000" dirty="0" smtClean="0">
                <a:latin typeface="Times New Roman" panose="02020603050405020304" pitchFamily="18" charset="0"/>
                <a:ea typeface="標楷體" panose="03000509000000000000" pitchFamily="65" charset="-120"/>
                <a:cs typeface="Times New Roman" panose="02020603050405020304" pitchFamily="18" charset="0"/>
              </a:rPr>
              <a:t>GAN</a:t>
            </a:r>
            <a:r>
              <a:rPr lang="zh-TW" altLang="en-US" sz="2000" dirty="0" smtClean="0">
                <a:latin typeface="Times New Roman" panose="02020603050405020304" pitchFamily="18" charset="0"/>
                <a:ea typeface="標楷體" panose="03000509000000000000" pitchFamily="65" charset="-120"/>
                <a:cs typeface="Times New Roman" panose="02020603050405020304" pitchFamily="18" charset="0"/>
              </a:rPr>
              <a:t>在伺服器進行對抗訓練，增加強健性。</a:t>
            </a:r>
            <a:endParaRPr lang="en-US" altLang="zh-TW" sz="2000" dirty="0">
              <a:latin typeface="Times New Roman" panose="02020603050405020304" pitchFamily="18" charset="0"/>
              <a:ea typeface="標楷體" panose="03000509000000000000" pitchFamily="65" charset="-120"/>
              <a:cs typeface="Times New Roman" panose="02020603050405020304" pitchFamily="18" charset="0"/>
            </a:endParaRPr>
          </a:p>
          <a:p>
            <a:pPr marL="742950" lvl="1" indent="-285750">
              <a:buFont typeface="Arial" panose="020B0604020202020204" pitchFamily="34" charset="0"/>
              <a:buChar char="•"/>
            </a:pPr>
            <a:r>
              <a:rPr lang="en-US" altLang="zh-TW" sz="2000" dirty="0" smtClean="0">
                <a:latin typeface="Times New Roman" panose="02020603050405020304" pitchFamily="18" charset="0"/>
                <a:ea typeface="標楷體" panose="03000509000000000000" pitchFamily="65" charset="-120"/>
                <a:cs typeface="Times New Roman" panose="02020603050405020304" pitchFamily="18" charset="0"/>
              </a:rPr>
              <a:t>Siren[7]: </a:t>
            </a:r>
          </a:p>
          <a:p>
            <a:pPr marL="1200150" lvl="2" indent="-285750">
              <a:buFont typeface="Arial" panose="020B0604020202020204" pitchFamily="34" charset="0"/>
              <a:buChar char="•"/>
            </a:pPr>
            <a:r>
              <a:rPr lang="zh-TW" altLang="en-US" sz="2000" dirty="0" smtClean="0">
                <a:latin typeface="Times New Roman" panose="02020603050405020304" pitchFamily="18" charset="0"/>
                <a:ea typeface="標楷體" panose="03000509000000000000" pitchFamily="65" charset="-120"/>
                <a:cs typeface="Times New Roman" panose="02020603050405020304" pitchFamily="18" charset="0"/>
              </a:rPr>
              <a:t>訓練</a:t>
            </a: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一個乾淨的基準模型，</a:t>
            </a:r>
            <a:r>
              <a:rPr lang="zh-TW" altLang="en-US" sz="2000" dirty="0" smtClean="0">
                <a:latin typeface="Times New Roman" panose="02020603050405020304" pitchFamily="18" charset="0"/>
                <a:ea typeface="標楷體" panose="03000509000000000000" pitchFamily="65" charset="-120"/>
                <a:cs typeface="Times New Roman" panose="02020603050405020304" pitchFamily="18" charset="0"/>
              </a:rPr>
              <a:t>作為伺服器警示的依據。</a:t>
            </a:r>
            <a:endParaRPr lang="en-US" altLang="zh-TW" sz="2000" dirty="0" smtClean="0">
              <a:latin typeface="Times New Roman" panose="02020603050405020304" pitchFamily="18" charset="0"/>
              <a:ea typeface="標楷體" panose="03000509000000000000" pitchFamily="65" charset="-120"/>
              <a:cs typeface="Times New Roman" panose="02020603050405020304" pitchFamily="18" charset="0"/>
            </a:endParaRPr>
          </a:p>
          <a:p>
            <a:pPr lvl="1"/>
            <a:endParaRPr lang="en-US" altLang="zh-TW" sz="2000" dirty="0" smtClean="0">
              <a:latin typeface="標楷體" panose="03000509000000000000" pitchFamily="65" charset="-120"/>
              <a:ea typeface="標楷體" panose="03000509000000000000" pitchFamily="65" charset="-120"/>
            </a:endParaRPr>
          </a:p>
          <a:p>
            <a:pPr marL="285750" indent="-285750">
              <a:buFont typeface="Arial" panose="020B0604020202020204" pitchFamily="34" charset="0"/>
              <a:buChar char="•"/>
            </a:pPr>
            <a:r>
              <a:rPr lang="zh-TW" altLang="en-US" sz="2000" dirty="0" smtClean="0">
                <a:latin typeface="標楷體" panose="03000509000000000000" pitchFamily="65" charset="-120"/>
                <a:ea typeface="標楷體" panose="03000509000000000000" pitchFamily="65" charset="-120"/>
              </a:rPr>
              <a:t>為了</a:t>
            </a:r>
            <a:r>
              <a:rPr lang="zh-TW" altLang="en-US" sz="2000" b="1" dirty="0" smtClean="0">
                <a:latin typeface="標楷體" panose="03000509000000000000" pitchFamily="65" charset="-120"/>
                <a:ea typeface="標楷體" panose="03000509000000000000" pitchFamily="65" charset="-120"/>
              </a:rPr>
              <a:t>符合安全聚合原則</a:t>
            </a:r>
            <a:r>
              <a:rPr lang="zh-TW" altLang="en-US" sz="2000" dirty="0" smtClean="0">
                <a:latin typeface="標楷體" panose="03000509000000000000" pitchFamily="65" charset="-120"/>
                <a:ea typeface="標楷體" panose="03000509000000000000" pitchFamily="65" charset="-120"/>
              </a:rPr>
              <a:t>，所採取的訓練策略。</a:t>
            </a:r>
            <a:endParaRPr lang="en-US" altLang="zh-TW" sz="2000" dirty="0" smtClean="0">
              <a:latin typeface="標楷體" panose="03000509000000000000" pitchFamily="65" charset="-120"/>
              <a:ea typeface="標楷體" panose="03000509000000000000" pitchFamily="65" charset="-120"/>
            </a:endParaRPr>
          </a:p>
          <a:p>
            <a:pPr marL="285750" indent="-285750">
              <a:buFont typeface="Arial" panose="020B0604020202020204" pitchFamily="34" charset="0"/>
              <a:buChar char="•"/>
            </a:pPr>
            <a:endParaRPr lang="en-US" altLang="zh-TW" sz="2000" dirty="0">
              <a:latin typeface="標楷體" panose="03000509000000000000" pitchFamily="65" charset="-120"/>
              <a:ea typeface="標楷體" panose="03000509000000000000" pitchFamily="65" charset="-120"/>
            </a:endParaRPr>
          </a:p>
          <a:p>
            <a:pPr marL="285750" indent="-285750">
              <a:buFont typeface="Arial" panose="020B0604020202020204" pitchFamily="34" charset="0"/>
              <a:buChar char="•"/>
            </a:pPr>
            <a:r>
              <a:rPr lang="zh-TW" altLang="en-US" sz="2000" dirty="0" smtClean="0">
                <a:latin typeface="標楷體" panose="03000509000000000000" pitchFamily="65" charset="-120"/>
                <a:ea typeface="標楷體" panose="03000509000000000000" pitchFamily="65" charset="-120"/>
              </a:rPr>
              <a:t>讓客戶端與伺服器之間的資料分流，避免兩者直接以訓練資料相互傳輸。</a:t>
            </a:r>
            <a:endParaRPr lang="en-US" altLang="zh-TW" sz="2000" dirty="0">
              <a:latin typeface="標楷體" panose="03000509000000000000" pitchFamily="65" charset="-120"/>
              <a:ea typeface="標楷體" panose="03000509000000000000" pitchFamily="65" charset="-120"/>
            </a:endParaRPr>
          </a:p>
          <a:p>
            <a:pPr marL="285750" indent="-285750">
              <a:buFont typeface="Arial" panose="020B0604020202020204" pitchFamily="34" charset="0"/>
              <a:buChar char="•"/>
            </a:pPr>
            <a:endParaRPr lang="en-US" altLang="zh-TW" sz="2000" dirty="0" smtClean="0">
              <a:latin typeface="標楷體" panose="03000509000000000000" pitchFamily="65" charset="-120"/>
              <a:ea typeface="標楷體" panose="03000509000000000000" pitchFamily="65" charset="-120"/>
            </a:endParaRPr>
          </a:p>
          <a:p>
            <a:pPr marL="285750" indent="-285750">
              <a:buFont typeface="Arial" panose="020B0604020202020204" pitchFamily="34" charset="0"/>
              <a:buChar char="•"/>
            </a:pPr>
            <a:r>
              <a:rPr lang="en-US" altLang="zh-TW" sz="2000" dirty="0" smtClean="0">
                <a:latin typeface="Times New Roman" panose="02020603050405020304" pitchFamily="18" charset="0"/>
                <a:ea typeface="標楷體" panose="03000509000000000000" pitchFamily="65" charset="-120"/>
                <a:cs typeface="Times New Roman" panose="02020603050405020304" pitchFamily="18" charset="0"/>
              </a:rPr>
              <a:t>BV-FGSM</a:t>
            </a:r>
            <a:r>
              <a:rPr lang="zh-TW" altLang="en-US" sz="2000" dirty="0" smtClean="0">
                <a:latin typeface="標楷體" panose="03000509000000000000" pitchFamily="65" charset="-120"/>
                <a:ea typeface="標楷體" panose="03000509000000000000" pitchFamily="65" charset="-120"/>
              </a:rPr>
              <a:t>迭代速度較快。</a:t>
            </a:r>
            <a:endParaRPr lang="en-US" altLang="zh-TW" sz="2000" dirty="0" smtClean="0">
              <a:latin typeface="標楷體" panose="03000509000000000000" pitchFamily="65" charset="-120"/>
              <a:ea typeface="標楷體" panose="03000509000000000000" pitchFamily="65" charset="-120"/>
            </a:endParaRPr>
          </a:p>
          <a:p>
            <a:pPr marL="285750" indent="-285750">
              <a:buFont typeface="Arial" panose="020B0604020202020204" pitchFamily="34" charset="0"/>
              <a:buChar char="•"/>
            </a:pPr>
            <a:endParaRPr lang="en-US" altLang="zh-TW" sz="2800" dirty="0">
              <a:latin typeface="標楷體" panose="03000509000000000000" pitchFamily="65" charset="-120"/>
              <a:ea typeface="標楷體" panose="03000509000000000000" pitchFamily="65" charset="-120"/>
            </a:endParaRPr>
          </a:p>
          <a:p>
            <a:pPr marL="742950" lvl="1" indent="-285750">
              <a:buFont typeface="Arial" panose="020B0604020202020204" pitchFamily="34" charset="0"/>
              <a:buChar char="•"/>
            </a:pPr>
            <a:endParaRPr lang="en-US" altLang="zh-TW" sz="2400" dirty="0" smtClean="0">
              <a:latin typeface="標楷體" panose="03000509000000000000" pitchFamily="65" charset="-120"/>
              <a:ea typeface="標楷體" panose="03000509000000000000" pitchFamily="65" charset="-120"/>
            </a:endParaRPr>
          </a:p>
        </p:txBody>
      </p:sp>
      <p:pic>
        <p:nvPicPr>
          <p:cNvPr id="2" name="圖片 1"/>
          <p:cNvPicPr>
            <a:picLocks noChangeAspect="1"/>
          </p:cNvPicPr>
          <p:nvPr/>
        </p:nvPicPr>
        <p:blipFill>
          <a:blip r:embed="rId3"/>
          <a:stretch>
            <a:fillRect/>
          </a:stretch>
        </p:blipFill>
        <p:spPr>
          <a:xfrm>
            <a:off x="5060054" y="1117748"/>
            <a:ext cx="6943200" cy="5120482"/>
          </a:xfrm>
          <a:prstGeom prst="rect">
            <a:avLst/>
          </a:prstGeom>
        </p:spPr>
      </p:pic>
    </p:spTree>
    <p:extLst>
      <p:ext uri="{BB962C8B-B14F-4D97-AF65-F5344CB8AC3E}">
        <p14:creationId xmlns:p14="http://schemas.microsoft.com/office/powerpoint/2010/main" val="66592537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346200" y="146685"/>
            <a:ext cx="8839200" cy="559435"/>
          </a:xfrm>
        </p:spPr>
        <p:txBody>
          <a:bodyPr>
            <a:normAutofit fontScale="90000"/>
          </a:bodyPr>
          <a:lstStyle/>
          <a:p>
            <a:r>
              <a:rPr lang="en-US" altLang="zh-TW" sz="3600" dirty="0" smtClean="0"/>
              <a:t>2. </a:t>
            </a:r>
            <a:r>
              <a:rPr lang="zh-TW" altLang="en-US" sz="3600" dirty="0" smtClean="0"/>
              <a:t>偏差</a:t>
            </a:r>
            <a:r>
              <a:rPr lang="en-US" altLang="zh-TW" sz="3600" dirty="0"/>
              <a:t>-</a:t>
            </a:r>
            <a:r>
              <a:rPr lang="zh-TW" altLang="en-US" sz="3600" dirty="0"/>
              <a:t>變異數分解</a:t>
            </a:r>
            <a:r>
              <a:rPr lang="zh-TW" altLang="en-US" sz="3600" dirty="0" smtClean="0"/>
              <a:t>攻擊</a:t>
            </a:r>
            <a:r>
              <a:rPr lang="en-US" altLang="zh-TW" sz="3600" dirty="0" smtClean="0"/>
              <a:t>(BV-FGSM)</a:t>
            </a:r>
            <a:r>
              <a:rPr lang="zh-TW" altLang="en-US" sz="3600" dirty="0" smtClean="0"/>
              <a:t>的多樣性</a:t>
            </a:r>
            <a:endParaRPr lang="zh-TW" altLang="en-US" sz="3600" dirty="0"/>
          </a:p>
        </p:txBody>
      </p:sp>
      <p:sp>
        <p:nvSpPr>
          <p:cNvPr id="3" name="內容版面配置區 2"/>
          <p:cNvSpPr>
            <a:spLocks noGrp="1"/>
          </p:cNvSpPr>
          <p:nvPr>
            <p:ph idx="1"/>
          </p:nvPr>
        </p:nvSpPr>
        <p:spPr>
          <a:xfrm>
            <a:off x="838200" y="864741"/>
            <a:ext cx="10957560" cy="845409"/>
          </a:xfrm>
        </p:spPr>
        <p:txBody>
          <a:bodyPr/>
          <a:lstStyle/>
          <a:p>
            <a:r>
              <a:rPr lang="zh-TW" altLang="en-US" sz="2000" dirty="0">
                <a:latin typeface="標楷體" panose="03000509000000000000" pitchFamily="65" charset="-120"/>
              </a:rPr>
              <a:t>由於</a:t>
            </a:r>
            <a:r>
              <a:rPr lang="en-US" altLang="zh-TW" sz="2000" dirty="0" smtClean="0"/>
              <a:t>BV-FGSM</a:t>
            </a:r>
            <a:r>
              <a:rPr lang="zh-TW" altLang="en-US" sz="2000" dirty="0"/>
              <a:t>生成</a:t>
            </a:r>
            <a:r>
              <a:rPr lang="zh-TW" altLang="en-US" sz="2000" dirty="0" smtClean="0"/>
              <a:t>機制</a:t>
            </a:r>
            <a:r>
              <a:rPr lang="zh-TW" altLang="en-US" sz="2000" dirty="0"/>
              <a:t>為</a:t>
            </a:r>
            <a:r>
              <a:rPr lang="zh-TW" altLang="en-US" sz="2000" dirty="0" smtClean="0"/>
              <a:t>所有客戶端模型的線性組合，每個溝通輪次都會生成不同的。</a:t>
            </a:r>
            <a:endParaRPr lang="en-US" altLang="zh-TW" sz="2000" dirty="0" smtClean="0"/>
          </a:p>
          <a:p>
            <a:r>
              <a:rPr lang="zh-TW" altLang="en-US" sz="2000" dirty="0" smtClean="0"/>
              <a:t>利用全域對抗範例，來增加聯邦學習全局強健性。</a:t>
            </a:r>
            <a:endParaRPr lang="en-US" altLang="zh-TW" sz="2000" dirty="0" smtClean="0"/>
          </a:p>
          <a:p>
            <a:endParaRPr lang="en-US" altLang="zh-TW" sz="2400" dirty="0"/>
          </a:p>
          <a:p>
            <a:endParaRPr lang="en-US" altLang="zh-TW" sz="2400" dirty="0"/>
          </a:p>
          <a:p>
            <a:endParaRPr lang="en-US" altLang="zh-TW" sz="2400" dirty="0" smtClean="0"/>
          </a:p>
          <a:p>
            <a:endParaRPr lang="en-US" altLang="zh-TW" dirty="0"/>
          </a:p>
          <a:p>
            <a:endParaRPr lang="en-US" altLang="zh-TW" dirty="0" smtClean="0"/>
          </a:p>
          <a:p>
            <a:endParaRPr lang="en-US" altLang="zh-TW" dirty="0"/>
          </a:p>
          <a:p>
            <a:endParaRPr lang="en-US" altLang="zh-TW" dirty="0" smtClean="0"/>
          </a:p>
          <a:p>
            <a:endParaRPr lang="en-US" altLang="zh-TW" dirty="0" smtClean="0"/>
          </a:p>
        </p:txBody>
      </p:sp>
      <p:sp>
        <p:nvSpPr>
          <p:cNvPr id="4" name="投影片編號版面配置區 3"/>
          <p:cNvSpPr>
            <a:spLocks noGrp="1"/>
          </p:cNvSpPr>
          <p:nvPr>
            <p:ph type="sldNum" sz="quarter" idx="12"/>
          </p:nvPr>
        </p:nvSpPr>
        <p:spPr>
          <a:xfrm>
            <a:off x="8911670" y="6320035"/>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BC1835-9A42-479B-97D9-E66884E14027}" type="slidenum">
              <a:rPr kumimoji="0" lang="zh-TW" altLang="en-US" sz="1200" b="0" i="0" u="none" strike="noStrike" kern="1200" cap="none" spc="0" normalizeH="0" baseline="0" noProof="0" smtClean="0">
                <a:ln>
                  <a:noFill/>
                </a:ln>
                <a:solidFill>
                  <a:prstClr val="black">
                    <a:tint val="75000"/>
                  </a:prstClr>
                </a:solidFill>
                <a:effectLst/>
                <a:uLnTx/>
                <a:uFillTx/>
                <a:latin typeface="Microsoft JhengHei" panose="020B0604030504040204" pitchFamily="34" charset="-120"/>
                <a:ea typeface="Microsoft JhengHei" panose="020B0604030504040204" pitchFamily="34"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zh-TW" altLang="en-US" sz="1200" b="0" i="0" u="none" strike="noStrike" kern="1200" cap="none" spc="0" normalizeH="0" baseline="0" noProof="0">
              <a:ln>
                <a:noFill/>
              </a:ln>
              <a:solidFill>
                <a:prstClr val="black">
                  <a:tint val="75000"/>
                </a:prstClr>
              </a:solidFill>
              <a:effectLst/>
              <a:uLnTx/>
              <a:uFillTx/>
              <a:latin typeface="Microsoft JhengHei" panose="020B0604030504040204" pitchFamily="34" charset="-120"/>
              <a:ea typeface="Microsoft JhengHei" panose="020B0604030504040204" pitchFamily="34" charset="-120"/>
              <a:cs typeface="+mn-cs"/>
            </a:endParaRPr>
          </a:p>
        </p:txBody>
      </p:sp>
      <p:sp>
        <p:nvSpPr>
          <p:cNvPr id="12" name="文字方塊 11"/>
          <p:cNvSpPr txBox="1"/>
          <p:nvPr/>
        </p:nvSpPr>
        <p:spPr>
          <a:xfrm>
            <a:off x="2499360" y="1718180"/>
            <a:ext cx="989429"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smtClean="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PGD</a:t>
            </a:r>
            <a:r>
              <a:rPr kumimoji="0" lang="zh-TW" altLang="en-US" sz="1800" b="0" i="0" u="none" strike="noStrike" kern="120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rPr>
              <a:t> </a:t>
            </a:r>
          </a:p>
        </p:txBody>
      </p:sp>
      <p:cxnSp>
        <p:nvCxnSpPr>
          <p:cNvPr id="14" name="直線接點 13"/>
          <p:cNvCxnSpPr/>
          <p:nvPr/>
        </p:nvCxnSpPr>
        <p:spPr>
          <a:xfrm>
            <a:off x="838200" y="2226190"/>
            <a:ext cx="10068560" cy="0"/>
          </a:xfrm>
          <a:prstGeom prst="line">
            <a:avLst/>
          </a:prstGeom>
          <a:ln w="38100"/>
        </p:spPr>
        <p:style>
          <a:lnRef idx="3">
            <a:schemeClr val="dk1"/>
          </a:lnRef>
          <a:fillRef idx="0">
            <a:schemeClr val="dk1"/>
          </a:fillRef>
          <a:effectRef idx="2">
            <a:schemeClr val="dk1"/>
          </a:effectRef>
          <a:fontRef idx="minor">
            <a:schemeClr val="tx1"/>
          </a:fontRef>
        </p:style>
      </p:cxnSp>
      <p:cxnSp>
        <p:nvCxnSpPr>
          <p:cNvPr id="16" name="直線接點 15"/>
          <p:cNvCxnSpPr/>
          <p:nvPr/>
        </p:nvCxnSpPr>
        <p:spPr>
          <a:xfrm flipH="1">
            <a:off x="5679440" y="1875035"/>
            <a:ext cx="30480" cy="4445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文字方塊 16"/>
          <p:cNvSpPr txBox="1"/>
          <p:nvPr/>
        </p:nvSpPr>
        <p:spPr>
          <a:xfrm>
            <a:off x="8158480" y="1714371"/>
            <a:ext cx="172212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BV-FGSM</a:t>
            </a:r>
            <a:r>
              <a:rPr kumimoji="0" lang="zh-TW" altLang="en-US" sz="1800" b="0" i="0" u="none" strike="noStrike" kern="1200" cap="none" spc="0" normalizeH="0" baseline="0" noProof="0" dirty="0" smtClean="0">
                <a:ln>
                  <a:noFill/>
                </a:ln>
                <a:solidFill>
                  <a:prstClr val="black"/>
                </a:solidFill>
                <a:effectLst/>
                <a:uLnTx/>
                <a:uFillTx/>
                <a:latin typeface="標楷體" panose="03000509000000000000" pitchFamily="65" charset="-120"/>
                <a:ea typeface="標楷體" panose="03000509000000000000" pitchFamily="65" charset="-120"/>
                <a:cs typeface="+mn-cs"/>
              </a:rPr>
              <a:t> </a:t>
            </a:r>
            <a:endParaRPr kumimoji="0" lang="zh-TW" altLang="en-US" sz="1800" b="0" i="0" u="none" strike="noStrike" kern="120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endParaRPr>
          </a:p>
        </p:txBody>
      </p:sp>
      <p:pic>
        <p:nvPicPr>
          <p:cNvPr id="5" name="圖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5423" y="2369381"/>
            <a:ext cx="4320000" cy="4320000"/>
          </a:xfrm>
          <a:prstGeom prst="rect">
            <a:avLst/>
          </a:prstGeom>
        </p:spPr>
      </p:pic>
      <p:pic>
        <p:nvPicPr>
          <p:cNvPr id="7" name="圖片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86760" y="2369381"/>
            <a:ext cx="4320000" cy="4320000"/>
          </a:xfrm>
          <a:prstGeom prst="rect">
            <a:avLst/>
          </a:prstGeom>
        </p:spPr>
      </p:pic>
    </p:spTree>
    <p:extLst>
      <p:ext uri="{BB962C8B-B14F-4D97-AF65-F5344CB8AC3E}">
        <p14:creationId xmlns:p14="http://schemas.microsoft.com/office/powerpoint/2010/main" val="79112209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BC1835-9A42-479B-97D9-E66884E14027}" type="slidenum">
              <a:rPr kumimoji="0" lang="zh-TW" altLang="en-US" sz="1200" b="0" i="0" u="none" strike="noStrike" kern="1200" cap="none" spc="0" normalizeH="0" baseline="0" noProof="0" smtClean="0">
                <a:ln>
                  <a:noFill/>
                </a:ln>
                <a:solidFill>
                  <a:prstClr val="black">
                    <a:tint val="75000"/>
                  </a:prstClr>
                </a:solidFill>
                <a:effectLst/>
                <a:uLnTx/>
                <a:uFillTx/>
                <a:latin typeface="Microsoft JhengHei" panose="020B0604030504040204" pitchFamily="34" charset="-120"/>
                <a:ea typeface="Microsoft JhengHei" panose="020B0604030504040204" pitchFamily="34"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zh-TW" altLang="en-US" sz="1200" b="0" i="0" u="none" strike="noStrike" kern="1200" cap="none" spc="0" normalizeH="0" baseline="0" noProof="0" dirty="0">
              <a:ln>
                <a:noFill/>
              </a:ln>
              <a:solidFill>
                <a:prstClr val="black">
                  <a:tint val="75000"/>
                </a:prstClr>
              </a:solidFill>
              <a:effectLst/>
              <a:uLnTx/>
              <a:uFillTx/>
              <a:latin typeface="Microsoft JhengHei" panose="020B0604030504040204" pitchFamily="34" charset="-120"/>
              <a:ea typeface="Microsoft JhengHei" panose="020B0604030504040204" pitchFamily="34" charset="-120"/>
              <a:cs typeface="+mn-cs"/>
            </a:endParaRPr>
          </a:p>
        </p:txBody>
      </p:sp>
      <p:sp>
        <p:nvSpPr>
          <p:cNvPr id="5" name="標題 4"/>
          <p:cNvSpPr>
            <a:spLocks noGrp="1"/>
          </p:cNvSpPr>
          <p:nvPr>
            <p:ph type="title"/>
          </p:nvPr>
        </p:nvSpPr>
        <p:spPr>
          <a:xfrm>
            <a:off x="1328160" y="36546"/>
            <a:ext cx="8087018" cy="768057"/>
          </a:xfrm>
        </p:spPr>
        <p:txBody>
          <a:bodyPr>
            <a:normAutofit/>
          </a:bodyPr>
          <a:lstStyle/>
          <a:p>
            <a:r>
              <a:rPr lang="en-US" altLang="zh-TW" sz="3200" dirty="0" smtClean="0"/>
              <a:t>3. </a:t>
            </a:r>
            <a:r>
              <a:rPr lang="zh-TW" altLang="en-US" sz="3200" dirty="0" smtClean="0"/>
              <a:t>中心伺服器的反向鬆弛聚合機制</a:t>
            </a:r>
            <a:endParaRPr lang="zh-TW" altLang="en-US" sz="3200" dirty="0"/>
          </a:p>
        </p:txBody>
      </p:sp>
      <p:sp>
        <p:nvSpPr>
          <p:cNvPr id="48" name="矩形 47"/>
          <p:cNvSpPr/>
          <p:nvPr/>
        </p:nvSpPr>
        <p:spPr>
          <a:xfrm>
            <a:off x="4779563" y="5043061"/>
            <a:ext cx="3618331" cy="4095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34" name="內容版面配置區 2"/>
              <p:cNvSpPr>
                <a:spLocks noGrp="1"/>
              </p:cNvSpPr>
              <p:nvPr>
                <p:ph idx="1"/>
              </p:nvPr>
            </p:nvSpPr>
            <p:spPr>
              <a:xfrm>
                <a:off x="1442085" y="835574"/>
                <a:ext cx="11287760" cy="2066618"/>
              </a:xfrm>
            </p:spPr>
            <p:txBody>
              <a:bodyPr>
                <a:normAutofit/>
              </a:bodyPr>
              <a:lstStyle/>
              <a:p>
                <a:r>
                  <a:rPr lang="zh-TW" altLang="en-US" sz="2000" dirty="0"/>
                  <a:t>反向</a:t>
                </a:r>
                <a:r>
                  <a:rPr lang="zh-TW" altLang="en-US" sz="2000" dirty="0" smtClean="0"/>
                  <a:t>鬆弛</a:t>
                </a:r>
                <a:r>
                  <a:rPr lang="zh-TW" altLang="en-US" sz="2000" dirty="0"/>
                  <a:t>聚合</a:t>
                </a:r>
                <a:r>
                  <a:rPr lang="zh-TW" altLang="en-US" sz="2000" dirty="0" smtClean="0"/>
                  <a:t>機制的</a:t>
                </a:r>
                <a:r>
                  <a:rPr lang="zh-TW" altLang="en-US" sz="2000" dirty="0"/>
                  <a:t>運作機制</a:t>
                </a:r>
                <a:r>
                  <a:rPr lang="en-US" altLang="zh-TW" sz="2000" dirty="0" smtClean="0"/>
                  <a:t>: </a:t>
                </a:r>
              </a:p>
              <a:p>
                <a:pPr marL="457200" indent="-457200">
                  <a:buAutoNum type="arabicPeriod"/>
                </a:pPr>
                <a:r>
                  <a:rPr lang="zh-TW" altLang="en-US" sz="2000" dirty="0" smtClean="0"/>
                  <a:t>每次聚合選取損失函數最大的模型進行加權。</a:t>
                </a:r>
                <a:endParaRPr lang="en-US" altLang="zh-TW" sz="2000" dirty="0" smtClean="0"/>
              </a:p>
              <a:p>
                <a:pPr marL="457200" indent="-457200">
                  <a:buAutoNum type="arabicPeriod" startAt="2"/>
                </a:pPr>
                <a:r>
                  <a:rPr lang="zh-TW" altLang="en-US" sz="2000" dirty="0" smtClean="0"/>
                  <a:t>同時</a:t>
                </a:r>
                <a:r>
                  <a:rPr lang="zh-TW" altLang="en-US" sz="2000" dirty="0"/>
                  <a:t>模型們的</a:t>
                </a:r>
                <a:r>
                  <a:rPr lang="zh-TW" altLang="en-US" sz="2000" dirty="0" smtClean="0"/>
                  <a:t>訓練資料量</a:t>
                </a:r>
                <a:r>
                  <a:rPr lang="en-US" altLang="zh-TW" sz="2000" dirty="0"/>
                  <a:t>(</a:t>
                </a:r>
                <a14:m>
                  <m:oMath xmlns:m="http://schemas.openxmlformats.org/officeDocument/2006/math">
                    <m:f>
                      <m:fPr>
                        <m:type m:val="lin"/>
                        <m:ctrlPr>
                          <a:rPr lang="zh-TW" altLang="en-US" sz="2000" i="1" smtClean="0">
                            <a:latin typeface="Cambria Math" panose="02040503050406030204" pitchFamily="18" charset="0"/>
                          </a:rPr>
                        </m:ctrlPr>
                      </m:fPr>
                      <m:num>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𝑁</m:t>
                            </m:r>
                          </m:e>
                          <m:sub>
                            <m:r>
                              <a:rPr lang="en-US" altLang="zh-TW" sz="2000" i="1">
                                <a:latin typeface="Cambria Math" panose="02040503050406030204" pitchFamily="18" charset="0"/>
                              </a:rPr>
                              <m:t>𝑘</m:t>
                            </m:r>
                          </m:sub>
                        </m:sSub>
                      </m:num>
                      <m:den>
                        <m:r>
                          <a:rPr lang="en-US" altLang="zh-TW" sz="2000" i="1">
                            <a:latin typeface="Cambria Math" panose="02040503050406030204" pitchFamily="18" charset="0"/>
                          </a:rPr>
                          <m:t>𝑁</m:t>
                        </m:r>
                      </m:den>
                    </m:f>
                  </m:oMath>
                </a14:m>
                <a:r>
                  <a:rPr lang="en-US" altLang="zh-TW" sz="2000" dirty="0" smtClean="0"/>
                  <a:t>)</a:t>
                </a:r>
                <a:r>
                  <a:rPr lang="zh-TW" altLang="en-US" sz="1400" dirty="0" smtClean="0"/>
                  <a:t>。</a:t>
                </a:r>
                <a:endParaRPr lang="en-US" altLang="zh-TW" sz="1400" dirty="0"/>
              </a:p>
              <a:p>
                <a:endParaRPr lang="zh-TW" altLang="en-US" sz="1400" dirty="0"/>
              </a:p>
            </p:txBody>
          </p:sp>
        </mc:Choice>
        <mc:Fallback xmlns="">
          <p:sp>
            <p:nvSpPr>
              <p:cNvPr id="34" name="內容版面配置區 2"/>
              <p:cNvSpPr>
                <a:spLocks noGrp="1" noRot="1" noChangeAspect="1" noMove="1" noResize="1" noEditPoints="1" noAdjustHandles="1" noChangeArrowheads="1" noChangeShapeType="1" noTextEdit="1"/>
              </p:cNvSpPr>
              <p:nvPr>
                <p:ph idx="1"/>
              </p:nvPr>
            </p:nvSpPr>
            <p:spPr>
              <a:xfrm>
                <a:off x="1442085" y="835574"/>
                <a:ext cx="11287760" cy="2066618"/>
              </a:xfrm>
              <a:blipFill>
                <a:blip r:embed="rId3"/>
                <a:stretch>
                  <a:fillRect l="-486" t="-2950"/>
                </a:stretch>
              </a:blipFill>
            </p:spPr>
            <p:txBody>
              <a:bodyPr/>
              <a:lstStyle/>
              <a:p>
                <a:r>
                  <a:rPr lang="zh-TW" altLang="en-US">
                    <a:noFill/>
                  </a:rPr>
                  <a:t> </a:t>
                </a:r>
              </a:p>
            </p:txBody>
          </p:sp>
        </mc:Fallback>
      </mc:AlternateContent>
      <p:pic>
        <p:nvPicPr>
          <p:cNvPr id="39" name="圖片 38"/>
          <p:cNvPicPr/>
          <p:nvPr/>
        </p:nvPicPr>
        <p:blipFill>
          <a:blip r:embed="rId4"/>
          <a:stretch>
            <a:fillRect/>
          </a:stretch>
        </p:blipFill>
        <p:spPr>
          <a:xfrm>
            <a:off x="2312431" y="2222339"/>
            <a:ext cx="6982040" cy="4403187"/>
          </a:xfrm>
          <a:prstGeom prst="rect">
            <a:avLst/>
          </a:prstGeom>
        </p:spPr>
      </p:pic>
    </p:spTree>
    <p:extLst>
      <p:ext uri="{BB962C8B-B14F-4D97-AF65-F5344CB8AC3E}">
        <p14:creationId xmlns:p14="http://schemas.microsoft.com/office/powerpoint/2010/main" val="96848247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BC1835-9A42-479B-97D9-E66884E14027}" type="slidenum">
              <a:rPr kumimoji="0" lang="zh-TW" altLang="en-US" sz="1200" b="0" i="0" u="none" strike="noStrike" kern="1200" cap="none" spc="0" normalizeH="0" baseline="0" noProof="0" smtClean="0">
                <a:ln>
                  <a:noFill/>
                </a:ln>
                <a:solidFill>
                  <a:prstClr val="black">
                    <a:tint val="75000"/>
                  </a:prstClr>
                </a:solidFill>
                <a:effectLst/>
                <a:uLnTx/>
                <a:uFillTx/>
                <a:latin typeface="Microsoft JhengHei" panose="020B0604030504040204" pitchFamily="34" charset="-120"/>
                <a:ea typeface="Microsoft JhengHei" panose="020B0604030504040204" pitchFamily="34"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zh-TW" altLang="en-US" sz="1200" b="0" i="0" u="none" strike="noStrike" kern="1200" cap="none" spc="0" normalizeH="0" baseline="0" noProof="0" dirty="0">
              <a:ln>
                <a:noFill/>
              </a:ln>
              <a:solidFill>
                <a:prstClr val="black">
                  <a:tint val="75000"/>
                </a:prstClr>
              </a:solidFill>
              <a:effectLst/>
              <a:uLnTx/>
              <a:uFillTx/>
              <a:latin typeface="Microsoft JhengHei" panose="020B0604030504040204" pitchFamily="34" charset="-120"/>
              <a:ea typeface="Microsoft JhengHei" panose="020B0604030504040204" pitchFamily="34" charset="-120"/>
              <a:cs typeface="+mn-cs"/>
            </a:endParaRPr>
          </a:p>
        </p:txBody>
      </p:sp>
      <p:sp>
        <p:nvSpPr>
          <p:cNvPr id="5" name="標題 4"/>
          <p:cNvSpPr>
            <a:spLocks noGrp="1"/>
          </p:cNvSpPr>
          <p:nvPr>
            <p:ph type="title"/>
          </p:nvPr>
        </p:nvSpPr>
        <p:spPr>
          <a:xfrm>
            <a:off x="1328160" y="36546"/>
            <a:ext cx="8087018" cy="768057"/>
          </a:xfrm>
        </p:spPr>
        <p:txBody>
          <a:bodyPr>
            <a:normAutofit/>
          </a:bodyPr>
          <a:lstStyle/>
          <a:p>
            <a:r>
              <a:rPr lang="en-US" altLang="zh-TW" sz="3200" dirty="0" smtClean="0"/>
              <a:t>3. </a:t>
            </a:r>
            <a:r>
              <a:rPr lang="zh-TW" altLang="en-US" sz="3200" dirty="0" smtClean="0"/>
              <a:t>中心伺服器的反向鬆弛聚合機制</a:t>
            </a:r>
            <a:endParaRPr lang="zh-TW" altLang="en-US" sz="3200" dirty="0"/>
          </a:p>
        </p:txBody>
      </p:sp>
      <p:sp>
        <p:nvSpPr>
          <p:cNvPr id="34" name="內容版面配置區 2"/>
          <p:cNvSpPr>
            <a:spLocks noGrp="1"/>
          </p:cNvSpPr>
          <p:nvPr>
            <p:ph idx="1"/>
          </p:nvPr>
        </p:nvSpPr>
        <p:spPr>
          <a:xfrm>
            <a:off x="1065907" y="804603"/>
            <a:ext cx="11287760" cy="2066618"/>
          </a:xfrm>
        </p:spPr>
        <p:txBody>
          <a:bodyPr>
            <a:normAutofit/>
          </a:bodyPr>
          <a:lstStyle/>
          <a:p>
            <a:pPr>
              <a:lnSpc>
                <a:spcPct val="150000"/>
              </a:lnSpc>
            </a:pPr>
            <a:r>
              <a:rPr lang="zh-TW" altLang="en-US" sz="2400" dirty="0" smtClean="0"/>
              <a:t>反向聚合機制的優勢</a:t>
            </a:r>
            <a:r>
              <a:rPr lang="en-US" altLang="zh-TW" sz="2400" dirty="0" smtClean="0"/>
              <a:t>:</a:t>
            </a:r>
          </a:p>
          <a:p>
            <a:pPr marL="914400" lvl="1" indent="-457200">
              <a:lnSpc>
                <a:spcPct val="150000"/>
              </a:lnSpc>
              <a:buAutoNum type="arabicPeriod"/>
            </a:pPr>
            <a:r>
              <a:rPr lang="zh-TW" altLang="en-US" sz="2200" dirty="0" smtClean="0"/>
              <a:t>減少輔助資料集的數量</a:t>
            </a:r>
            <a:endParaRPr lang="en-US" altLang="zh-TW" sz="2200" dirty="0" smtClean="0"/>
          </a:p>
          <a:p>
            <a:pPr marL="914400" lvl="1" indent="-457200">
              <a:lnSpc>
                <a:spcPct val="150000"/>
              </a:lnSpc>
              <a:buAutoNum type="arabicPeriod"/>
            </a:pPr>
            <a:r>
              <a:rPr lang="zh-TW" altLang="en-US" sz="2200" dirty="0" smtClean="0"/>
              <a:t>平衡</a:t>
            </a:r>
            <a:r>
              <a:rPr lang="zh-TW" altLang="en-US" sz="2200" dirty="0"/>
              <a:t>客戶端與</a:t>
            </a:r>
            <a:r>
              <a:rPr lang="en-US" altLang="zh-TW" sz="2200" dirty="0"/>
              <a:t>AT</a:t>
            </a:r>
            <a:r>
              <a:rPr lang="zh-TW" altLang="en-US" sz="2200" dirty="0" smtClean="0"/>
              <a:t>模型，提升全域模型的對抗強健性。</a:t>
            </a:r>
            <a:endParaRPr lang="en-US" altLang="zh-TW" sz="2200" dirty="0"/>
          </a:p>
          <a:p>
            <a:pPr marL="914400" lvl="1" indent="-457200">
              <a:buAutoNum type="arabicPeriod"/>
            </a:pPr>
            <a:endParaRPr lang="en-US" altLang="zh-TW" sz="2000" dirty="0" smtClean="0"/>
          </a:p>
          <a:p>
            <a:pPr lvl="1"/>
            <a:endParaRPr lang="en-US" altLang="zh-TW" sz="1600" dirty="0" smtClean="0"/>
          </a:p>
        </p:txBody>
      </p:sp>
      <p:sp>
        <p:nvSpPr>
          <p:cNvPr id="63" name="矩形 62"/>
          <p:cNvSpPr/>
          <p:nvPr/>
        </p:nvSpPr>
        <p:spPr>
          <a:xfrm>
            <a:off x="2933489" y="5126077"/>
            <a:ext cx="6674224" cy="123027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79" name="圖片 78"/>
          <p:cNvPicPr/>
          <p:nvPr/>
        </p:nvPicPr>
        <p:blipFill>
          <a:blip r:embed="rId3"/>
          <a:stretch>
            <a:fillRect/>
          </a:stretch>
        </p:blipFill>
        <p:spPr>
          <a:xfrm>
            <a:off x="1187919" y="2630523"/>
            <a:ext cx="9588111" cy="3850851"/>
          </a:xfrm>
          <a:prstGeom prst="rect">
            <a:avLst/>
          </a:prstGeom>
        </p:spPr>
      </p:pic>
    </p:spTree>
    <p:extLst>
      <p:ext uri="{BB962C8B-B14F-4D97-AF65-F5344CB8AC3E}">
        <p14:creationId xmlns:p14="http://schemas.microsoft.com/office/powerpoint/2010/main" val="355251437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E0D008F-2EB8-40EF-B3A7-B899283604EA}"/>
              </a:ext>
            </a:extLst>
          </p:cNvPr>
          <p:cNvSpPr>
            <a:spLocks noGrp="1"/>
          </p:cNvSpPr>
          <p:nvPr>
            <p:ph type="title"/>
          </p:nvPr>
        </p:nvSpPr>
        <p:spPr/>
        <p:txBody>
          <a:bodyPr/>
          <a:lstStyle/>
          <a:p>
            <a:r>
              <a:rPr lang="zh-TW" altLang="en-US" dirty="0"/>
              <a:t>研究動機與目的</a:t>
            </a:r>
            <a:endParaRPr lang="en-US" altLang="zh-TW" dirty="0"/>
          </a:p>
        </p:txBody>
      </p:sp>
      <p:sp>
        <p:nvSpPr>
          <p:cNvPr id="3" name="文字版面配置區 2">
            <a:extLst>
              <a:ext uri="{FF2B5EF4-FFF2-40B4-BE49-F238E27FC236}">
                <a16:creationId xmlns:a16="http://schemas.microsoft.com/office/drawing/2014/main" id="{93AE0358-2278-4DC0-9F9C-6D6B515BA152}"/>
              </a:ext>
            </a:extLst>
          </p:cNvPr>
          <p:cNvSpPr>
            <a:spLocks noGrp="1"/>
          </p:cNvSpPr>
          <p:nvPr>
            <p:ph type="body" idx="1"/>
          </p:nvPr>
        </p:nvSpPr>
        <p:spPr/>
        <p:txBody>
          <a:bodyPr/>
          <a:lstStyle/>
          <a:p>
            <a:r>
              <a:rPr lang="en-US" altLang="zh-TW" dirty="0" smtClean="0"/>
              <a:t>Motivation</a:t>
            </a:r>
            <a:endParaRPr lang="zh-TW" altLang="en-US" dirty="0"/>
          </a:p>
        </p:txBody>
      </p:sp>
      <p:sp>
        <p:nvSpPr>
          <p:cNvPr id="4" name="投影片編號版面配置區 3">
            <a:extLst>
              <a:ext uri="{FF2B5EF4-FFF2-40B4-BE49-F238E27FC236}">
                <a16:creationId xmlns:a16="http://schemas.microsoft.com/office/drawing/2014/main" id="{127A3148-C621-4665-92E3-BBB0A6682DF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BC1835-9A42-479B-97D9-E66884E14027}" type="slidenum">
              <a:rPr kumimoji="0" lang="zh-TW" altLang="en-US" sz="1200" b="0" i="0" u="none" strike="noStrike" kern="1200" cap="none" spc="0" normalizeH="0" baseline="0" noProof="0" smtClean="0">
                <a:ln>
                  <a:noFill/>
                </a:ln>
                <a:solidFill>
                  <a:prstClr val="black">
                    <a:tint val="75000"/>
                  </a:prstClr>
                </a:solidFill>
                <a:effectLst/>
                <a:uLnTx/>
                <a:uFillTx/>
                <a:latin typeface="微軟正黑體" panose="020B0604030504040204" pitchFamily="34" charset="-120"/>
                <a:ea typeface="微軟正黑體" panose="020B0604030504040204" pitchFamily="34"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zh-TW" altLang="en-US" sz="1200" b="0" i="0" u="none" strike="noStrike" kern="1200" cap="none" spc="0" normalizeH="0" baseline="0" noProof="0">
              <a:ln>
                <a:noFill/>
              </a:ln>
              <a:solidFill>
                <a:prstClr val="black">
                  <a:tint val="75000"/>
                </a:prstClr>
              </a:solidFill>
              <a:effectLst/>
              <a:uLnTx/>
              <a:uFillTx/>
              <a:latin typeface="微軟正黑體" panose="020B0604030504040204" pitchFamily="34" charset="-120"/>
              <a:ea typeface="微軟正黑體" panose="020B0604030504040204" pitchFamily="34" charset="-120"/>
              <a:cs typeface="+mn-cs"/>
            </a:endParaRPr>
          </a:p>
        </p:txBody>
      </p:sp>
    </p:spTree>
    <p:extLst>
      <p:ext uri="{BB962C8B-B14F-4D97-AF65-F5344CB8AC3E}">
        <p14:creationId xmlns:p14="http://schemas.microsoft.com/office/powerpoint/2010/main" val="183780731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latin typeface="標楷體" panose="03000509000000000000" pitchFamily="65" charset="-120"/>
              </a:rPr>
              <a:t>實驗資料</a:t>
            </a:r>
            <a:r>
              <a:rPr lang="zh-TW" altLang="en-US" dirty="0" smtClean="0">
                <a:latin typeface="標楷體" panose="03000509000000000000" pitchFamily="65" charset="-120"/>
              </a:rPr>
              <a:t>集</a:t>
            </a:r>
            <a:r>
              <a:rPr lang="en-US" altLang="zh-TW" dirty="0" smtClean="0"/>
              <a:t>:</a:t>
            </a:r>
            <a:r>
              <a:rPr lang="zh-TW" altLang="en-US" dirty="0" smtClean="0"/>
              <a:t> </a:t>
            </a:r>
            <a:r>
              <a:rPr lang="en-US" altLang="zh-TW" dirty="0" smtClean="0"/>
              <a:t>MNIST and Fashion-MNIST</a:t>
            </a:r>
            <a:endParaRPr lang="zh-TW" altLang="en-US" dirty="0"/>
          </a:p>
        </p:txBody>
      </p:sp>
      <p:sp>
        <p:nvSpPr>
          <p:cNvPr id="3" name="內容版面配置區 2"/>
          <p:cNvSpPr>
            <a:spLocks noGrp="1"/>
          </p:cNvSpPr>
          <p:nvPr>
            <p:ph idx="1"/>
          </p:nvPr>
        </p:nvSpPr>
        <p:spPr>
          <a:xfrm>
            <a:off x="838200" y="1825625"/>
            <a:ext cx="4521032" cy="4351338"/>
          </a:xfrm>
        </p:spPr>
        <p:txBody>
          <a:bodyPr/>
          <a:lstStyle/>
          <a:p>
            <a:pPr marL="0" indent="0">
              <a:buNone/>
            </a:pPr>
            <a:r>
              <a:rPr lang="en-US" altLang="zh-TW" dirty="0" smtClean="0"/>
              <a:t>1.  MNIST </a:t>
            </a:r>
          </a:p>
          <a:p>
            <a:pPr lvl="1"/>
            <a:r>
              <a:rPr lang="en-US" altLang="zh-TW" dirty="0" smtClean="0"/>
              <a:t>10 classes</a:t>
            </a:r>
          </a:p>
          <a:p>
            <a:pPr lvl="1"/>
            <a:r>
              <a:rPr lang="en-US" altLang="zh-CN" dirty="0" smtClean="0"/>
              <a:t>Train: 60000</a:t>
            </a:r>
            <a:r>
              <a:rPr lang="zh-TW" altLang="en-US" dirty="0" smtClean="0"/>
              <a:t>；</a:t>
            </a:r>
            <a:r>
              <a:rPr lang="en-US" altLang="zh-TW" dirty="0" smtClean="0"/>
              <a:t>Test : 10000</a:t>
            </a:r>
          </a:p>
          <a:p>
            <a:pPr lvl="1"/>
            <a:r>
              <a:rPr lang="en-US" altLang="zh-TW" dirty="0" smtClean="0"/>
              <a:t>28 * 28 * 1</a:t>
            </a:r>
          </a:p>
          <a:p>
            <a:pPr lvl="1"/>
            <a:r>
              <a:rPr lang="en-US" altLang="zh-TW" dirty="0" smtClean="0"/>
              <a:t>CNN  Model</a:t>
            </a:r>
          </a:p>
          <a:p>
            <a:pPr marL="0" indent="0">
              <a:buNone/>
            </a:pPr>
            <a:endParaRPr lang="zh-TW" altLang="en-US" dirty="0"/>
          </a:p>
        </p:txBody>
      </p:sp>
      <p:sp>
        <p:nvSpPr>
          <p:cNvPr id="4" name="投影片編號版面配置區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BC1835-9A42-479B-97D9-E66884E14027}" type="slidenum">
              <a:rPr kumimoji="0" lang="zh-TW" altLang="en-US" sz="1200" b="0" i="0" u="none" strike="noStrike" kern="1200" cap="none" spc="0" normalizeH="0" baseline="0" noProof="0" smtClean="0">
                <a:ln>
                  <a:noFill/>
                </a:ln>
                <a:solidFill>
                  <a:prstClr val="black">
                    <a:tint val="75000"/>
                  </a:prstClr>
                </a:solidFill>
                <a:effectLst/>
                <a:uLnTx/>
                <a:uFillTx/>
                <a:latin typeface="Microsoft JhengHei" panose="020B0604030504040204" pitchFamily="34" charset="-120"/>
                <a:ea typeface="Microsoft JhengHei" panose="020B0604030504040204" pitchFamily="34"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zh-TW" altLang="en-US" sz="1200" b="0" i="0" u="none" strike="noStrike" kern="1200" cap="none" spc="0" normalizeH="0" baseline="0" noProof="0">
              <a:ln>
                <a:noFill/>
              </a:ln>
              <a:solidFill>
                <a:prstClr val="black">
                  <a:tint val="75000"/>
                </a:prstClr>
              </a:solidFill>
              <a:effectLst/>
              <a:uLnTx/>
              <a:uFillTx/>
              <a:latin typeface="Microsoft JhengHei" panose="020B0604030504040204" pitchFamily="34" charset="-120"/>
              <a:ea typeface="Microsoft JhengHei" panose="020B0604030504040204" pitchFamily="34" charset="-120"/>
              <a:cs typeface="+mn-cs"/>
            </a:endParaRPr>
          </a:p>
        </p:txBody>
      </p:sp>
      <p:sp>
        <p:nvSpPr>
          <p:cNvPr id="6" name="內容版面配置區 2"/>
          <p:cNvSpPr txBox="1">
            <a:spLocks/>
          </p:cNvSpPr>
          <p:nvPr/>
        </p:nvSpPr>
        <p:spPr>
          <a:xfrm>
            <a:off x="5720307" y="1825625"/>
            <a:ext cx="4749876"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baseline="0">
                <a:solidFill>
                  <a:schemeClr val="tx1"/>
                </a:solidFill>
                <a:latin typeface="Times New Roman" panose="02020603050405020304" pitchFamily="18" charset="0"/>
                <a:ea typeface="標楷體" panose="03000509000000000000" pitchFamily="65" charset="-120"/>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baseline="0">
                <a:solidFill>
                  <a:schemeClr val="tx1"/>
                </a:solidFill>
                <a:latin typeface="Times New Roman" panose="02020603050405020304" pitchFamily="18" charset="0"/>
                <a:ea typeface="標楷體" panose="03000509000000000000" pitchFamily="65" charset="-120"/>
                <a:cs typeface="Times New Roman" panose="02020603050405020304" pitchFamily="18"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Times New Roman" panose="02020603050405020304" pitchFamily="18" charset="0"/>
                <a:ea typeface="標楷體" panose="03000509000000000000" pitchFamily="65" charset="-120"/>
                <a:cs typeface="Times New Roman" panose="02020603050405020304" pitchFamily="18"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baseline="0">
                <a:solidFill>
                  <a:schemeClr val="tx1"/>
                </a:solidFill>
                <a:latin typeface="Times New Roman" panose="02020603050405020304" pitchFamily="18" charset="0"/>
                <a:ea typeface="標楷體" panose="03000509000000000000" pitchFamily="65" charset="-120"/>
                <a:cs typeface="Times New Roman" panose="02020603050405020304" pitchFamily="18"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baseline="0">
                <a:solidFill>
                  <a:schemeClr val="tx1"/>
                </a:solidFill>
                <a:latin typeface="Times New Roman" panose="02020603050405020304" pitchFamily="18" charset="0"/>
                <a:ea typeface="標楷體" panose="03000509000000000000" pitchFamily="65" charset="-120"/>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TW" dirty="0"/>
              <a:t>2</a:t>
            </a:r>
            <a:r>
              <a:rPr lang="en-US" altLang="zh-TW" dirty="0" smtClean="0"/>
              <a:t>. </a:t>
            </a:r>
            <a:r>
              <a:rPr lang="en-US" altLang="zh-TW" dirty="0"/>
              <a:t>Fashion-MNIST</a:t>
            </a:r>
            <a:r>
              <a:rPr lang="en-US" altLang="zh-TW" dirty="0" smtClean="0"/>
              <a:t> </a:t>
            </a:r>
          </a:p>
          <a:p>
            <a:pPr lvl="1"/>
            <a:r>
              <a:rPr lang="en-US" altLang="zh-TW" dirty="0" smtClean="0"/>
              <a:t>10 classes</a:t>
            </a:r>
          </a:p>
          <a:p>
            <a:pPr lvl="1"/>
            <a:r>
              <a:rPr lang="en-US" altLang="zh-CN" dirty="0" smtClean="0"/>
              <a:t>Train: 60000 ; </a:t>
            </a:r>
            <a:r>
              <a:rPr lang="en-US" altLang="zh-TW" dirty="0" smtClean="0"/>
              <a:t>Test : 10000</a:t>
            </a:r>
          </a:p>
          <a:p>
            <a:pPr lvl="1"/>
            <a:r>
              <a:rPr lang="en-US" altLang="zh-TW" dirty="0"/>
              <a:t>32 * </a:t>
            </a:r>
            <a:r>
              <a:rPr lang="en-US" altLang="zh-TW" dirty="0" smtClean="0"/>
              <a:t>32 </a:t>
            </a:r>
            <a:r>
              <a:rPr lang="en-US" altLang="zh-TW" dirty="0"/>
              <a:t>* </a:t>
            </a:r>
            <a:r>
              <a:rPr lang="en-US" altLang="zh-TW" dirty="0" smtClean="0"/>
              <a:t>1</a:t>
            </a:r>
          </a:p>
          <a:p>
            <a:pPr lvl="1"/>
            <a:r>
              <a:rPr lang="en-US" altLang="zh-TW" dirty="0" smtClean="0"/>
              <a:t>VGG-11 Model</a:t>
            </a:r>
            <a:endParaRPr lang="en-US" altLang="zh-TW" dirty="0"/>
          </a:p>
          <a:p>
            <a:pPr lvl="1"/>
            <a:endParaRPr lang="en-US" altLang="zh-TW" dirty="0" smtClean="0"/>
          </a:p>
          <a:p>
            <a:pPr marL="0" indent="0">
              <a:buFont typeface="Arial" panose="020B0604020202020204" pitchFamily="34" charset="0"/>
              <a:buNone/>
            </a:pPr>
            <a:endParaRPr lang="zh-TW" altLang="en-US" dirty="0"/>
          </a:p>
        </p:txBody>
      </p:sp>
      <p:pic>
        <p:nvPicPr>
          <p:cNvPr id="7" name="圖片 6"/>
          <p:cNvPicPr>
            <a:picLocks noChangeAspect="1"/>
          </p:cNvPicPr>
          <p:nvPr/>
        </p:nvPicPr>
        <p:blipFill rotWithShape="1">
          <a:blip r:embed="rId2"/>
          <a:srcRect l="13288" t="8356" r="10515" b="7031"/>
          <a:stretch/>
        </p:blipFill>
        <p:spPr>
          <a:xfrm>
            <a:off x="1340746" y="4001294"/>
            <a:ext cx="2866616" cy="2387461"/>
          </a:xfrm>
          <a:prstGeom prst="rect">
            <a:avLst/>
          </a:prstGeom>
        </p:spPr>
      </p:pic>
      <p:pic>
        <p:nvPicPr>
          <p:cNvPr id="8" name="圖片 7"/>
          <p:cNvPicPr>
            <a:picLocks noChangeAspect="1"/>
          </p:cNvPicPr>
          <p:nvPr/>
        </p:nvPicPr>
        <p:blipFill rotWithShape="1">
          <a:blip r:embed="rId3"/>
          <a:srcRect t="-283" r="6709" b="17908"/>
          <a:stretch/>
        </p:blipFill>
        <p:spPr>
          <a:xfrm>
            <a:off x="5789563" y="4001294"/>
            <a:ext cx="5642074" cy="2368803"/>
          </a:xfrm>
          <a:prstGeom prst="rect">
            <a:avLst/>
          </a:prstGeom>
        </p:spPr>
      </p:pic>
    </p:spTree>
    <p:extLst>
      <p:ext uri="{BB962C8B-B14F-4D97-AF65-F5344CB8AC3E}">
        <p14:creationId xmlns:p14="http://schemas.microsoft.com/office/powerpoint/2010/main" val="151654972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latin typeface="標楷體" panose="03000509000000000000" pitchFamily="65" charset="-120"/>
              </a:rPr>
              <a:t>實驗資料</a:t>
            </a:r>
            <a:r>
              <a:rPr lang="zh-TW" altLang="en-US" dirty="0" smtClean="0">
                <a:latin typeface="標楷體" panose="03000509000000000000" pitchFamily="65" charset="-120"/>
              </a:rPr>
              <a:t>集</a:t>
            </a:r>
            <a:r>
              <a:rPr lang="en-US" altLang="zh-TW" dirty="0" smtClean="0"/>
              <a:t>:</a:t>
            </a:r>
            <a:r>
              <a:rPr lang="zh-TW" altLang="en-US" dirty="0" smtClean="0"/>
              <a:t>線寬和電晶體資料集</a:t>
            </a:r>
            <a:endParaRPr lang="zh-TW" altLang="en-US" dirty="0"/>
          </a:p>
        </p:txBody>
      </p:sp>
      <p:sp>
        <p:nvSpPr>
          <p:cNvPr id="3" name="內容版面配置區 2"/>
          <p:cNvSpPr>
            <a:spLocks noGrp="1"/>
          </p:cNvSpPr>
          <p:nvPr>
            <p:ph idx="1"/>
          </p:nvPr>
        </p:nvSpPr>
        <p:spPr>
          <a:xfrm>
            <a:off x="765272" y="1690688"/>
            <a:ext cx="4552834" cy="2006181"/>
          </a:xfrm>
        </p:spPr>
        <p:txBody>
          <a:bodyPr>
            <a:normAutofit lnSpcReduction="10000"/>
          </a:bodyPr>
          <a:lstStyle/>
          <a:p>
            <a:pPr marL="0" indent="0">
              <a:buNone/>
            </a:pPr>
            <a:r>
              <a:rPr lang="en-US" altLang="zh-TW" dirty="0"/>
              <a:t>3</a:t>
            </a:r>
            <a:r>
              <a:rPr lang="en-US" altLang="zh-TW" dirty="0" smtClean="0"/>
              <a:t>.  </a:t>
            </a:r>
            <a:r>
              <a:rPr lang="zh-TW" altLang="en-US" dirty="0" smtClean="0"/>
              <a:t>線寬資料集</a:t>
            </a:r>
            <a:r>
              <a:rPr lang="en-US" altLang="zh-TW" dirty="0" smtClean="0"/>
              <a:t> </a:t>
            </a:r>
          </a:p>
          <a:p>
            <a:pPr lvl="1"/>
            <a:r>
              <a:rPr lang="en-US" altLang="zh-TW" dirty="0" smtClean="0"/>
              <a:t>Regression</a:t>
            </a:r>
          </a:p>
          <a:p>
            <a:pPr lvl="1"/>
            <a:r>
              <a:rPr lang="en-US" altLang="zh-CN" dirty="0" smtClean="0"/>
              <a:t>Train: 120000 ;</a:t>
            </a:r>
            <a:r>
              <a:rPr lang="en-US" altLang="zh-CN" dirty="0"/>
              <a:t> </a:t>
            </a:r>
            <a:r>
              <a:rPr lang="en-US" altLang="zh-TW" dirty="0" smtClean="0"/>
              <a:t>Test: 40000</a:t>
            </a:r>
          </a:p>
          <a:p>
            <a:pPr lvl="1"/>
            <a:r>
              <a:rPr lang="en-US" altLang="zh-TW" dirty="0" smtClean="0"/>
              <a:t>Excel format dataset</a:t>
            </a:r>
          </a:p>
          <a:p>
            <a:pPr lvl="1"/>
            <a:r>
              <a:rPr lang="en-US" altLang="zh-TW" dirty="0" smtClean="0"/>
              <a:t>Auto-Encoder Model</a:t>
            </a:r>
          </a:p>
          <a:p>
            <a:pPr lvl="1"/>
            <a:endParaRPr lang="en-US" altLang="zh-TW" dirty="0" smtClean="0"/>
          </a:p>
          <a:p>
            <a:pPr lvl="1"/>
            <a:endParaRPr lang="en-US" altLang="zh-TW" dirty="0" smtClean="0"/>
          </a:p>
          <a:p>
            <a:pPr lvl="1"/>
            <a:endParaRPr lang="en-US" altLang="zh-TW" dirty="0" smtClean="0"/>
          </a:p>
          <a:p>
            <a:pPr marL="0" indent="0">
              <a:buNone/>
            </a:pPr>
            <a:endParaRPr lang="zh-TW" altLang="en-US" dirty="0"/>
          </a:p>
        </p:txBody>
      </p:sp>
      <p:sp>
        <p:nvSpPr>
          <p:cNvPr id="4" name="投影片編號版面配置區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BC1835-9A42-479B-97D9-E66884E14027}" type="slidenum">
              <a:rPr kumimoji="0" lang="zh-TW" altLang="en-US" sz="1200" b="0" i="0" u="none" strike="noStrike" kern="1200" cap="none" spc="0" normalizeH="0" baseline="0" noProof="0" smtClean="0">
                <a:ln>
                  <a:noFill/>
                </a:ln>
                <a:solidFill>
                  <a:prstClr val="black">
                    <a:tint val="75000"/>
                  </a:prstClr>
                </a:solidFill>
                <a:effectLst/>
                <a:uLnTx/>
                <a:uFillTx/>
                <a:latin typeface="Microsoft JhengHei" panose="020B0604030504040204" pitchFamily="34" charset="-120"/>
                <a:ea typeface="Microsoft JhengHei" panose="020B0604030504040204" pitchFamily="34"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zh-TW" altLang="en-US" sz="1200" b="0" i="0" u="none" strike="noStrike" kern="1200" cap="none" spc="0" normalizeH="0" baseline="0" noProof="0">
              <a:ln>
                <a:noFill/>
              </a:ln>
              <a:solidFill>
                <a:prstClr val="black">
                  <a:tint val="75000"/>
                </a:prstClr>
              </a:solidFill>
              <a:effectLst/>
              <a:uLnTx/>
              <a:uFillTx/>
              <a:latin typeface="Microsoft JhengHei" panose="020B0604030504040204" pitchFamily="34" charset="-120"/>
              <a:ea typeface="Microsoft JhengHei" panose="020B0604030504040204" pitchFamily="34" charset="-120"/>
              <a:cs typeface="+mn-cs"/>
            </a:endParaRPr>
          </a:p>
        </p:txBody>
      </p:sp>
      <p:sp>
        <p:nvSpPr>
          <p:cNvPr id="6" name="內容版面配置區 2"/>
          <p:cNvSpPr txBox="1">
            <a:spLocks/>
          </p:cNvSpPr>
          <p:nvPr/>
        </p:nvSpPr>
        <p:spPr>
          <a:xfrm>
            <a:off x="6518078" y="1521200"/>
            <a:ext cx="490865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baseline="0">
                <a:solidFill>
                  <a:schemeClr val="tx1"/>
                </a:solidFill>
                <a:latin typeface="Times New Roman" panose="02020603050405020304" pitchFamily="18" charset="0"/>
                <a:ea typeface="標楷體" panose="03000509000000000000" pitchFamily="65" charset="-120"/>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baseline="0">
                <a:solidFill>
                  <a:schemeClr val="tx1"/>
                </a:solidFill>
                <a:latin typeface="Times New Roman" panose="02020603050405020304" pitchFamily="18" charset="0"/>
                <a:ea typeface="標楷體" panose="03000509000000000000" pitchFamily="65" charset="-120"/>
                <a:cs typeface="Times New Roman" panose="02020603050405020304" pitchFamily="18"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Times New Roman" panose="02020603050405020304" pitchFamily="18" charset="0"/>
                <a:ea typeface="標楷體" panose="03000509000000000000" pitchFamily="65" charset="-120"/>
                <a:cs typeface="Times New Roman" panose="02020603050405020304" pitchFamily="18"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baseline="0">
                <a:solidFill>
                  <a:schemeClr val="tx1"/>
                </a:solidFill>
                <a:latin typeface="Times New Roman" panose="02020603050405020304" pitchFamily="18" charset="0"/>
                <a:ea typeface="標楷體" panose="03000509000000000000" pitchFamily="65" charset="-120"/>
                <a:cs typeface="Times New Roman" panose="02020603050405020304" pitchFamily="18"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baseline="0">
                <a:solidFill>
                  <a:schemeClr val="tx1"/>
                </a:solidFill>
                <a:latin typeface="Times New Roman" panose="02020603050405020304" pitchFamily="18" charset="0"/>
                <a:ea typeface="標楷體" panose="03000509000000000000" pitchFamily="65" charset="-120"/>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TW" dirty="0"/>
              <a:t>4</a:t>
            </a:r>
            <a:r>
              <a:rPr lang="en-US" altLang="zh-TW" dirty="0" smtClean="0"/>
              <a:t>. </a:t>
            </a:r>
            <a:r>
              <a:rPr lang="zh-TW" altLang="en-US" dirty="0" smtClean="0"/>
              <a:t>電晶體資料集</a:t>
            </a:r>
            <a:r>
              <a:rPr lang="en-US" altLang="zh-TW" dirty="0" smtClean="0"/>
              <a:t> </a:t>
            </a:r>
          </a:p>
          <a:p>
            <a:pPr lvl="1"/>
            <a:r>
              <a:rPr lang="en-US" altLang="zh-TW" dirty="0"/>
              <a:t>Regression</a:t>
            </a:r>
          </a:p>
          <a:p>
            <a:pPr lvl="1"/>
            <a:r>
              <a:rPr lang="en-US" altLang="zh-CN" dirty="0" smtClean="0"/>
              <a:t>Train: 400 ; </a:t>
            </a:r>
            <a:r>
              <a:rPr lang="en-US" altLang="zh-TW" dirty="0" smtClean="0"/>
              <a:t>Test: 100</a:t>
            </a:r>
          </a:p>
          <a:p>
            <a:pPr lvl="1"/>
            <a:r>
              <a:rPr lang="en-US" altLang="zh-TW" dirty="0"/>
              <a:t>Excel format </a:t>
            </a:r>
            <a:r>
              <a:rPr lang="en-US" altLang="zh-TW" dirty="0" smtClean="0"/>
              <a:t>dataset</a:t>
            </a:r>
          </a:p>
          <a:p>
            <a:pPr lvl="1"/>
            <a:r>
              <a:rPr lang="en-US" altLang="zh-TW" dirty="0"/>
              <a:t>Variational </a:t>
            </a:r>
            <a:r>
              <a:rPr lang="en-US" altLang="zh-TW" dirty="0" smtClean="0"/>
              <a:t>Auto-Encoder Model</a:t>
            </a:r>
          </a:p>
          <a:p>
            <a:pPr marL="457200" lvl="1" indent="0">
              <a:buNone/>
            </a:pPr>
            <a:endParaRPr lang="en-US" altLang="zh-TW" dirty="0" smtClean="0"/>
          </a:p>
          <a:p>
            <a:pPr marL="0" indent="0">
              <a:buFont typeface="Arial" panose="020B0604020202020204" pitchFamily="34" charset="0"/>
              <a:buNone/>
            </a:pPr>
            <a:endParaRPr lang="zh-TW" altLang="en-US" dirty="0"/>
          </a:p>
        </p:txBody>
      </p:sp>
      <p:pic>
        <p:nvPicPr>
          <p:cNvPr id="18" name="圖片 17"/>
          <p:cNvPicPr/>
          <p:nvPr/>
        </p:nvPicPr>
        <p:blipFill>
          <a:blip r:embed="rId3" cstate="print">
            <a:extLst>
              <a:ext uri="{28A0092B-C50C-407E-A947-70E740481C1C}">
                <a14:useLocalDpi xmlns:a14="http://schemas.microsoft.com/office/drawing/2010/main" val="0"/>
              </a:ext>
            </a:extLst>
          </a:blip>
          <a:stretch>
            <a:fillRect/>
          </a:stretch>
        </p:blipFill>
        <p:spPr>
          <a:xfrm>
            <a:off x="6976090" y="3724206"/>
            <a:ext cx="4377710" cy="2489993"/>
          </a:xfrm>
          <a:prstGeom prst="rect">
            <a:avLst/>
          </a:prstGeom>
        </p:spPr>
      </p:pic>
      <p:pic>
        <p:nvPicPr>
          <p:cNvPr id="19" name="圖片 18" descr="Applied Deep Learning - Part 3: Autoencoders | by Arden Dertat | Towards  Data Science"/>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48177" y="3777435"/>
            <a:ext cx="4433678" cy="2383534"/>
          </a:xfrm>
          <a:prstGeom prst="rect">
            <a:avLst/>
          </a:prstGeom>
          <a:noFill/>
          <a:ln>
            <a:noFill/>
          </a:ln>
        </p:spPr>
      </p:pic>
      <p:sp>
        <p:nvSpPr>
          <p:cNvPr id="20" name="矩形 19"/>
          <p:cNvSpPr/>
          <p:nvPr/>
        </p:nvSpPr>
        <p:spPr>
          <a:xfrm>
            <a:off x="1741974" y="6171684"/>
            <a:ext cx="2599430" cy="369332"/>
          </a:xfrm>
          <a:prstGeom prst="rect">
            <a:avLst/>
          </a:prstGeom>
        </p:spPr>
        <p:txBody>
          <a:bodyPr wrap="none">
            <a:spAutoFit/>
          </a:bodyPr>
          <a:lstStyle/>
          <a:p>
            <a:pPr lvl="1"/>
            <a:r>
              <a:rPr lang="en-US" altLang="zh-TW" dirty="0">
                <a:latin typeface="Times New Roman" panose="02020603050405020304" pitchFamily="18" charset="0"/>
                <a:cs typeface="Times New Roman" panose="02020603050405020304" pitchFamily="18" charset="0"/>
              </a:rPr>
              <a:t>Auto-Encoder Model</a:t>
            </a:r>
          </a:p>
        </p:txBody>
      </p:sp>
    </p:spTree>
    <p:extLst>
      <p:ext uri="{BB962C8B-B14F-4D97-AF65-F5344CB8AC3E}">
        <p14:creationId xmlns:p14="http://schemas.microsoft.com/office/powerpoint/2010/main" val="368893384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360379" y="0"/>
            <a:ext cx="10515600" cy="967023"/>
          </a:xfrm>
        </p:spPr>
        <p:txBody>
          <a:bodyPr>
            <a:normAutofit/>
          </a:bodyPr>
          <a:lstStyle/>
          <a:p>
            <a:r>
              <a:rPr lang="en-US" altLang="zh-TW" sz="3200" dirty="0"/>
              <a:t>Experimental parameter settings for federated learning</a:t>
            </a:r>
            <a:endParaRPr lang="zh-TW" altLang="en-US" sz="3200" dirty="0"/>
          </a:p>
        </p:txBody>
      </p:sp>
      <p:sp>
        <p:nvSpPr>
          <p:cNvPr id="4" name="投影片編號版面配置區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BC1835-9A42-479B-97D9-E66884E14027}" type="slidenum">
              <a:rPr kumimoji="0" lang="zh-TW" altLang="en-US" sz="1200" b="0" i="0" u="none" strike="noStrike" kern="1200" cap="none" spc="0" normalizeH="0" baseline="0" noProof="0" smtClean="0">
                <a:ln>
                  <a:noFill/>
                </a:ln>
                <a:solidFill>
                  <a:prstClr val="black">
                    <a:tint val="75000"/>
                  </a:prstClr>
                </a:solidFill>
                <a:effectLst/>
                <a:uLnTx/>
                <a:uFillTx/>
                <a:latin typeface="Microsoft JhengHei" panose="020B0604030504040204" pitchFamily="34" charset="-120"/>
                <a:ea typeface="Microsoft JhengHei" panose="020B0604030504040204" pitchFamily="34"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zh-TW" altLang="en-US" sz="1200" b="0" i="0" u="none" strike="noStrike" kern="1200" cap="none" spc="0" normalizeH="0" baseline="0" noProof="0">
              <a:ln>
                <a:noFill/>
              </a:ln>
              <a:solidFill>
                <a:prstClr val="black">
                  <a:tint val="75000"/>
                </a:prstClr>
              </a:solidFill>
              <a:effectLst/>
              <a:uLnTx/>
              <a:uFillTx/>
              <a:latin typeface="Microsoft JhengHei" panose="020B0604030504040204" pitchFamily="34" charset="-120"/>
              <a:ea typeface="Microsoft JhengHei" panose="020B0604030504040204" pitchFamily="34" charset="-120"/>
              <a:cs typeface="+mn-cs"/>
            </a:endParaRPr>
          </a:p>
        </p:txBody>
      </p:sp>
      <p:graphicFrame>
        <p:nvGraphicFramePr>
          <p:cNvPr id="6" name="表格 5"/>
          <p:cNvGraphicFramePr>
            <a:graphicFrameLocks noGrp="1"/>
          </p:cNvGraphicFramePr>
          <p:nvPr>
            <p:extLst>
              <p:ext uri="{D42A27DB-BD31-4B8C-83A1-F6EECF244321}">
                <p14:modId xmlns:p14="http://schemas.microsoft.com/office/powerpoint/2010/main" val="2241586610"/>
              </p:ext>
            </p:extLst>
          </p:nvPr>
        </p:nvGraphicFramePr>
        <p:xfrm>
          <a:off x="436392" y="1106045"/>
          <a:ext cx="11483295" cy="3960924"/>
        </p:xfrm>
        <a:graphic>
          <a:graphicData uri="http://schemas.openxmlformats.org/drawingml/2006/table">
            <a:tbl>
              <a:tblPr firstRow="1" bandRow="1">
                <a:tableStyleId>{5C22544A-7EE6-4342-B048-85BDC9FD1C3A}</a:tableStyleId>
              </a:tblPr>
              <a:tblGrid>
                <a:gridCol w="2501980">
                  <a:extLst>
                    <a:ext uri="{9D8B030D-6E8A-4147-A177-3AD203B41FA5}">
                      <a16:colId xmlns:a16="http://schemas.microsoft.com/office/drawing/2014/main" val="593971757"/>
                    </a:ext>
                  </a:extLst>
                </a:gridCol>
                <a:gridCol w="2091338">
                  <a:extLst>
                    <a:ext uri="{9D8B030D-6E8A-4147-A177-3AD203B41FA5}">
                      <a16:colId xmlns:a16="http://schemas.microsoft.com/office/drawing/2014/main" val="384117014"/>
                    </a:ext>
                  </a:extLst>
                </a:gridCol>
                <a:gridCol w="2296659">
                  <a:extLst>
                    <a:ext uri="{9D8B030D-6E8A-4147-A177-3AD203B41FA5}">
                      <a16:colId xmlns:a16="http://schemas.microsoft.com/office/drawing/2014/main" val="1785934194"/>
                    </a:ext>
                  </a:extLst>
                </a:gridCol>
                <a:gridCol w="2296659">
                  <a:extLst>
                    <a:ext uri="{9D8B030D-6E8A-4147-A177-3AD203B41FA5}">
                      <a16:colId xmlns:a16="http://schemas.microsoft.com/office/drawing/2014/main" val="2841072404"/>
                    </a:ext>
                  </a:extLst>
                </a:gridCol>
                <a:gridCol w="2296659">
                  <a:extLst>
                    <a:ext uri="{9D8B030D-6E8A-4147-A177-3AD203B41FA5}">
                      <a16:colId xmlns:a16="http://schemas.microsoft.com/office/drawing/2014/main" val="1963517496"/>
                    </a:ext>
                  </a:extLst>
                </a:gridCol>
              </a:tblGrid>
              <a:tr h="402310">
                <a:tc>
                  <a:txBody>
                    <a:bodyPr/>
                    <a:lstStyle/>
                    <a:p>
                      <a:endParaRPr lang="zh-TW" altLang="en-US" dirty="0">
                        <a:latin typeface="Times New Roman" panose="02020603050405020304" pitchFamily="18" charset="0"/>
                        <a:cs typeface="Times New Roman" panose="02020603050405020304" pitchFamily="18" charset="0"/>
                      </a:endParaRPr>
                    </a:p>
                  </a:txBody>
                  <a:tcPr/>
                </a:tc>
                <a:tc>
                  <a:txBody>
                    <a:bodyPr/>
                    <a:lstStyle/>
                    <a:p>
                      <a:pPr algn="ctr"/>
                      <a:r>
                        <a:rPr lang="en-US" altLang="zh-TW" dirty="0" smtClean="0">
                          <a:latin typeface="Times New Roman" panose="02020603050405020304" pitchFamily="18" charset="0"/>
                          <a:cs typeface="Times New Roman" panose="02020603050405020304" pitchFamily="18" charset="0"/>
                        </a:rPr>
                        <a:t>MNIST</a:t>
                      </a:r>
                      <a:endParaRPr lang="zh-TW" altLang="en-US" dirty="0">
                        <a:latin typeface="Times New Roman" panose="02020603050405020304" pitchFamily="18" charset="0"/>
                        <a:cs typeface="Times New Roman" panose="02020603050405020304" pitchFamily="18" charset="0"/>
                      </a:endParaRPr>
                    </a:p>
                  </a:txBody>
                  <a:tcPr/>
                </a:tc>
                <a:tc>
                  <a:txBody>
                    <a:bodyPr/>
                    <a:lstStyle/>
                    <a:p>
                      <a:pPr algn="ctr"/>
                      <a:r>
                        <a:rPr lang="en-US" altLang="zh-TW" dirty="0" smtClean="0">
                          <a:latin typeface="Times New Roman" panose="02020603050405020304" pitchFamily="18" charset="0"/>
                          <a:cs typeface="Times New Roman" panose="02020603050405020304" pitchFamily="18" charset="0"/>
                        </a:rPr>
                        <a:t>Fashion-MNIST</a:t>
                      </a:r>
                      <a:endParaRPr lang="zh-TW" altLang="en-US" dirty="0">
                        <a:latin typeface="Times New Roman" panose="02020603050405020304" pitchFamily="18" charset="0"/>
                        <a:cs typeface="Times New Roman" panose="02020603050405020304" pitchFamily="18" charset="0"/>
                      </a:endParaRPr>
                    </a:p>
                  </a:txBody>
                  <a:tcPr/>
                </a:tc>
                <a:tc>
                  <a:txBody>
                    <a:bodyPr/>
                    <a:lstStyle/>
                    <a:p>
                      <a:pPr algn="ctr"/>
                      <a:r>
                        <a:rPr lang="zh-TW" altLang="en-US" sz="1800" dirty="0" smtClean="0">
                          <a:latin typeface="標楷體" panose="03000509000000000000" pitchFamily="65" charset="-120"/>
                          <a:ea typeface="標楷體" panose="03000509000000000000" pitchFamily="65" charset="-120"/>
                          <a:cs typeface="Times New Roman" panose="02020603050405020304" pitchFamily="18" charset="0"/>
                        </a:rPr>
                        <a:t>線寬</a:t>
                      </a:r>
                      <a:r>
                        <a:rPr lang="en-US" altLang="zh-TW" sz="1800" dirty="0" smtClean="0">
                          <a:latin typeface="標楷體" panose="03000509000000000000" pitchFamily="65" charset="-120"/>
                          <a:ea typeface="標楷體" panose="03000509000000000000" pitchFamily="65" charset="-120"/>
                          <a:cs typeface="Times New Roman" panose="02020603050405020304" pitchFamily="18" charset="0"/>
                        </a:rPr>
                        <a:t> </a:t>
                      </a:r>
                      <a:endParaRPr lang="zh-TW" altLang="en-US" dirty="0">
                        <a:latin typeface="標楷體" panose="03000509000000000000" pitchFamily="65" charset="-120"/>
                        <a:ea typeface="標楷體" panose="03000509000000000000" pitchFamily="65" charset="-120"/>
                        <a:cs typeface="Times New Roman" panose="02020603050405020304" pitchFamily="18" charset="0"/>
                      </a:endParaRPr>
                    </a:p>
                  </a:txBody>
                  <a:tcPr/>
                </a:tc>
                <a:tc>
                  <a:txBody>
                    <a:bodyPr/>
                    <a:lstStyle/>
                    <a:p>
                      <a:pPr algn="ctr"/>
                      <a:r>
                        <a:rPr lang="zh-TW" altLang="en-US" sz="1800" b="1" i="0" kern="1200" dirty="0" smtClean="0">
                          <a:solidFill>
                            <a:schemeClr val="lt1"/>
                          </a:solidFill>
                          <a:effectLst/>
                          <a:latin typeface="標楷體" panose="03000509000000000000" pitchFamily="65" charset="-120"/>
                          <a:ea typeface="標楷體" panose="03000509000000000000" pitchFamily="65" charset="-120"/>
                          <a:cs typeface="Times New Roman" panose="02020603050405020304" pitchFamily="18" charset="0"/>
                        </a:rPr>
                        <a:t>電晶體</a:t>
                      </a:r>
                      <a:endParaRPr lang="zh-TW" altLang="en-US" b="1" dirty="0">
                        <a:latin typeface="標楷體" panose="03000509000000000000" pitchFamily="65" charset="-120"/>
                        <a:ea typeface="標楷體" panose="03000509000000000000" pitchFamily="65" charset="-120"/>
                        <a:cs typeface="Times New Roman" panose="02020603050405020304" pitchFamily="18" charset="0"/>
                      </a:endParaRPr>
                    </a:p>
                  </a:txBody>
                  <a:tcPr/>
                </a:tc>
                <a:extLst>
                  <a:ext uri="{0D108BD9-81ED-4DB2-BD59-A6C34878D82A}">
                    <a16:rowId xmlns:a16="http://schemas.microsoft.com/office/drawing/2014/main" val="1263043341"/>
                  </a:ext>
                </a:extLst>
              </a:tr>
              <a:tr h="361206">
                <a:tc>
                  <a:txBody>
                    <a:bodyPr/>
                    <a:lstStyle/>
                    <a:p>
                      <a:pPr algn="ctr"/>
                      <a:r>
                        <a:rPr lang="en-US" altLang="zh-TW" dirty="0" smtClean="0">
                          <a:latin typeface="Times New Roman" panose="02020603050405020304" pitchFamily="18" charset="0"/>
                          <a:cs typeface="Times New Roman" panose="02020603050405020304" pitchFamily="18" charset="0"/>
                        </a:rPr>
                        <a:t>Non-IID</a:t>
                      </a:r>
                      <a:r>
                        <a:rPr lang="en-US" altLang="zh-TW" baseline="0" dirty="0" smtClean="0">
                          <a:latin typeface="Times New Roman" panose="02020603050405020304" pitchFamily="18" charset="0"/>
                          <a:cs typeface="Times New Roman" panose="02020603050405020304" pitchFamily="18" charset="0"/>
                        </a:rPr>
                        <a:t> setting</a:t>
                      </a:r>
                      <a:endParaRPr lang="zh-TW" altLang="en-US" dirty="0">
                        <a:latin typeface="Times New Roman" panose="02020603050405020304" pitchFamily="18" charset="0"/>
                        <a:cs typeface="Times New Roman" panose="02020603050405020304" pitchFamily="18" charset="0"/>
                      </a:endParaRPr>
                    </a:p>
                  </a:txBody>
                  <a:tcPr/>
                </a:tc>
                <a:tc>
                  <a:txBody>
                    <a:bodyPr/>
                    <a:lstStyle/>
                    <a:p>
                      <a:pPr algn="ctr"/>
                      <a:r>
                        <a:rPr lang="en-US" altLang="zh-TW" b="0" dirty="0" smtClean="0">
                          <a:effectLst/>
                          <a:latin typeface="Times New Roman" panose="02020603050405020304" pitchFamily="18" charset="0"/>
                          <a:cs typeface="Times New Roman" panose="02020603050405020304" pitchFamily="18" charset="0"/>
                        </a:rPr>
                        <a:t>n-shards</a:t>
                      </a:r>
                      <a:endParaRPr lang="zh-TW" altLang="en-US" b="0" dirty="0">
                        <a:latin typeface="Times New Roman" panose="02020603050405020304" pitchFamily="18" charset="0"/>
                        <a:cs typeface="Times New Roman" panose="02020603050405020304" pitchFamily="18" charset="0"/>
                      </a:endParaRPr>
                    </a:p>
                  </a:txBody>
                  <a:tcPr/>
                </a:tc>
                <a:tc>
                  <a:txBody>
                    <a:bodyPr/>
                    <a:lstStyle/>
                    <a:p>
                      <a:pPr algn="ctr"/>
                      <a:r>
                        <a:rPr lang="en-US" altLang="zh-TW" dirty="0" smtClean="0">
                          <a:latin typeface="Times New Roman" panose="02020603050405020304" pitchFamily="18" charset="0"/>
                          <a:cs typeface="Times New Roman" panose="02020603050405020304" pitchFamily="18" charset="0"/>
                        </a:rPr>
                        <a:t>skewed</a:t>
                      </a:r>
                      <a:endParaRPr lang="zh-TW" altLang="en-US" dirty="0">
                        <a:latin typeface="Times New Roman" panose="02020603050405020304" pitchFamily="18" charset="0"/>
                        <a:cs typeface="Times New Roman" panose="02020603050405020304" pitchFamily="18" charset="0"/>
                      </a:endParaRPr>
                    </a:p>
                  </a:txBody>
                  <a:tcPr/>
                </a:tc>
                <a:tc>
                  <a:txBody>
                    <a:bodyPr/>
                    <a:lstStyle/>
                    <a:p>
                      <a:pPr algn="ctr"/>
                      <a:r>
                        <a:rPr lang="en-US" altLang="zh-TW" dirty="0" smtClean="0">
                          <a:latin typeface="Times New Roman" panose="02020603050405020304" pitchFamily="18" charset="0"/>
                          <a:cs typeface="Times New Roman" panose="02020603050405020304" pitchFamily="18" charset="0"/>
                        </a:rPr>
                        <a:t>rate</a:t>
                      </a:r>
                      <a:endParaRPr lang="zh-TW" altLang="en-US" dirty="0">
                        <a:latin typeface="Times New Roman" panose="02020603050405020304" pitchFamily="18" charset="0"/>
                        <a:cs typeface="Times New Roman" panose="02020603050405020304" pitchFamily="18" charset="0"/>
                      </a:endParaRPr>
                    </a:p>
                  </a:txBody>
                  <a:tcPr/>
                </a:tc>
                <a:tc>
                  <a:txBody>
                    <a:bodyPr/>
                    <a:lstStyle/>
                    <a:p>
                      <a:pPr algn="ctr"/>
                      <a:r>
                        <a:rPr lang="en-US" altLang="zh-TW" dirty="0" smtClean="0">
                          <a:latin typeface="Times New Roman" panose="02020603050405020304" pitchFamily="18" charset="0"/>
                          <a:cs typeface="Times New Roman" panose="02020603050405020304" pitchFamily="18" charset="0"/>
                        </a:rPr>
                        <a:t>#number</a:t>
                      </a:r>
                      <a:endParaRPr lang="zh-TW" alt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295898633"/>
                  </a:ext>
                </a:extLst>
              </a:tr>
              <a:tr h="373130">
                <a:tc>
                  <a:txBody>
                    <a:bodyPr/>
                    <a:lstStyle/>
                    <a:p>
                      <a:pPr algn="ctr"/>
                      <a:r>
                        <a:rPr lang="en-US" altLang="zh-TW" dirty="0" smtClean="0">
                          <a:latin typeface="Times New Roman" panose="02020603050405020304" pitchFamily="18" charset="0"/>
                          <a:cs typeface="Times New Roman" panose="02020603050405020304" pitchFamily="18" charset="0"/>
                        </a:rPr>
                        <a:t>Communication</a:t>
                      </a:r>
                      <a:r>
                        <a:rPr lang="en-US" altLang="zh-TW" baseline="0" dirty="0" smtClean="0">
                          <a:latin typeface="Times New Roman" panose="02020603050405020304" pitchFamily="18" charset="0"/>
                          <a:cs typeface="Times New Roman" panose="02020603050405020304" pitchFamily="18" charset="0"/>
                        </a:rPr>
                        <a:t> rounds</a:t>
                      </a:r>
                      <a:endParaRPr lang="zh-TW" altLang="en-US" dirty="0">
                        <a:latin typeface="Times New Roman" panose="02020603050405020304" pitchFamily="18" charset="0"/>
                        <a:cs typeface="Times New Roman" panose="02020603050405020304" pitchFamily="18" charset="0"/>
                      </a:endParaRPr>
                    </a:p>
                  </a:txBody>
                  <a:tcPr/>
                </a:tc>
                <a:tc>
                  <a:txBody>
                    <a:bodyPr/>
                    <a:lstStyle/>
                    <a:p>
                      <a:pPr algn="ctr"/>
                      <a:r>
                        <a:rPr lang="en-US" altLang="zh-TW" dirty="0" smtClean="0">
                          <a:latin typeface="Times New Roman" panose="02020603050405020304" pitchFamily="18" charset="0"/>
                          <a:cs typeface="Times New Roman" panose="02020603050405020304" pitchFamily="18" charset="0"/>
                        </a:rPr>
                        <a:t>15</a:t>
                      </a:r>
                      <a:endParaRPr lang="zh-TW" altLang="en-US" dirty="0">
                        <a:latin typeface="Times New Roman" panose="02020603050405020304" pitchFamily="18" charset="0"/>
                        <a:cs typeface="Times New Roman" panose="02020603050405020304" pitchFamily="18" charset="0"/>
                      </a:endParaRPr>
                    </a:p>
                  </a:txBody>
                  <a:tcPr/>
                </a:tc>
                <a:tc>
                  <a:txBody>
                    <a:bodyPr/>
                    <a:lstStyle/>
                    <a:p>
                      <a:pPr algn="ctr"/>
                      <a:r>
                        <a:rPr lang="en-US" altLang="zh-TW" dirty="0" smtClean="0">
                          <a:latin typeface="Times New Roman" panose="02020603050405020304" pitchFamily="18" charset="0"/>
                          <a:cs typeface="Times New Roman" panose="02020603050405020304" pitchFamily="18" charset="0"/>
                        </a:rPr>
                        <a:t>20</a:t>
                      </a:r>
                      <a:endParaRPr lang="zh-TW" altLang="en-US" dirty="0">
                        <a:latin typeface="Times New Roman" panose="02020603050405020304" pitchFamily="18" charset="0"/>
                        <a:cs typeface="Times New Roman" panose="02020603050405020304" pitchFamily="18" charset="0"/>
                      </a:endParaRPr>
                    </a:p>
                  </a:txBody>
                  <a:tcPr/>
                </a:tc>
                <a:tc>
                  <a:txBody>
                    <a:bodyPr/>
                    <a:lstStyle/>
                    <a:p>
                      <a:pPr algn="ctr"/>
                      <a:r>
                        <a:rPr lang="en-US" altLang="zh-TW" dirty="0" smtClean="0">
                          <a:latin typeface="Times New Roman" panose="02020603050405020304" pitchFamily="18" charset="0"/>
                          <a:cs typeface="Times New Roman" panose="02020603050405020304" pitchFamily="18" charset="0"/>
                        </a:rPr>
                        <a:t>20</a:t>
                      </a:r>
                      <a:endParaRPr lang="zh-TW" altLang="en-US" dirty="0">
                        <a:latin typeface="Times New Roman" panose="02020603050405020304" pitchFamily="18" charset="0"/>
                        <a:cs typeface="Times New Roman" panose="02020603050405020304" pitchFamily="18" charset="0"/>
                      </a:endParaRPr>
                    </a:p>
                  </a:txBody>
                  <a:tcPr/>
                </a:tc>
                <a:tc>
                  <a:txBody>
                    <a:bodyPr/>
                    <a:lstStyle/>
                    <a:p>
                      <a:pPr algn="ctr"/>
                      <a:r>
                        <a:rPr lang="en-US" altLang="zh-TW" dirty="0" smtClean="0">
                          <a:latin typeface="Times New Roman" panose="02020603050405020304" pitchFamily="18" charset="0"/>
                          <a:cs typeface="Times New Roman" panose="02020603050405020304" pitchFamily="18" charset="0"/>
                        </a:rPr>
                        <a:t>50</a:t>
                      </a:r>
                      <a:endParaRPr lang="zh-TW" alt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32354359"/>
                  </a:ext>
                </a:extLst>
              </a:tr>
              <a:tr h="387798">
                <a:tc>
                  <a:txBody>
                    <a:bodyPr/>
                    <a:lstStyle/>
                    <a:p>
                      <a:pPr algn="ctr"/>
                      <a:r>
                        <a:rPr lang="en-US" altLang="zh-TW" dirty="0" smtClean="0">
                          <a:latin typeface="Times New Roman" panose="02020603050405020304" pitchFamily="18" charset="0"/>
                          <a:cs typeface="Times New Roman" panose="02020603050405020304" pitchFamily="18" charset="0"/>
                        </a:rPr>
                        <a:t>Clients (K)</a:t>
                      </a:r>
                      <a:endParaRPr lang="zh-TW" altLang="en-US" dirty="0">
                        <a:latin typeface="Times New Roman" panose="02020603050405020304" pitchFamily="18" charset="0"/>
                        <a:cs typeface="Times New Roman" panose="02020603050405020304" pitchFamily="18" charset="0"/>
                      </a:endParaRPr>
                    </a:p>
                  </a:txBody>
                  <a:tcPr/>
                </a:tc>
                <a:tc>
                  <a:txBody>
                    <a:bodyPr/>
                    <a:lstStyle/>
                    <a:p>
                      <a:pPr algn="ctr"/>
                      <a:r>
                        <a:rPr lang="en-US" altLang="zh-TW" dirty="0" smtClean="0">
                          <a:latin typeface="Times New Roman" panose="02020603050405020304" pitchFamily="18" charset="0"/>
                          <a:cs typeface="Times New Roman" panose="02020603050405020304" pitchFamily="18" charset="0"/>
                        </a:rPr>
                        <a:t>5</a:t>
                      </a:r>
                      <a:endParaRPr lang="zh-TW" altLang="en-US" dirty="0">
                        <a:latin typeface="Times New Roman" panose="02020603050405020304" pitchFamily="18" charset="0"/>
                        <a:cs typeface="Times New Roman" panose="02020603050405020304" pitchFamily="18" charset="0"/>
                      </a:endParaRPr>
                    </a:p>
                  </a:txBody>
                  <a:tcPr/>
                </a:tc>
                <a:tc>
                  <a:txBody>
                    <a:bodyPr/>
                    <a:lstStyle/>
                    <a:p>
                      <a:pPr algn="ctr"/>
                      <a:r>
                        <a:rPr lang="en-US" altLang="zh-TW" dirty="0" smtClean="0">
                          <a:latin typeface="Times New Roman" panose="02020603050405020304" pitchFamily="18" charset="0"/>
                          <a:cs typeface="Times New Roman" panose="02020603050405020304" pitchFamily="18" charset="0"/>
                        </a:rPr>
                        <a:t>5</a:t>
                      </a:r>
                      <a:endParaRPr lang="zh-TW" altLang="en-US" dirty="0">
                        <a:latin typeface="Times New Roman" panose="02020603050405020304" pitchFamily="18" charset="0"/>
                        <a:cs typeface="Times New Roman" panose="02020603050405020304" pitchFamily="18" charset="0"/>
                      </a:endParaRPr>
                    </a:p>
                  </a:txBody>
                  <a:tcPr/>
                </a:tc>
                <a:tc>
                  <a:txBody>
                    <a:bodyPr/>
                    <a:lstStyle/>
                    <a:p>
                      <a:pPr algn="ctr"/>
                      <a:r>
                        <a:rPr lang="en-US" altLang="zh-TW" dirty="0" smtClean="0">
                          <a:latin typeface="Times New Roman" panose="02020603050405020304" pitchFamily="18" charset="0"/>
                          <a:cs typeface="Times New Roman" panose="02020603050405020304" pitchFamily="18" charset="0"/>
                        </a:rPr>
                        <a:t>10</a:t>
                      </a:r>
                      <a:endParaRPr lang="zh-TW" altLang="en-US" dirty="0">
                        <a:latin typeface="Times New Roman" panose="02020603050405020304" pitchFamily="18" charset="0"/>
                        <a:cs typeface="Times New Roman" panose="02020603050405020304" pitchFamily="18" charset="0"/>
                      </a:endParaRPr>
                    </a:p>
                  </a:txBody>
                  <a:tcPr/>
                </a:tc>
                <a:tc>
                  <a:txBody>
                    <a:bodyPr/>
                    <a:lstStyle/>
                    <a:p>
                      <a:pPr algn="ctr"/>
                      <a:r>
                        <a:rPr lang="en-US" altLang="zh-TW" dirty="0" smtClean="0">
                          <a:latin typeface="Times New Roman" panose="02020603050405020304" pitchFamily="18" charset="0"/>
                          <a:cs typeface="Times New Roman" panose="02020603050405020304" pitchFamily="18" charset="0"/>
                        </a:rPr>
                        <a:t>3</a:t>
                      </a:r>
                      <a:endParaRPr lang="zh-TW" alt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326673923"/>
                  </a:ext>
                </a:extLst>
              </a:tr>
              <a:tr h="365638">
                <a:tc>
                  <a:txBody>
                    <a:bodyPr/>
                    <a:lstStyle/>
                    <a:p>
                      <a:pPr algn="ctr"/>
                      <a:r>
                        <a:rPr lang="en-US" altLang="zh-TW" dirty="0" smtClean="0">
                          <a:latin typeface="Times New Roman" panose="02020603050405020304" pitchFamily="18" charset="0"/>
                          <a:cs typeface="Times New Roman" panose="02020603050405020304" pitchFamily="18" charset="0"/>
                        </a:rPr>
                        <a:t>Epochs (E)</a:t>
                      </a:r>
                      <a:endParaRPr lang="zh-TW" altLang="en-US" dirty="0">
                        <a:latin typeface="Times New Roman" panose="02020603050405020304" pitchFamily="18" charset="0"/>
                        <a:cs typeface="Times New Roman" panose="02020603050405020304" pitchFamily="18" charset="0"/>
                      </a:endParaRPr>
                    </a:p>
                  </a:txBody>
                  <a:tcPr/>
                </a:tc>
                <a:tc>
                  <a:txBody>
                    <a:bodyPr/>
                    <a:lstStyle/>
                    <a:p>
                      <a:pPr algn="ctr"/>
                      <a:r>
                        <a:rPr lang="en-US" altLang="zh-TW" dirty="0" smtClean="0">
                          <a:latin typeface="Times New Roman" panose="02020603050405020304" pitchFamily="18" charset="0"/>
                          <a:cs typeface="Times New Roman" panose="02020603050405020304" pitchFamily="18" charset="0"/>
                        </a:rPr>
                        <a:t>10</a:t>
                      </a:r>
                      <a:endParaRPr lang="zh-TW" altLang="en-US" dirty="0">
                        <a:latin typeface="Times New Roman" panose="02020603050405020304" pitchFamily="18" charset="0"/>
                        <a:cs typeface="Times New Roman" panose="02020603050405020304" pitchFamily="18" charset="0"/>
                      </a:endParaRPr>
                    </a:p>
                  </a:txBody>
                  <a:tcPr/>
                </a:tc>
                <a:tc>
                  <a:txBody>
                    <a:bodyPr/>
                    <a:lstStyle/>
                    <a:p>
                      <a:pPr algn="ctr"/>
                      <a:r>
                        <a:rPr lang="en-US" altLang="zh-TW" dirty="0" smtClean="0">
                          <a:latin typeface="Times New Roman" panose="02020603050405020304" pitchFamily="18" charset="0"/>
                          <a:cs typeface="Times New Roman" panose="02020603050405020304" pitchFamily="18" charset="0"/>
                        </a:rPr>
                        <a:t>10</a:t>
                      </a:r>
                      <a:endParaRPr lang="zh-TW" altLang="en-US" dirty="0">
                        <a:latin typeface="Times New Roman" panose="02020603050405020304" pitchFamily="18" charset="0"/>
                        <a:cs typeface="Times New Roman" panose="02020603050405020304" pitchFamily="18" charset="0"/>
                      </a:endParaRPr>
                    </a:p>
                  </a:txBody>
                  <a:tcPr/>
                </a:tc>
                <a:tc>
                  <a:txBody>
                    <a:bodyPr/>
                    <a:lstStyle/>
                    <a:p>
                      <a:pPr algn="ctr"/>
                      <a:r>
                        <a:rPr lang="en-US" altLang="zh-TW" dirty="0" smtClean="0">
                          <a:latin typeface="Times New Roman" panose="02020603050405020304" pitchFamily="18" charset="0"/>
                          <a:cs typeface="Times New Roman" panose="02020603050405020304" pitchFamily="18" charset="0"/>
                        </a:rPr>
                        <a:t>10</a:t>
                      </a:r>
                      <a:endParaRPr lang="zh-TW" altLang="en-US" dirty="0">
                        <a:latin typeface="Times New Roman" panose="02020603050405020304" pitchFamily="18" charset="0"/>
                        <a:cs typeface="Times New Roman" panose="02020603050405020304" pitchFamily="18" charset="0"/>
                      </a:endParaRPr>
                    </a:p>
                  </a:txBody>
                  <a:tcPr/>
                </a:tc>
                <a:tc>
                  <a:txBody>
                    <a:bodyPr/>
                    <a:lstStyle/>
                    <a:p>
                      <a:pPr algn="ctr"/>
                      <a:r>
                        <a:rPr lang="en-US" altLang="zh-TW" dirty="0" smtClean="0">
                          <a:latin typeface="Times New Roman" panose="02020603050405020304" pitchFamily="18" charset="0"/>
                          <a:cs typeface="Times New Roman" panose="02020603050405020304" pitchFamily="18" charset="0"/>
                        </a:rPr>
                        <a:t>500</a:t>
                      </a:r>
                      <a:endParaRPr lang="zh-TW" alt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362661843"/>
                  </a:ext>
                </a:extLst>
              </a:tr>
              <a:tr h="361206">
                <a:tc>
                  <a:txBody>
                    <a:bodyPr/>
                    <a:lstStyle/>
                    <a:p>
                      <a:pPr algn="ctr"/>
                      <a:r>
                        <a:rPr lang="en-US" altLang="zh-TW" dirty="0" smtClean="0">
                          <a:latin typeface="Times New Roman" panose="02020603050405020304" pitchFamily="18" charset="0"/>
                          <a:cs typeface="Times New Roman" panose="02020603050405020304" pitchFamily="18" charset="0"/>
                        </a:rPr>
                        <a:t>Local</a:t>
                      </a:r>
                      <a:r>
                        <a:rPr lang="en-US" altLang="zh-TW" baseline="0" dirty="0" smtClean="0">
                          <a:latin typeface="Times New Roman" panose="02020603050405020304" pitchFamily="18" charset="0"/>
                          <a:cs typeface="Times New Roman" panose="02020603050405020304" pitchFamily="18" charset="0"/>
                        </a:rPr>
                        <a:t> batch</a:t>
                      </a:r>
                      <a:r>
                        <a:rPr lang="zh-TW" altLang="en-US" baseline="0" dirty="0" smtClean="0">
                          <a:latin typeface="Times New Roman" panose="02020603050405020304" pitchFamily="18" charset="0"/>
                          <a:cs typeface="Times New Roman" panose="02020603050405020304" pitchFamily="18" charset="0"/>
                        </a:rPr>
                        <a:t> </a:t>
                      </a:r>
                      <a:r>
                        <a:rPr lang="en-US" altLang="zh-TW" baseline="0" dirty="0" smtClean="0">
                          <a:latin typeface="Times New Roman" panose="02020603050405020304" pitchFamily="18" charset="0"/>
                          <a:cs typeface="Times New Roman" panose="02020603050405020304" pitchFamily="18" charset="0"/>
                        </a:rPr>
                        <a:t>size</a:t>
                      </a:r>
                      <a:endParaRPr lang="zh-TW" altLang="en-US" dirty="0">
                        <a:latin typeface="Times New Roman" panose="02020603050405020304" pitchFamily="18" charset="0"/>
                        <a:cs typeface="Times New Roman" panose="02020603050405020304" pitchFamily="18" charset="0"/>
                      </a:endParaRPr>
                    </a:p>
                  </a:txBody>
                  <a:tcPr/>
                </a:tc>
                <a:tc>
                  <a:txBody>
                    <a:bodyPr/>
                    <a:lstStyle/>
                    <a:p>
                      <a:pPr algn="ctr"/>
                      <a:r>
                        <a:rPr lang="en-US" altLang="zh-TW" dirty="0" smtClean="0">
                          <a:latin typeface="Times New Roman" panose="02020603050405020304" pitchFamily="18" charset="0"/>
                          <a:cs typeface="Times New Roman" panose="02020603050405020304" pitchFamily="18" charset="0"/>
                        </a:rPr>
                        <a:t>256</a:t>
                      </a:r>
                      <a:endParaRPr lang="zh-TW" altLang="en-US" dirty="0">
                        <a:latin typeface="Times New Roman" panose="02020603050405020304" pitchFamily="18" charset="0"/>
                        <a:cs typeface="Times New Roman" panose="02020603050405020304" pitchFamily="18"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dirty="0" smtClean="0">
                          <a:latin typeface="Times New Roman" panose="02020603050405020304" pitchFamily="18" charset="0"/>
                          <a:cs typeface="Times New Roman" panose="02020603050405020304" pitchFamily="18" charset="0"/>
                        </a:rPr>
                        <a:t>256</a:t>
                      </a:r>
                      <a:endParaRPr lang="zh-TW" altLang="en-US" dirty="0" smtClean="0">
                        <a:latin typeface="Times New Roman" panose="02020603050405020304" pitchFamily="18" charset="0"/>
                        <a:cs typeface="Times New Roman" panose="02020603050405020304" pitchFamily="18" charset="0"/>
                      </a:endParaRPr>
                    </a:p>
                  </a:txBody>
                  <a:tcPr/>
                </a:tc>
                <a:tc>
                  <a:txBody>
                    <a:bodyPr/>
                    <a:lstStyle/>
                    <a:p>
                      <a:pPr algn="ctr"/>
                      <a:r>
                        <a:rPr lang="en-US" altLang="zh-TW" dirty="0" smtClean="0">
                          <a:latin typeface="Times New Roman" panose="02020603050405020304" pitchFamily="18" charset="0"/>
                          <a:cs typeface="Times New Roman" panose="02020603050405020304" pitchFamily="18" charset="0"/>
                        </a:rPr>
                        <a:t>1024</a:t>
                      </a:r>
                      <a:endParaRPr lang="zh-TW" altLang="en-US" dirty="0">
                        <a:latin typeface="Times New Roman" panose="02020603050405020304" pitchFamily="18" charset="0"/>
                        <a:cs typeface="Times New Roman" panose="02020603050405020304" pitchFamily="18" charset="0"/>
                      </a:endParaRPr>
                    </a:p>
                  </a:txBody>
                  <a:tcPr/>
                </a:tc>
                <a:tc>
                  <a:txBody>
                    <a:bodyPr/>
                    <a:lstStyle/>
                    <a:p>
                      <a:pPr algn="ctr"/>
                      <a:r>
                        <a:rPr lang="en-US" altLang="zh-TW" dirty="0" smtClean="0">
                          <a:latin typeface="Times New Roman" panose="02020603050405020304" pitchFamily="18" charset="0"/>
                          <a:cs typeface="Times New Roman" panose="02020603050405020304" pitchFamily="18" charset="0"/>
                        </a:rPr>
                        <a:t>256</a:t>
                      </a:r>
                      <a:endParaRPr lang="zh-TW" alt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58525733"/>
                  </a:ext>
                </a:extLst>
              </a:tr>
              <a:tr h="37007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dirty="0" smtClean="0">
                          <a:latin typeface="Times New Roman" panose="02020603050405020304" pitchFamily="18" charset="0"/>
                          <a:cs typeface="Times New Roman" panose="02020603050405020304" pitchFamily="18" charset="0"/>
                        </a:rPr>
                        <a:t>Defense </a:t>
                      </a:r>
                      <a:r>
                        <a:rPr lang="en-US" altLang="zh-TW" baseline="0" dirty="0" smtClean="0">
                          <a:latin typeface="Times New Roman" panose="02020603050405020304" pitchFamily="18" charset="0"/>
                          <a:cs typeface="Times New Roman" panose="02020603050405020304" pitchFamily="18" charset="0"/>
                        </a:rPr>
                        <a:t>batch</a:t>
                      </a:r>
                      <a:r>
                        <a:rPr lang="zh-TW" altLang="en-US" baseline="0" dirty="0" smtClean="0">
                          <a:latin typeface="Times New Roman" panose="02020603050405020304" pitchFamily="18" charset="0"/>
                          <a:cs typeface="Times New Roman" panose="02020603050405020304" pitchFamily="18" charset="0"/>
                        </a:rPr>
                        <a:t> </a:t>
                      </a:r>
                      <a:r>
                        <a:rPr lang="en-US" altLang="zh-TW" baseline="0" dirty="0" smtClean="0">
                          <a:latin typeface="Times New Roman" panose="02020603050405020304" pitchFamily="18" charset="0"/>
                          <a:cs typeface="Times New Roman" panose="02020603050405020304" pitchFamily="18" charset="0"/>
                        </a:rPr>
                        <a:t>size</a:t>
                      </a:r>
                      <a:endParaRPr lang="zh-TW" altLang="en-US" dirty="0" smtClean="0">
                        <a:latin typeface="Times New Roman" panose="02020603050405020304" pitchFamily="18" charset="0"/>
                        <a:cs typeface="Times New Roman" panose="02020603050405020304" pitchFamily="18" charset="0"/>
                      </a:endParaRPr>
                    </a:p>
                  </a:txBody>
                  <a:tcPr/>
                </a:tc>
                <a:tc>
                  <a:txBody>
                    <a:bodyPr/>
                    <a:lstStyle/>
                    <a:p>
                      <a:pPr algn="ctr"/>
                      <a:r>
                        <a:rPr lang="en-US" altLang="zh-TW" dirty="0" smtClean="0">
                          <a:latin typeface="Times New Roman" panose="02020603050405020304" pitchFamily="18" charset="0"/>
                          <a:cs typeface="Times New Roman" panose="02020603050405020304" pitchFamily="18" charset="0"/>
                        </a:rPr>
                        <a:t>128</a:t>
                      </a:r>
                      <a:endParaRPr lang="zh-TW" altLang="en-US" dirty="0">
                        <a:latin typeface="Times New Roman" panose="02020603050405020304" pitchFamily="18" charset="0"/>
                        <a:cs typeface="Times New Roman" panose="02020603050405020304" pitchFamily="18"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dirty="0" smtClean="0">
                          <a:latin typeface="Times New Roman" panose="02020603050405020304" pitchFamily="18" charset="0"/>
                          <a:cs typeface="Times New Roman" panose="02020603050405020304" pitchFamily="18" charset="0"/>
                        </a:rPr>
                        <a:t>128</a:t>
                      </a:r>
                      <a:endParaRPr lang="zh-TW" altLang="en-US" dirty="0" smtClean="0">
                        <a:latin typeface="Times New Roman" panose="02020603050405020304" pitchFamily="18" charset="0"/>
                        <a:cs typeface="Times New Roman" panose="02020603050405020304" pitchFamily="18" charset="0"/>
                      </a:endParaRPr>
                    </a:p>
                  </a:txBody>
                  <a:tcPr/>
                </a:tc>
                <a:tc>
                  <a:txBody>
                    <a:bodyPr/>
                    <a:lstStyle/>
                    <a:p>
                      <a:pPr algn="ctr"/>
                      <a:r>
                        <a:rPr lang="en-US" altLang="zh-TW" dirty="0" smtClean="0">
                          <a:latin typeface="Times New Roman" panose="02020603050405020304" pitchFamily="18" charset="0"/>
                          <a:cs typeface="Times New Roman" panose="02020603050405020304" pitchFamily="18" charset="0"/>
                        </a:rPr>
                        <a:t>512</a:t>
                      </a:r>
                    </a:p>
                  </a:txBody>
                  <a:tcPr/>
                </a:tc>
                <a:tc>
                  <a:txBody>
                    <a:bodyPr/>
                    <a:lstStyle/>
                    <a:p>
                      <a:pPr algn="ctr"/>
                      <a:r>
                        <a:rPr lang="en-US" altLang="zh-TW" dirty="0" smtClean="0">
                          <a:latin typeface="Times New Roman" panose="02020603050405020304" pitchFamily="18" charset="0"/>
                          <a:cs typeface="Times New Roman" panose="02020603050405020304" pitchFamily="18" charset="0"/>
                        </a:rPr>
                        <a:t>32</a:t>
                      </a:r>
                    </a:p>
                  </a:txBody>
                  <a:tcPr/>
                </a:tc>
                <a:extLst>
                  <a:ext uri="{0D108BD9-81ED-4DB2-BD59-A6C34878D82A}">
                    <a16:rowId xmlns:a16="http://schemas.microsoft.com/office/drawing/2014/main" val="3734039841"/>
                  </a:ext>
                </a:extLst>
              </a:tr>
              <a:tr h="38779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dirty="0" smtClean="0">
                          <a:latin typeface="Times New Roman" panose="02020603050405020304" pitchFamily="18" charset="0"/>
                          <a:cs typeface="Times New Roman" panose="02020603050405020304" pitchFamily="18" charset="0"/>
                        </a:rPr>
                        <a:t>Model</a:t>
                      </a:r>
                      <a:endParaRPr lang="zh-TW" altLang="en-US" dirty="0" smtClean="0">
                        <a:latin typeface="Times New Roman" panose="02020603050405020304" pitchFamily="18" charset="0"/>
                        <a:cs typeface="Times New Roman" panose="02020603050405020304" pitchFamily="18" charset="0"/>
                      </a:endParaRPr>
                    </a:p>
                  </a:txBody>
                  <a:tcPr/>
                </a:tc>
                <a:tc>
                  <a:txBody>
                    <a:bodyPr/>
                    <a:lstStyle/>
                    <a:p>
                      <a:pPr algn="ctr"/>
                      <a:r>
                        <a:rPr lang="en-US" altLang="zh-TW" dirty="0" smtClean="0">
                          <a:latin typeface="Times New Roman" panose="02020603050405020304" pitchFamily="18" charset="0"/>
                          <a:cs typeface="Times New Roman" panose="02020603050405020304" pitchFamily="18" charset="0"/>
                        </a:rPr>
                        <a:t>CNN</a:t>
                      </a:r>
                      <a:endParaRPr lang="zh-TW" altLang="en-US" dirty="0">
                        <a:latin typeface="Times New Roman" panose="02020603050405020304" pitchFamily="18" charset="0"/>
                        <a:cs typeface="Times New Roman" panose="02020603050405020304" pitchFamily="18"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dirty="0" smtClean="0">
                          <a:latin typeface="Times New Roman" panose="02020603050405020304" pitchFamily="18" charset="0"/>
                          <a:cs typeface="Times New Roman" panose="02020603050405020304" pitchFamily="18" charset="0"/>
                        </a:rPr>
                        <a:t>VGG11</a:t>
                      </a:r>
                      <a:endParaRPr lang="zh-TW" altLang="en-US" dirty="0" smtClean="0">
                        <a:latin typeface="Times New Roman" panose="02020603050405020304" pitchFamily="18" charset="0"/>
                        <a:cs typeface="Times New Roman" panose="02020603050405020304" pitchFamily="18" charset="0"/>
                      </a:endParaRPr>
                    </a:p>
                  </a:txBody>
                  <a:tcPr/>
                </a:tc>
                <a:tc>
                  <a:txBody>
                    <a:bodyPr/>
                    <a:lstStyle/>
                    <a:p>
                      <a:pPr algn="ctr"/>
                      <a:r>
                        <a:rPr lang="en-US" altLang="zh-TW" dirty="0" smtClean="0">
                          <a:latin typeface="Times New Roman" panose="02020603050405020304" pitchFamily="18" charset="0"/>
                          <a:cs typeface="Times New Roman" panose="02020603050405020304" pitchFamily="18" charset="0"/>
                        </a:rPr>
                        <a:t>Auto-Encoder</a:t>
                      </a:r>
                    </a:p>
                  </a:txBody>
                  <a:tcPr/>
                </a:tc>
                <a:tc>
                  <a:txBody>
                    <a:bodyPr/>
                    <a:lstStyle/>
                    <a:p>
                      <a:pPr algn="ctr"/>
                      <a:r>
                        <a:rPr lang="en-US" altLang="zh-TW" dirty="0" smtClean="0">
                          <a:latin typeface="Times New Roman" panose="02020603050405020304" pitchFamily="18" charset="0"/>
                          <a:cs typeface="Times New Roman" panose="02020603050405020304" pitchFamily="18" charset="0"/>
                        </a:rPr>
                        <a:t>VAE</a:t>
                      </a:r>
                    </a:p>
                  </a:txBody>
                  <a:tcPr/>
                </a:tc>
                <a:extLst>
                  <a:ext uri="{0D108BD9-81ED-4DB2-BD59-A6C34878D82A}">
                    <a16:rowId xmlns:a16="http://schemas.microsoft.com/office/drawing/2014/main" val="3303357977"/>
                  </a:ext>
                </a:extLst>
              </a:tr>
              <a:tr h="471269">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dirty="0" smtClean="0">
                          <a:latin typeface="Times New Roman" panose="02020603050405020304" pitchFamily="18" charset="0"/>
                          <a:cs typeface="Times New Roman" panose="02020603050405020304" pitchFamily="18" charset="0"/>
                        </a:rPr>
                        <a:t>Optimizer</a:t>
                      </a:r>
                      <a:endParaRPr lang="zh-TW" altLang="en-US" dirty="0" smtClean="0">
                        <a:latin typeface="Times New Roman" panose="02020603050405020304" pitchFamily="18" charset="0"/>
                        <a:cs typeface="Times New Roman" panose="02020603050405020304" pitchFamily="18" charset="0"/>
                      </a:endParaRPr>
                    </a:p>
                  </a:txBody>
                  <a:tcPr/>
                </a:tc>
                <a:tc>
                  <a:txBody>
                    <a:bodyPr/>
                    <a:lstStyle/>
                    <a:p>
                      <a:pPr algn="ctr"/>
                      <a:r>
                        <a:rPr lang="en-US" altLang="zh-TW" dirty="0" smtClean="0">
                          <a:latin typeface="Times New Roman" panose="02020603050405020304" pitchFamily="18" charset="0"/>
                          <a:cs typeface="Times New Roman" panose="02020603050405020304" pitchFamily="18" charset="0"/>
                        </a:rPr>
                        <a:t>Adam</a:t>
                      </a:r>
                      <a:endParaRPr lang="zh-TW" altLang="en-US" dirty="0">
                        <a:latin typeface="Times New Roman" panose="02020603050405020304" pitchFamily="18" charset="0"/>
                        <a:cs typeface="Times New Roman" panose="02020603050405020304" pitchFamily="18"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dirty="0" smtClean="0">
                          <a:latin typeface="Times New Roman" panose="02020603050405020304" pitchFamily="18" charset="0"/>
                          <a:cs typeface="Times New Roman" panose="02020603050405020304" pitchFamily="18" charset="0"/>
                        </a:rPr>
                        <a:t>SGD</a:t>
                      </a:r>
                      <a:endParaRPr lang="zh-TW" altLang="en-US" dirty="0" smtClean="0">
                        <a:latin typeface="Times New Roman" panose="02020603050405020304" pitchFamily="18" charset="0"/>
                        <a:cs typeface="Times New Roman" panose="02020603050405020304" pitchFamily="18"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dirty="0" smtClean="0">
                          <a:latin typeface="Times New Roman" panose="02020603050405020304" pitchFamily="18" charset="0"/>
                          <a:cs typeface="Times New Roman" panose="02020603050405020304" pitchFamily="18" charset="0"/>
                        </a:rPr>
                        <a:t>Adam</a:t>
                      </a:r>
                      <a:endParaRPr lang="zh-TW" altLang="en-US" dirty="0" smtClean="0">
                        <a:latin typeface="Times New Roman" panose="02020603050405020304" pitchFamily="18" charset="0"/>
                        <a:cs typeface="Times New Roman" panose="02020603050405020304" pitchFamily="18"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dirty="0" smtClean="0">
                          <a:latin typeface="Times New Roman" panose="02020603050405020304" pitchFamily="18" charset="0"/>
                          <a:cs typeface="Times New Roman" panose="02020603050405020304" pitchFamily="18" charset="0"/>
                        </a:rPr>
                        <a:t>Adam</a:t>
                      </a:r>
                      <a:endParaRPr lang="zh-TW" altLang="en-US" dirty="0" smtClean="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5923775"/>
                  </a:ext>
                </a:extLst>
              </a:tr>
              <a:tr h="471269">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800" dirty="0" smtClean="0">
                          <a:latin typeface="Times New Roman" panose="02020603050405020304" pitchFamily="18" charset="0"/>
                          <a:cs typeface="Times New Roman" panose="02020603050405020304" pitchFamily="18" charset="0"/>
                        </a:rPr>
                        <a:t>#</a:t>
                      </a:r>
                      <a:r>
                        <a:rPr lang="zh-TW" altLang="en-US" sz="1800" dirty="0" smtClean="0">
                          <a:latin typeface="Times New Roman" panose="02020603050405020304" pitchFamily="18" charset="0"/>
                          <a:cs typeface="Times New Roman" panose="02020603050405020304" pitchFamily="18" charset="0"/>
                        </a:rPr>
                        <a:t> </a:t>
                      </a:r>
                      <a:r>
                        <a:rPr lang="en-US" altLang="zh-TW" sz="1800" dirty="0" smtClean="0">
                          <a:latin typeface="Times New Roman" panose="02020603050405020304" pitchFamily="18" charset="0"/>
                          <a:cs typeface="Times New Roman" panose="02020603050405020304" pitchFamily="18" charset="0"/>
                        </a:rPr>
                        <a:t>auxiliary dataset</a:t>
                      </a:r>
                      <a:endParaRPr lang="zh-TW" altLang="en-US" dirty="0" smtClean="0">
                        <a:latin typeface="Times New Roman" panose="02020603050405020304" pitchFamily="18" charset="0"/>
                        <a:cs typeface="Times New Roman" panose="02020603050405020304" pitchFamily="18" charset="0"/>
                      </a:endParaRPr>
                    </a:p>
                  </a:txBody>
                  <a:tcPr/>
                </a:tc>
                <a:tc>
                  <a:txBody>
                    <a:bodyPr/>
                    <a:lstStyle/>
                    <a:p>
                      <a:pPr algn="ctr"/>
                      <a:r>
                        <a:rPr lang="en-US" altLang="zh-TW" dirty="0" smtClean="0">
                          <a:latin typeface="Times New Roman" panose="02020603050405020304" pitchFamily="18" charset="0"/>
                          <a:cs typeface="Times New Roman" panose="02020603050405020304" pitchFamily="18" charset="0"/>
                        </a:rPr>
                        <a:t>200</a:t>
                      </a:r>
                      <a:endParaRPr lang="zh-TW" altLang="en-US" dirty="0">
                        <a:latin typeface="Times New Roman" panose="02020603050405020304" pitchFamily="18" charset="0"/>
                        <a:cs typeface="Times New Roman" panose="02020603050405020304" pitchFamily="18"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dirty="0" smtClean="0">
                          <a:latin typeface="Times New Roman" panose="02020603050405020304" pitchFamily="18" charset="0"/>
                          <a:cs typeface="Times New Roman" panose="02020603050405020304" pitchFamily="18" charset="0"/>
                        </a:rPr>
                        <a:t>200</a:t>
                      </a:r>
                      <a:endParaRPr lang="zh-TW" altLang="en-US" dirty="0" smtClean="0">
                        <a:latin typeface="Times New Roman" panose="02020603050405020304" pitchFamily="18" charset="0"/>
                        <a:cs typeface="Times New Roman" panose="02020603050405020304" pitchFamily="18"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dirty="0" smtClean="0">
                          <a:latin typeface="Times New Roman" panose="02020603050405020304" pitchFamily="18" charset="0"/>
                          <a:cs typeface="Times New Roman" panose="02020603050405020304" pitchFamily="18" charset="0"/>
                        </a:rPr>
                        <a:t>200</a:t>
                      </a:r>
                      <a:endParaRPr lang="zh-TW" altLang="en-US" dirty="0" smtClean="0">
                        <a:latin typeface="Times New Roman" panose="02020603050405020304" pitchFamily="18" charset="0"/>
                        <a:cs typeface="Times New Roman" panose="02020603050405020304" pitchFamily="18"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dirty="0" smtClean="0">
                          <a:latin typeface="Times New Roman" panose="02020603050405020304" pitchFamily="18" charset="0"/>
                          <a:cs typeface="Times New Roman" panose="02020603050405020304" pitchFamily="18" charset="0"/>
                        </a:rPr>
                        <a:t>50</a:t>
                      </a:r>
                      <a:endParaRPr lang="zh-TW" altLang="en-US" dirty="0" smtClean="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950791191"/>
                  </a:ext>
                </a:extLst>
              </a:tr>
            </a:tbl>
          </a:graphicData>
        </a:graphic>
      </p:graphicFrame>
      <p:pic>
        <p:nvPicPr>
          <p:cNvPr id="5" name="圖片 4"/>
          <p:cNvPicPr/>
          <p:nvPr/>
        </p:nvPicPr>
        <p:blipFill rotWithShape="1">
          <a:blip r:embed="rId2"/>
          <a:srcRect l="2722" t="11067" r="7456" b="4742"/>
          <a:stretch/>
        </p:blipFill>
        <p:spPr bwMode="auto">
          <a:xfrm>
            <a:off x="7968801" y="4476633"/>
            <a:ext cx="2897413" cy="2297221"/>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276377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315034" y="56585"/>
            <a:ext cx="7413839" cy="723179"/>
          </a:xfrm>
        </p:spPr>
        <p:txBody>
          <a:bodyPr>
            <a:normAutofit/>
          </a:bodyPr>
          <a:lstStyle/>
          <a:p>
            <a:r>
              <a:rPr lang="en-US" altLang="zh-TW" sz="3600" dirty="0" smtClean="0"/>
              <a:t>Non-IID settings </a:t>
            </a:r>
            <a:r>
              <a:rPr lang="en-US" altLang="zh-TW" sz="3600" dirty="0"/>
              <a:t>for federated learning</a:t>
            </a:r>
            <a:endParaRPr lang="zh-TW" altLang="en-US" sz="3600" dirty="0"/>
          </a:p>
        </p:txBody>
      </p:sp>
      <p:sp>
        <p:nvSpPr>
          <p:cNvPr id="3" name="內容版面配置區 2"/>
          <p:cNvSpPr>
            <a:spLocks noGrp="1"/>
          </p:cNvSpPr>
          <p:nvPr>
            <p:ph idx="1"/>
          </p:nvPr>
        </p:nvSpPr>
        <p:spPr>
          <a:xfrm>
            <a:off x="1010904" y="802203"/>
            <a:ext cx="10515600" cy="4351338"/>
          </a:xfrm>
        </p:spPr>
        <p:txBody>
          <a:bodyPr/>
          <a:lstStyle/>
          <a:p>
            <a:r>
              <a:rPr lang="en-US" altLang="zh-TW" dirty="0" smtClean="0"/>
              <a:t>MNIST : 4-shards distribution (5 clients) </a:t>
            </a:r>
            <a:endParaRPr lang="zh-TW" altLang="en-US" dirty="0"/>
          </a:p>
        </p:txBody>
      </p:sp>
      <p:sp>
        <p:nvSpPr>
          <p:cNvPr id="4" name="投影片編號版面配置區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BC1835-9A42-479B-97D9-E66884E14027}" type="slidenum">
              <a:rPr kumimoji="0" lang="zh-TW" altLang="en-US" sz="1200" b="0" i="0" u="none" strike="noStrike" kern="1200" cap="none" spc="0" normalizeH="0" baseline="0" noProof="0" smtClean="0">
                <a:ln>
                  <a:noFill/>
                </a:ln>
                <a:solidFill>
                  <a:prstClr val="black">
                    <a:tint val="75000"/>
                  </a:prstClr>
                </a:solidFill>
                <a:effectLst/>
                <a:uLnTx/>
                <a:uFillTx/>
                <a:latin typeface="Microsoft JhengHei" panose="020B0604030504040204" pitchFamily="34" charset="-120"/>
                <a:ea typeface="Microsoft JhengHei" panose="020B0604030504040204" pitchFamily="34"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zh-TW" altLang="en-US" sz="1200" b="0" i="0" u="none" strike="noStrike" kern="1200" cap="none" spc="0" normalizeH="0" baseline="0" noProof="0">
              <a:ln>
                <a:noFill/>
              </a:ln>
              <a:solidFill>
                <a:prstClr val="black">
                  <a:tint val="75000"/>
                </a:prstClr>
              </a:solidFill>
              <a:effectLst/>
              <a:uLnTx/>
              <a:uFillTx/>
              <a:latin typeface="Microsoft JhengHei" panose="020B0604030504040204" pitchFamily="34" charset="-120"/>
              <a:ea typeface="Microsoft JhengHei" panose="020B0604030504040204" pitchFamily="34" charset="-120"/>
              <a:cs typeface="+mn-cs"/>
            </a:endParaRPr>
          </a:p>
        </p:txBody>
      </p:sp>
      <p:pic>
        <p:nvPicPr>
          <p:cNvPr id="8" name="圖片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58718" y="1363910"/>
            <a:ext cx="7014405" cy="2338135"/>
          </a:xfrm>
          <a:prstGeom prst="rect">
            <a:avLst/>
          </a:prstGeom>
        </p:spPr>
      </p:pic>
      <p:sp>
        <p:nvSpPr>
          <p:cNvPr id="6" name="內容版面配置區 2"/>
          <p:cNvSpPr txBox="1">
            <a:spLocks/>
          </p:cNvSpPr>
          <p:nvPr/>
        </p:nvSpPr>
        <p:spPr>
          <a:xfrm>
            <a:off x="1107471" y="3761839"/>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baseline="0">
                <a:solidFill>
                  <a:schemeClr val="tx1"/>
                </a:solidFill>
                <a:latin typeface="Times New Roman" panose="02020603050405020304" pitchFamily="18" charset="0"/>
                <a:ea typeface="標楷體" panose="03000509000000000000" pitchFamily="65" charset="-120"/>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baseline="0">
                <a:solidFill>
                  <a:schemeClr val="tx1"/>
                </a:solidFill>
                <a:latin typeface="Times New Roman" panose="02020603050405020304" pitchFamily="18" charset="0"/>
                <a:ea typeface="標楷體" panose="03000509000000000000" pitchFamily="65" charset="-120"/>
                <a:cs typeface="Times New Roman" panose="02020603050405020304" pitchFamily="18"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Times New Roman" panose="02020603050405020304" pitchFamily="18" charset="0"/>
                <a:ea typeface="標楷體" panose="03000509000000000000" pitchFamily="65" charset="-120"/>
                <a:cs typeface="Times New Roman" panose="02020603050405020304" pitchFamily="18"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baseline="0">
                <a:solidFill>
                  <a:schemeClr val="tx1"/>
                </a:solidFill>
                <a:latin typeface="Times New Roman" panose="02020603050405020304" pitchFamily="18" charset="0"/>
                <a:ea typeface="標楷體" panose="03000509000000000000" pitchFamily="65" charset="-120"/>
                <a:cs typeface="Times New Roman" panose="02020603050405020304" pitchFamily="18"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baseline="0">
                <a:solidFill>
                  <a:schemeClr val="tx1"/>
                </a:solidFill>
                <a:latin typeface="Times New Roman" panose="02020603050405020304" pitchFamily="18" charset="0"/>
                <a:ea typeface="標楷體" panose="03000509000000000000" pitchFamily="65" charset="-120"/>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TW" dirty="0" smtClean="0"/>
              <a:t>Fashion-MNIST : skew distribution (5 clients) </a:t>
            </a:r>
            <a:endParaRPr lang="zh-TW" altLang="en-US" dirty="0"/>
          </a:p>
        </p:txBody>
      </p:sp>
      <p:pic>
        <p:nvPicPr>
          <p:cNvPr id="7" name="圖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8718" y="4325997"/>
            <a:ext cx="7126469" cy="2375490"/>
          </a:xfrm>
          <a:prstGeom prst="rect">
            <a:avLst/>
          </a:prstGeom>
        </p:spPr>
      </p:pic>
    </p:spTree>
    <p:extLst>
      <p:ext uri="{BB962C8B-B14F-4D97-AF65-F5344CB8AC3E}">
        <p14:creationId xmlns:p14="http://schemas.microsoft.com/office/powerpoint/2010/main" val="67507468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330124" y="-96445"/>
            <a:ext cx="9197051" cy="1155529"/>
          </a:xfrm>
        </p:spPr>
        <p:txBody>
          <a:bodyPr>
            <a:normAutofit/>
          </a:bodyPr>
          <a:lstStyle/>
          <a:p>
            <a:r>
              <a:rPr lang="en-US" altLang="zh-TW" sz="4000" dirty="0" smtClean="0"/>
              <a:t>Non-IID settings </a:t>
            </a:r>
            <a:r>
              <a:rPr lang="en-US" altLang="zh-TW" sz="4000" dirty="0"/>
              <a:t>for federated learning</a:t>
            </a:r>
            <a:endParaRPr lang="zh-TW" altLang="en-US" sz="4000" dirty="0"/>
          </a:p>
        </p:txBody>
      </p:sp>
      <p:sp>
        <p:nvSpPr>
          <p:cNvPr id="3" name="內容版面配置區 2"/>
          <p:cNvSpPr>
            <a:spLocks noGrp="1"/>
          </p:cNvSpPr>
          <p:nvPr>
            <p:ph idx="1"/>
          </p:nvPr>
        </p:nvSpPr>
        <p:spPr>
          <a:xfrm>
            <a:off x="575310" y="999214"/>
            <a:ext cx="10515600" cy="471950"/>
          </a:xfrm>
        </p:spPr>
        <p:txBody>
          <a:bodyPr>
            <a:normAutofit lnSpcReduction="10000"/>
          </a:bodyPr>
          <a:lstStyle/>
          <a:p>
            <a:r>
              <a:rPr lang="en-US" altLang="zh-TW" dirty="0" smtClean="0"/>
              <a:t>Line Width : rate distribution (10 clients)</a:t>
            </a:r>
            <a:endParaRPr lang="zh-TW" altLang="en-US" dirty="0"/>
          </a:p>
        </p:txBody>
      </p:sp>
      <p:sp>
        <p:nvSpPr>
          <p:cNvPr id="4" name="投影片編號版面配置區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BC1835-9A42-479B-97D9-E66884E14027}" type="slidenum">
              <a:rPr kumimoji="0" lang="zh-TW" altLang="en-US" sz="1200" b="0" i="0" u="none" strike="noStrike" kern="1200" cap="none" spc="0" normalizeH="0" baseline="0" noProof="0" smtClean="0">
                <a:ln>
                  <a:noFill/>
                </a:ln>
                <a:solidFill>
                  <a:prstClr val="black">
                    <a:tint val="75000"/>
                  </a:prstClr>
                </a:solidFill>
                <a:effectLst/>
                <a:uLnTx/>
                <a:uFillTx/>
                <a:latin typeface="Microsoft JhengHei" panose="020B0604030504040204" pitchFamily="34" charset="-120"/>
                <a:ea typeface="Microsoft JhengHei" panose="020B0604030504040204" pitchFamily="34"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zh-TW" altLang="en-US" sz="1200" b="0" i="0" u="none" strike="noStrike" kern="1200" cap="none" spc="0" normalizeH="0" baseline="0" noProof="0">
              <a:ln>
                <a:noFill/>
              </a:ln>
              <a:solidFill>
                <a:prstClr val="black">
                  <a:tint val="75000"/>
                </a:prstClr>
              </a:solidFill>
              <a:effectLst/>
              <a:uLnTx/>
              <a:uFillTx/>
              <a:latin typeface="Microsoft JhengHei" panose="020B0604030504040204" pitchFamily="34" charset="-120"/>
              <a:ea typeface="Microsoft JhengHei" panose="020B0604030504040204" pitchFamily="34" charset="-120"/>
              <a:cs typeface="+mn-cs"/>
            </a:endParaRPr>
          </a:p>
        </p:txBody>
      </p:sp>
      <p:grpSp>
        <p:nvGrpSpPr>
          <p:cNvPr id="5" name="群組 4"/>
          <p:cNvGrpSpPr/>
          <p:nvPr/>
        </p:nvGrpSpPr>
        <p:grpSpPr>
          <a:xfrm>
            <a:off x="1330124" y="1525024"/>
            <a:ext cx="8288740" cy="4916936"/>
            <a:chOff x="1811436" y="1478123"/>
            <a:chExt cx="7783976" cy="5243352"/>
          </a:xfrm>
        </p:grpSpPr>
        <p:pic>
          <p:nvPicPr>
            <p:cNvPr id="6" name="圖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11436" y="1478123"/>
              <a:ext cx="7662441" cy="2554146"/>
            </a:xfrm>
            <a:prstGeom prst="rect">
              <a:avLst/>
            </a:prstGeom>
          </p:spPr>
        </p:pic>
        <p:pic>
          <p:nvPicPr>
            <p:cNvPr id="7" name="圖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11436" y="4126816"/>
              <a:ext cx="7783976" cy="2594659"/>
            </a:xfrm>
            <a:prstGeom prst="rect">
              <a:avLst/>
            </a:prstGeom>
          </p:spPr>
        </p:pic>
      </p:grpSp>
      <p:sp>
        <p:nvSpPr>
          <p:cNvPr id="9" name="矩形 8"/>
          <p:cNvSpPr/>
          <p:nvPr/>
        </p:nvSpPr>
        <p:spPr>
          <a:xfrm>
            <a:off x="6669405" y="945354"/>
            <a:ext cx="1785465" cy="461665"/>
          </a:xfrm>
          <a:prstGeom prst="rect">
            <a:avLst/>
          </a:prstGeom>
        </p:spPr>
        <p:txBody>
          <a:bodyPr wrap="square">
            <a:spAutoFit/>
          </a:bodyPr>
          <a:lstStyle/>
          <a:p>
            <a:r>
              <a:rPr lang="en-US" altLang="zh-TW" sz="2400" dirty="0">
                <a:latin typeface="標楷體" panose="03000509000000000000" pitchFamily="65" charset="-120"/>
                <a:ea typeface="標楷體" panose="03000509000000000000" pitchFamily="65" charset="-120"/>
              </a:rPr>
              <a:t>(</a:t>
            </a:r>
            <a:r>
              <a:rPr lang="zh-TW" altLang="en-US" sz="2400" dirty="0">
                <a:latin typeface="標楷體" panose="03000509000000000000" pitchFamily="65" charset="-120"/>
                <a:ea typeface="標楷體" panose="03000509000000000000" pitchFamily="65" charset="-120"/>
              </a:rPr>
              <a:t>計畫落地</a:t>
            </a:r>
            <a:r>
              <a:rPr lang="en-US" altLang="zh-TW" sz="2400" dirty="0">
                <a:latin typeface="標楷體" panose="03000509000000000000" pitchFamily="65" charset="-120"/>
                <a:ea typeface="標楷體" panose="03000509000000000000" pitchFamily="65" charset="-120"/>
              </a:rPr>
              <a:t>)</a:t>
            </a:r>
            <a:endParaRPr lang="zh-TW" altLang="en-US" sz="2400" dirty="0">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315881617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260676" y="-51564"/>
            <a:ext cx="3913208" cy="960439"/>
          </a:xfrm>
        </p:spPr>
        <p:txBody>
          <a:bodyPr>
            <a:normAutofit/>
          </a:bodyPr>
          <a:lstStyle/>
          <a:p>
            <a:r>
              <a:rPr lang="zh-TW" altLang="en-US" sz="4000" dirty="0"/>
              <a:t>實驗設備及環境</a:t>
            </a:r>
          </a:p>
        </p:txBody>
      </p:sp>
      <p:sp>
        <p:nvSpPr>
          <p:cNvPr id="4" name="投影片編號版面配置區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BC1835-9A42-479B-97D9-E66884E14027}" type="slidenum">
              <a:rPr kumimoji="0" lang="zh-TW" altLang="en-US" sz="1200" b="0" i="0" u="none" strike="noStrike" kern="1200" cap="none" spc="0" normalizeH="0" baseline="0" noProof="0" smtClean="0">
                <a:ln>
                  <a:noFill/>
                </a:ln>
                <a:solidFill>
                  <a:prstClr val="black">
                    <a:tint val="75000"/>
                  </a:prstClr>
                </a:solidFill>
                <a:effectLst/>
                <a:uLnTx/>
                <a:uFillTx/>
                <a:latin typeface="Microsoft JhengHei" panose="020B0604030504040204" pitchFamily="34" charset="-120"/>
                <a:ea typeface="Microsoft JhengHei" panose="020B0604030504040204" pitchFamily="34"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zh-TW" altLang="en-US" sz="1200" b="0" i="0" u="none" strike="noStrike" kern="1200" cap="none" spc="0" normalizeH="0" baseline="0" noProof="0">
              <a:ln>
                <a:noFill/>
              </a:ln>
              <a:solidFill>
                <a:prstClr val="black">
                  <a:tint val="75000"/>
                </a:prstClr>
              </a:solidFill>
              <a:effectLst/>
              <a:uLnTx/>
              <a:uFillTx/>
              <a:latin typeface="Microsoft JhengHei" panose="020B0604030504040204" pitchFamily="34" charset="-120"/>
              <a:ea typeface="Microsoft JhengHei" panose="020B0604030504040204" pitchFamily="34" charset="-120"/>
              <a:cs typeface="+mn-cs"/>
            </a:endParaRPr>
          </a:p>
        </p:txBody>
      </p:sp>
      <p:graphicFrame>
        <p:nvGraphicFramePr>
          <p:cNvPr id="6" name="表格 12">
            <a:extLst>
              <a:ext uri="{FF2B5EF4-FFF2-40B4-BE49-F238E27FC236}">
                <a16:creationId xmlns:a16="http://schemas.microsoft.com/office/drawing/2014/main" id="{25370A8F-CC31-47C3-B2CE-CB1BCD7B0BFF}"/>
              </a:ext>
            </a:extLst>
          </p:cNvPr>
          <p:cNvGraphicFramePr>
            <a:graphicFrameLocks noGrp="1"/>
          </p:cNvGraphicFramePr>
          <p:nvPr>
            <p:extLst>
              <p:ext uri="{D42A27DB-BD31-4B8C-83A1-F6EECF244321}">
                <p14:modId xmlns:p14="http://schemas.microsoft.com/office/powerpoint/2010/main" val="1139381151"/>
              </p:ext>
            </p:extLst>
          </p:nvPr>
        </p:nvGraphicFramePr>
        <p:xfrm>
          <a:off x="1724629" y="1116957"/>
          <a:ext cx="8507389" cy="5289632"/>
        </p:xfrm>
        <a:graphic>
          <a:graphicData uri="http://schemas.openxmlformats.org/drawingml/2006/table">
            <a:tbl>
              <a:tblPr firstRow="1" bandRow="1">
                <a:tableStyleId>{5940675A-B579-460E-94D1-54222C63F5DA}</a:tableStyleId>
              </a:tblPr>
              <a:tblGrid>
                <a:gridCol w="1421982">
                  <a:extLst>
                    <a:ext uri="{9D8B030D-6E8A-4147-A177-3AD203B41FA5}">
                      <a16:colId xmlns:a16="http://schemas.microsoft.com/office/drawing/2014/main" val="471607114"/>
                    </a:ext>
                  </a:extLst>
                </a:gridCol>
                <a:gridCol w="1985143">
                  <a:extLst>
                    <a:ext uri="{9D8B030D-6E8A-4147-A177-3AD203B41FA5}">
                      <a16:colId xmlns:a16="http://schemas.microsoft.com/office/drawing/2014/main" val="4283454835"/>
                    </a:ext>
                  </a:extLst>
                </a:gridCol>
                <a:gridCol w="5100264">
                  <a:extLst>
                    <a:ext uri="{9D8B030D-6E8A-4147-A177-3AD203B41FA5}">
                      <a16:colId xmlns:a16="http://schemas.microsoft.com/office/drawing/2014/main" val="342435745"/>
                    </a:ext>
                  </a:extLst>
                </a:gridCol>
              </a:tblGrid>
              <a:tr h="446438">
                <a:tc>
                  <a:txBody>
                    <a:bodyPr/>
                    <a:lstStyle/>
                    <a:p>
                      <a:pPr algn="ctr"/>
                      <a:r>
                        <a:rPr lang="zh-TW" altLang="en-US" sz="1800" dirty="0">
                          <a:latin typeface="Times New Roman" panose="02020603050405020304" pitchFamily="18" charset="0"/>
                          <a:ea typeface="標楷體" panose="03000509000000000000" pitchFamily="65" charset="-120"/>
                          <a:cs typeface="Times New Roman" panose="02020603050405020304" pitchFamily="18" charset="0"/>
                        </a:rPr>
                        <a:t>類型</a:t>
                      </a:r>
                    </a:p>
                  </a:txBody>
                  <a:tcPr anchor="ctr">
                    <a:solidFill>
                      <a:schemeClr val="accent6">
                        <a:lumMod val="20000"/>
                        <a:lumOff val="80000"/>
                      </a:schemeClr>
                    </a:solidFill>
                  </a:tcPr>
                </a:tc>
                <a:tc>
                  <a:txBody>
                    <a:bodyPr/>
                    <a:lstStyle/>
                    <a:p>
                      <a:pPr algn="ctr"/>
                      <a:r>
                        <a:rPr lang="zh-TW" altLang="en-US" sz="1800" dirty="0">
                          <a:latin typeface="Times New Roman" panose="02020603050405020304" pitchFamily="18" charset="0"/>
                          <a:ea typeface="標楷體" panose="03000509000000000000" pitchFamily="65" charset="-120"/>
                          <a:cs typeface="Times New Roman" panose="02020603050405020304" pitchFamily="18" charset="0"/>
                        </a:rPr>
                        <a:t>項目</a:t>
                      </a:r>
                    </a:p>
                  </a:txBody>
                  <a:tcPr anchor="ctr">
                    <a:solidFill>
                      <a:schemeClr val="accent6">
                        <a:lumMod val="20000"/>
                        <a:lumOff val="80000"/>
                      </a:schemeClr>
                    </a:solidFill>
                  </a:tcPr>
                </a:tc>
                <a:tc>
                  <a:txBody>
                    <a:bodyPr/>
                    <a:lstStyle/>
                    <a:p>
                      <a:pPr algn="ctr"/>
                      <a:r>
                        <a:rPr lang="zh-TW" altLang="en-US" sz="1800" dirty="0">
                          <a:latin typeface="Times New Roman" panose="02020603050405020304" pitchFamily="18" charset="0"/>
                          <a:ea typeface="標楷體" panose="03000509000000000000" pitchFamily="65" charset="-120"/>
                          <a:cs typeface="Times New Roman" panose="02020603050405020304" pitchFamily="18" charset="0"/>
                        </a:rPr>
                        <a:t>規格說明</a:t>
                      </a:r>
                    </a:p>
                  </a:txBody>
                  <a:tcPr anchor="ctr">
                    <a:solidFill>
                      <a:schemeClr val="accent6">
                        <a:lumMod val="20000"/>
                        <a:lumOff val="80000"/>
                      </a:schemeClr>
                    </a:solidFill>
                  </a:tcPr>
                </a:tc>
                <a:extLst>
                  <a:ext uri="{0D108BD9-81ED-4DB2-BD59-A6C34878D82A}">
                    <a16:rowId xmlns:a16="http://schemas.microsoft.com/office/drawing/2014/main" val="1244904899"/>
                  </a:ext>
                </a:extLst>
              </a:tr>
              <a:tr h="470382">
                <a:tc rowSpan="3">
                  <a:txBody>
                    <a:bodyPr/>
                    <a:lstStyle/>
                    <a:p>
                      <a:pPr algn="ctr"/>
                      <a:r>
                        <a:rPr lang="zh-TW" altLang="en-US" sz="1800" dirty="0">
                          <a:latin typeface="Times New Roman" panose="02020603050405020304" pitchFamily="18" charset="0"/>
                          <a:ea typeface="標楷體" panose="03000509000000000000" pitchFamily="65" charset="-120"/>
                          <a:cs typeface="Times New Roman" panose="02020603050405020304" pitchFamily="18" charset="0"/>
                        </a:rPr>
                        <a:t>硬體環境</a:t>
                      </a:r>
                    </a:p>
                  </a:txBody>
                  <a:tcPr anchor="ctr"/>
                </a:tc>
                <a:tc>
                  <a:txBody>
                    <a:bodyPr/>
                    <a:lstStyle/>
                    <a:p>
                      <a:pPr marL="0" indent="127000" algn="ctr" defTabSz="914400" rtl="0" eaLnBrk="1" latinLnBrk="0" hangingPunct="1">
                        <a:lnSpc>
                          <a:spcPct val="150000"/>
                        </a:lnSpc>
                        <a:spcAft>
                          <a:spcPts val="0"/>
                        </a:spcAft>
                      </a:pPr>
                      <a:r>
                        <a:rPr lang="en-US" sz="1800" kern="12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CPU</a:t>
                      </a:r>
                      <a:endParaRPr lang="zh-TW" altLang="en-US" sz="1800" kern="12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tc>
                <a:tc>
                  <a:txBody>
                    <a:bodyPr/>
                    <a:lstStyle/>
                    <a:p>
                      <a:pPr marL="0" indent="127000" algn="ctr" defTabSz="914400" rtl="0" eaLnBrk="1" latinLnBrk="0" hangingPunct="1">
                        <a:lnSpc>
                          <a:spcPct val="150000"/>
                        </a:lnSpc>
                        <a:spcAft>
                          <a:spcPts val="0"/>
                        </a:spcAft>
                      </a:pPr>
                      <a:r>
                        <a:rPr lang="en-US" altLang="zh-TW" sz="2000" kern="1200" dirty="0" smtClean="0">
                          <a:solidFill>
                            <a:schemeClr val="tx1"/>
                          </a:solidFill>
                          <a:effectLst/>
                          <a:latin typeface="Times New Roman" panose="02020603050405020304" pitchFamily="18" charset="0"/>
                          <a:ea typeface="+mn-ea"/>
                          <a:cs typeface="Times New Roman" panose="02020603050405020304" pitchFamily="18" charset="0"/>
                        </a:rPr>
                        <a:t>Intel® Core™ i9-10900 CPU @ 2.80GHz</a:t>
                      </a:r>
                      <a:endParaRPr lang="zh-TW" altLang="en-US" sz="2000" kern="12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tc>
                <a:extLst>
                  <a:ext uri="{0D108BD9-81ED-4DB2-BD59-A6C34878D82A}">
                    <a16:rowId xmlns:a16="http://schemas.microsoft.com/office/drawing/2014/main" val="3393419697"/>
                  </a:ext>
                </a:extLst>
              </a:tr>
              <a:tr h="459193">
                <a:tc vMerge="1">
                  <a:txBody>
                    <a:bodyPr/>
                    <a:lstStyle/>
                    <a:p>
                      <a:pPr algn="ctr"/>
                      <a:r>
                        <a:rPr lang="en-US" altLang="zh-TW" dirty="0">
                          <a:latin typeface="Times New Roman" panose="02020603050405020304" pitchFamily="18" charset="0"/>
                          <a:ea typeface="標楷體" panose="03000509000000000000" pitchFamily="65" charset="-120"/>
                          <a:cs typeface="Times New Roman" panose="02020603050405020304" pitchFamily="18" charset="0"/>
                        </a:rPr>
                        <a:t>Learning rate</a:t>
                      </a:r>
                      <a:endParaRPr lang="zh-TW" altLang="en-US" dirty="0">
                        <a:latin typeface="Times New Roman" panose="02020603050405020304" pitchFamily="18" charset="0"/>
                        <a:ea typeface="標楷體" panose="03000509000000000000" pitchFamily="65" charset="-120"/>
                        <a:cs typeface="Times New Roman" panose="02020603050405020304" pitchFamily="18" charset="0"/>
                      </a:endParaRPr>
                    </a:p>
                  </a:txBody>
                  <a:tcPr anchor="ctr"/>
                </a:tc>
                <a:tc>
                  <a:txBody>
                    <a:bodyPr/>
                    <a:lstStyle/>
                    <a:p>
                      <a:pPr marL="0" indent="127000" algn="ctr" defTabSz="914400" rtl="0" eaLnBrk="1" latinLnBrk="0" hangingPunct="1">
                        <a:lnSpc>
                          <a:spcPct val="150000"/>
                        </a:lnSpc>
                        <a:spcAft>
                          <a:spcPts val="0"/>
                        </a:spcAft>
                      </a:pPr>
                      <a:r>
                        <a:rPr lang="en-US" sz="1800" kern="120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GPU</a:t>
                      </a:r>
                      <a:endParaRPr lang="zh-TW" altLang="en-US" sz="1800" kern="120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tc>
                <a:tc>
                  <a:txBody>
                    <a:bodyPr/>
                    <a:lstStyle/>
                    <a:p>
                      <a:pPr marL="0" indent="127000" algn="ctr" defTabSz="914400" rtl="0" eaLnBrk="1" latinLnBrk="0" hangingPunct="1">
                        <a:lnSpc>
                          <a:spcPct val="150000"/>
                        </a:lnSpc>
                        <a:spcAft>
                          <a:spcPts val="0"/>
                        </a:spcAft>
                      </a:pPr>
                      <a:r>
                        <a:rPr lang="en-US" altLang="zh-TW" sz="2000" kern="1200" dirty="0" smtClean="0">
                          <a:solidFill>
                            <a:schemeClr val="tx1"/>
                          </a:solidFill>
                          <a:effectLst/>
                          <a:latin typeface="Times New Roman" panose="02020603050405020304" pitchFamily="18" charset="0"/>
                          <a:ea typeface="+mn-ea"/>
                          <a:cs typeface="Times New Roman" panose="02020603050405020304" pitchFamily="18" charset="0"/>
                        </a:rPr>
                        <a:t>NVIDIA GeForce RTX™ 3070Ti</a:t>
                      </a:r>
                      <a:endParaRPr lang="zh-TW" altLang="en-US" sz="2000" kern="12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tc>
                <a:extLst>
                  <a:ext uri="{0D108BD9-81ED-4DB2-BD59-A6C34878D82A}">
                    <a16:rowId xmlns:a16="http://schemas.microsoft.com/office/drawing/2014/main" val="603326629"/>
                  </a:ext>
                </a:extLst>
              </a:tr>
              <a:tr h="459193">
                <a:tc vMerge="1">
                  <a:txBody>
                    <a:bodyPr/>
                    <a:lstStyle/>
                    <a:p>
                      <a:pPr algn="ctr"/>
                      <a:r>
                        <a:rPr lang="en-US" altLang="zh-TW" dirty="0">
                          <a:latin typeface="Times New Roman" panose="02020603050405020304" pitchFamily="18" charset="0"/>
                          <a:ea typeface="標楷體" panose="03000509000000000000" pitchFamily="65" charset="-120"/>
                          <a:cs typeface="Times New Roman" panose="02020603050405020304" pitchFamily="18" charset="0"/>
                        </a:rPr>
                        <a:t>Batch size</a:t>
                      </a:r>
                      <a:endParaRPr lang="zh-TW" altLang="en-US" dirty="0">
                        <a:latin typeface="Times New Roman" panose="02020603050405020304" pitchFamily="18" charset="0"/>
                        <a:ea typeface="標楷體" panose="03000509000000000000" pitchFamily="65" charset="-120"/>
                        <a:cs typeface="Times New Roman" panose="02020603050405020304" pitchFamily="18" charset="0"/>
                      </a:endParaRPr>
                    </a:p>
                  </a:txBody>
                  <a:tcPr anchor="ctr"/>
                </a:tc>
                <a:tc>
                  <a:txBody>
                    <a:bodyPr/>
                    <a:lstStyle/>
                    <a:p>
                      <a:pPr marL="0" indent="127000" algn="ctr" defTabSz="914400" rtl="0" eaLnBrk="1" latinLnBrk="0" hangingPunct="1">
                        <a:lnSpc>
                          <a:spcPct val="150000"/>
                        </a:lnSpc>
                        <a:spcAft>
                          <a:spcPts val="0"/>
                        </a:spcAft>
                      </a:pPr>
                      <a:r>
                        <a:rPr lang="en-US" sz="1800" kern="120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RAM</a:t>
                      </a:r>
                      <a:endParaRPr lang="zh-TW" altLang="en-US" sz="1800" kern="120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tc>
                <a:tc>
                  <a:txBody>
                    <a:bodyPr/>
                    <a:lstStyle/>
                    <a:p>
                      <a:pPr marL="0" indent="127000" algn="ctr" defTabSz="914400" rtl="0" eaLnBrk="1" latinLnBrk="0" hangingPunct="1">
                        <a:lnSpc>
                          <a:spcPct val="150000"/>
                        </a:lnSpc>
                        <a:spcAft>
                          <a:spcPts val="0"/>
                        </a:spcAft>
                      </a:pPr>
                      <a:r>
                        <a:rPr lang="en-US" altLang="zh-TW" sz="2000" kern="1200" dirty="0" smtClean="0">
                          <a:solidFill>
                            <a:schemeClr val="tx1"/>
                          </a:solidFill>
                          <a:effectLst/>
                          <a:latin typeface="Times New Roman" panose="02020603050405020304" pitchFamily="18" charset="0"/>
                          <a:ea typeface="+mn-ea"/>
                          <a:cs typeface="Times New Roman" panose="02020603050405020304" pitchFamily="18" charset="0"/>
                        </a:rPr>
                        <a:t>32GB</a:t>
                      </a:r>
                      <a:endParaRPr lang="zh-TW" altLang="en-US" sz="2000" kern="12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tc>
                <a:extLst>
                  <a:ext uri="{0D108BD9-81ED-4DB2-BD59-A6C34878D82A}">
                    <a16:rowId xmlns:a16="http://schemas.microsoft.com/office/drawing/2014/main" val="2230685949"/>
                  </a:ext>
                </a:extLst>
              </a:tr>
              <a:tr h="459193">
                <a:tc rowSpan="5">
                  <a:txBody>
                    <a:bodyPr/>
                    <a:lstStyle/>
                    <a:p>
                      <a:pPr algn="ctr"/>
                      <a:r>
                        <a:rPr lang="zh-TW" altLang="en-US" sz="1800" dirty="0">
                          <a:latin typeface="Times New Roman" panose="02020603050405020304" pitchFamily="18" charset="0"/>
                          <a:ea typeface="標楷體" panose="03000509000000000000" pitchFamily="65" charset="-120"/>
                          <a:cs typeface="Times New Roman" panose="02020603050405020304" pitchFamily="18" charset="0"/>
                        </a:rPr>
                        <a:t>軟體環境</a:t>
                      </a:r>
                    </a:p>
                  </a:txBody>
                  <a:tcPr anchor="ctr"/>
                </a:tc>
                <a:tc>
                  <a:txBody>
                    <a:bodyPr/>
                    <a:lstStyle/>
                    <a:p>
                      <a:pPr marL="0" indent="127000" algn="ctr" defTabSz="914400" rtl="0" eaLnBrk="1" latinLnBrk="0" hangingPunct="1">
                        <a:lnSpc>
                          <a:spcPct val="150000"/>
                        </a:lnSpc>
                        <a:spcAft>
                          <a:spcPts val="0"/>
                        </a:spcAft>
                      </a:pPr>
                      <a:r>
                        <a:rPr lang="zh-TW" altLang="en-US" sz="1800" kern="120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作業系統</a:t>
                      </a:r>
                    </a:p>
                  </a:txBody>
                  <a:tcPr marL="68580" marR="68580" marT="0" marB="0" anchor="ctr"/>
                </a:tc>
                <a:tc>
                  <a:txBody>
                    <a:bodyPr/>
                    <a:lstStyle/>
                    <a:p>
                      <a:pPr marL="0" indent="127000" algn="ctr" defTabSz="914400" rtl="0" eaLnBrk="1" latinLnBrk="0" hangingPunct="1">
                        <a:lnSpc>
                          <a:spcPct val="150000"/>
                        </a:lnSpc>
                        <a:spcAft>
                          <a:spcPts val="0"/>
                        </a:spcAft>
                      </a:pPr>
                      <a:r>
                        <a:rPr lang="en-US" altLang="zh-TW" sz="2000" kern="1200" dirty="0" smtClean="0">
                          <a:solidFill>
                            <a:schemeClr val="tx1"/>
                          </a:solidFill>
                          <a:effectLst/>
                          <a:latin typeface="Times New Roman" panose="02020603050405020304" pitchFamily="18" charset="0"/>
                          <a:ea typeface="+mn-ea"/>
                          <a:cs typeface="Times New Roman" panose="02020603050405020304" pitchFamily="18" charset="0"/>
                        </a:rPr>
                        <a:t>Ubuntu 20.04.2 LTS(64-bit)/Windows 11</a:t>
                      </a:r>
                      <a:endParaRPr lang="zh-TW" altLang="en-US" sz="2000" kern="12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tc>
                <a:extLst>
                  <a:ext uri="{0D108BD9-81ED-4DB2-BD59-A6C34878D82A}">
                    <a16:rowId xmlns:a16="http://schemas.microsoft.com/office/drawing/2014/main" val="3572179213"/>
                  </a:ext>
                </a:extLst>
              </a:tr>
              <a:tr h="459193">
                <a:tc vMerge="1">
                  <a:txBody>
                    <a:bodyPr/>
                    <a:lstStyle/>
                    <a:p>
                      <a:pPr algn="ctr"/>
                      <a:r>
                        <a:rPr lang="en-US" altLang="zh-TW" dirty="0">
                          <a:latin typeface="Times New Roman" panose="02020603050405020304" pitchFamily="18" charset="0"/>
                          <a:ea typeface="標楷體" panose="03000509000000000000" pitchFamily="65" charset="-120"/>
                          <a:cs typeface="Times New Roman" panose="02020603050405020304" pitchFamily="18" charset="0"/>
                        </a:rPr>
                        <a:t>Objective function</a:t>
                      </a:r>
                      <a:endParaRPr lang="zh-TW" altLang="en-US" dirty="0">
                        <a:latin typeface="Times New Roman" panose="02020603050405020304" pitchFamily="18" charset="0"/>
                        <a:ea typeface="標楷體" panose="03000509000000000000" pitchFamily="65" charset="-120"/>
                        <a:cs typeface="Times New Roman" panose="02020603050405020304" pitchFamily="18" charset="0"/>
                      </a:endParaRPr>
                    </a:p>
                  </a:txBody>
                  <a:tcPr anchor="ctr"/>
                </a:tc>
                <a:tc>
                  <a:txBody>
                    <a:bodyPr/>
                    <a:lstStyle/>
                    <a:p>
                      <a:pPr marL="0" indent="127000" algn="ctr" defTabSz="914400" rtl="0" eaLnBrk="1" latinLnBrk="0" hangingPunct="1">
                        <a:lnSpc>
                          <a:spcPct val="150000"/>
                        </a:lnSpc>
                        <a:spcAft>
                          <a:spcPts val="0"/>
                        </a:spcAft>
                      </a:pPr>
                      <a:r>
                        <a:rPr lang="zh-TW" altLang="en-US" sz="1800" kern="120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程式開發工具</a:t>
                      </a:r>
                    </a:p>
                  </a:txBody>
                  <a:tcPr marL="68580" marR="68580" marT="0" marB="0" anchor="ctr"/>
                </a:tc>
                <a:tc>
                  <a:txBody>
                    <a:bodyPr/>
                    <a:lstStyle/>
                    <a:p>
                      <a:pPr marL="0" indent="127000" algn="ctr" defTabSz="914400" rtl="0" eaLnBrk="1" latinLnBrk="0" hangingPunct="1">
                        <a:lnSpc>
                          <a:spcPct val="150000"/>
                        </a:lnSpc>
                        <a:spcAft>
                          <a:spcPts val="0"/>
                        </a:spcAft>
                      </a:pPr>
                      <a:r>
                        <a:rPr lang="en-US" sz="2000" kern="12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Visual Studio Code</a:t>
                      </a:r>
                      <a:endParaRPr lang="zh-TW" altLang="en-US" sz="2000" kern="12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tc>
                <a:extLst>
                  <a:ext uri="{0D108BD9-81ED-4DB2-BD59-A6C34878D82A}">
                    <a16:rowId xmlns:a16="http://schemas.microsoft.com/office/drawing/2014/main" val="3695637996"/>
                  </a:ext>
                </a:extLst>
              </a:tr>
              <a:tr h="459193">
                <a:tc vMerge="1">
                  <a:txBody>
                    <a:bodyPr/>
                    <a:lstStyle/>
                    <a:p>
                      <a:pPr algn="ctr"/>
                      <a:endParaRPr lang="zh-TW" altLang="en-US" dirty="0">
                        <a:latin typeface="Times New Roman" panose="02020603050405020304" pitchFamily="18" charset="0"/>
                        <a:ea typeface="標楷體" panose="03000509000000000000" pitchFamily="65" charset="-120"/>
                        <a:cs typeface="Times New Roman" panose="02020603050405020304" pitchFamily="18" charset="0"/>
                      </a:endParaRPr>
                    </a:p>
                  </a:txBody>
                  <a:tcPr anchor="ctr"/>
                </a:tc>
                <a:tc>
                  <a:txBody>
                    <a:bodyPr/>
                    <a:lstStyle/>
                    <a:p>
                      <a:pPr marL="0" indent="127000" algn="ctr" defTabSz="914400" rtl="0" eaLnBrk="1" latinLnBrk="0" hangingPunct="1">
                        <a:lnSpc>
                          <a:spcPct val="150000"/>
                        </a:lnSpc>
                        <a:spcAft>
                          <a:spcPts val="0"/>
                        </a:spcAft>
                      </a:pPr>
                      <a:r>
                        <a:rPr lang="zh-TW" altLang="en-US" sz="1800" kern="120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程式語言</a:t>
                      </a:r>
                    </a:p>
                  </a:txBody>
                  <a:tcPr marL="68580" marR="68580" marT="0" marB="0" anchor="ctr"/>
                </a:tc>
                <a:tc>
                  <a:txBody>
                    <a:bodyPr/>
                    <a:lstStyle/>
                    <a:p>
                      <a:pPr marL="0" indent="127000" algn="ctr" defTabSz="914400" rtl="0" eaLnBrk="1" latinLnBrk="0" hangingPunct="1">
                        <a:lnSpc>
                          <a:spcPct val="150000"/>
                        </a:lnSpc>
                        <a:spcAft>
                          <a:spcPts val="0"/>
                        </a:spcAft>
                      </a:pPr>
                      <a:r>
                        <a:rPr lang="en-US" altLang="zh-TW" sz="2000" kern="1200" dirty="0" smtClean="0">
                          <a:solidFill>
                            <a:schemeClr val="tx1"/>
                          </a:solidFill>
                          <a:effectLst/>
                          <a:latin typeface="Times New Roman" panose="02020603050405020304" pitchFamily="18" charset="0"/>
                          <a:ea typeface="+mn-ea"/>
                          <a:cs typeface="Times New Roman" panose="02020603050405020304" pitchFamily="18" charset="0"/>
                        </a:rPr>
                        <a:t>Python 3.10.11</a:t>
                      </a:r>
                      <a:endParaRPr lang="zh-TW" altLang="en-US" sz="2000" kern="12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tc>
                <a:extLst>
                  <a:ext uri="{0D108BD9-81ED-4DB2-BD59-A6C34878D82A}">
                    <a16:rowId xmlns:a16="http://schemas.microsoft.com/office/drawing/2014/main" val="1647711930"/>
                  </a:ext>
                </a:extLst>
              </a:tr>
              <a:tr h="459193">
                <a:tc vMerge="1">
                  <a:txBody>
                    <a:bodyPr/>
                    <a:lstStyle/>
                    <a:p>
                      <a:pPr algn="ctr"/>
                      <a:endParaRPr lang="zh-TW" altLang="en-US" dirty="0">
                        <a:latin typeface="Times New Roman" panose="02020603050405020304" pitchFamily="18" charset="0"/>
                        <a:ea typeface="標楷體" panose="03000509000000000000" pitchFamily="65" charset="-120"/>
                        <a:cs typeface="Times New Roman" panose="02020603050405020304" pitchFamily="18" charset="0"/>
                      </a:endParaRPr>
                    </a:p>
                  </a:txBody>
                  <a:tcPr anchor="ctr"/>
                </a:tc>
                <a:tc>
                  <a:txBody>
                    <a:bodyPr/>
                    <a:lstStyle/>
                    <a:p>
                      <a:pPr marL="0" indent="127000" algn="ctr" defTabSz="914400" rtl="0" eaLnBrk="1" latinLnBrk="0" hangingPunct="1">
                        <a:lnSpc>
                          <a:spcPct val="150000"/>
                        </a:lnSpc>
                        <a:spcAft>
                          <a:spcPts val="0"/>
                        </a:spcAft>
                      </a:pPr>
                      <a:r>
                        <a:rPr lang="zh-TW" altLang="en-US" sz="1800" kern="120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深度學習框架</a:t>
                      </a:r>
                    </a:p>
                  </a:txBody>
                  <a:tcPr marL="68580" marR="68580" marT="0" marB="0" anchor="ctr"/>
                </a:tc>
                <a:tc>
                  <a:txBody>
                    <a:bodyPr/>
                    <a:lstStyle/>
                    <a:p>
                      <a:pPr marL="0" indent="127000" algn="ctr" defTabSz="914400" rtl="0" eaLnBrk="1" latinLnBrk="0" hangingPunct="1">
                        <a:lnSpc>
                          <a:spcPct val="150000"/>
                        </a:lnSpc>
                        <a:spcAft>
                          <a:spcPts val="0"/>
                        </a:spcAft>
                      </a:pPr>
                      <a:r>
                        <a:rPr lang="en-US" altLang="zh-TW" sz="2000" kern="1200" dirty="0" smtClean="0">
                          <a:solidFill>
                            <a:schemeClr val="tx1"/>
                          </a:solidFill>
                          <a:effectLst/>
                          <a:latin typeface="Times New Roman" panose="02020603050405020304" pitchFamily="18" charset="0"/>
                          <a:ea typeface="+mn-ea"/>
                          <a:cs typeface="Times New Roman" panose="02020603050405020304" pitchFamily="18" charset="0"/>
                        </a:rPr>
                        <a:t>Torch 1.12.1</a:t>
                      </a:r>
                      <a:endParaRPr lang="zh-TW" altLang="en-US" sz="2000" kern="12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tc>
                <a:extLst>
                  <a:ext uri="{0D108BD9-81ED-4DB2-BD59-A6C34878D82A}">
                    <a16:rowId xmlns:a16="http://schemas.microsoft.com/office/drawing/2014/main" val="1684912972"/>
                  </a:ext>
                </a:extLst>
              </a:tr>
              <a:tr h="1617654">
                <a:tc vMerge="1">
                  <a:txBody>
                    <a:bodyPr/>
                    <a:lstStyle/>
                    <a:p>
                      <a:pPr algn="ctr"/>
                      <a:endParaRPr lang="zh-TW" altLang="en-US" dirty="0">
                        <a:latin typeface="Times New Roman" panose="02020603050405020304" pitchFamily="18" charset="0"/>
                        <a:ea typeface="標楷體" panose="03000509000000000000" pitchFamily="65" charset="-120"/>
                        <a:cs typeface="Times New Roman" panose="02020603050405020304" pitchFamily="18" charset="0"/>
                      </a:endParaRPr>
                    </a:p>
                  </a:txBody>
                  <a:tcPr anchor="ctr"/>
                </a:tc>
                <a:tc>
                  <a:txBody>
                    <a:bodyPr/>
                    <a:lstStyle/>
                    <a:p>
                      <a:pPr marL="0" indent="127000" algn="ctr" defTabSz="914400" rtl="0" eaLnBrk="1" latinLnBrk="0" hangingPunct="1">
                        <a:lnSpc>
                          <a:spcPct val="150000"/>
                        </a:lnSpc>
                        <a:spcAft>
                          <a:spcPts val="0"/>
                        </a:spcAft>
                      </a:pPr>
                      <a:r>
                        <a:rPr lang="zh-TW" altLang="en-US" sz="1800" kern="120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相依函式庫</a:t>
                      </a:r>
                    </a:p>
                  </a:txBody>
                  <a:tcPr marL="68580" marR="68580" marT="0" marB="0" anchor="ctr"/>
                </a:tc>
                <a:tc>
                  <a:txBody>
                    <a:bodyPr/>
                    <a:lstStyle/>
                    <a:p>
                      <a:pPr algn="ctr"/>
                      <a:r>
                        <a:rPr lang="en-US" altLang="zh-TW" sz="2000" kern="1200" dirty="0" smtClean="0">
                          <a:solidFill>
                            <a:schemeClr val="tx1"/>
                          </a:solidFill>
                          <a:effectLst/>
                          <a:latin typeface="Times New Roman" panose="02020603050405020304" pitchFamily="18" charset="0"/>
                          <a:ea typeface="+mn-ea"/>
                          <a:cs typeface="Times New Roman" panose="02020603050405020304" pitchFamily="18" charset="0"/>
                        </a:rPr>
                        <a:t>PIL 9.5.0</a:t>
                      </a:r>
                      <a:endParaRPr lang="zh-TW" altLang="zh-TW" sz="2000" kern="1200" dirty="0" smtClean="0">
                        <a:solidFill>
                          <a:schemeClr val="tx1"/>
                        </a:solidFill>
                        <a:effectLst/>
                        <a:latin typeface="Times New Roman" panose="02020603050405020304" pitchFamily="18" charset="0"/>
                        <a:ea typeface="+mn-ea"/>
                        <a:cs typeface="Times New Roman" panose="02020603050405020304" pitchFamily="18" charset="0"/>
                      </a:endParaRPr>
                    </a:p>
                    <a:p>
                      <a:pPr algn="ctr"/>
                      <a:r>
                        <a:rPr lang="en-US" altLang="zh-TW" sz="2000" kern="1200" dirty="0" smtClean="0">
                          <a:solidFill>
                            <a:schemeClr val="tx1"/>
                          </a:solidFill>
                          <a:effectLst/>
                          <a:latin typeface="Times New Roman" panose="02020603050405020304" pitchFamily="18" charset="0"/>
                          <a:ea typeface="+mn-ea"/>
                          <a:cs typeface="Times New Roman" panose="02020603050405020304" pitchFamily="18" charset="0"/>
                        </a:rPr>
                        <a:t>CUDA 11.3</a:t>
                      </a:r>
                      <a:endParaRPr lang="zh-TW" altLang="zh-TW" sz="2000" kern="1200" dirty="0" smtClean="0">
                        <a:solidFill>
                          <a:schemeClr val="tx1"/>
                        </a:solidFill>
                        <a:effectLst/>
                        <a:latin typeface="Times New Roman" panose="02020603050405020304" pitchFamily="18" charset="0"/>
                        <a:ea typeface="+mn-ea"/>
                        <a:cs typeface="Times New Roman" panose="02020603050405020304" pitchFamily="18" charset="0"/>
                      </a:endParaRPr>
                    </a:p>
                    <a:p>
                      <a:pPr algn="ctr"/>
                      <a:r>
                        <a:rPr lang="en-US" altLang="zh-TW" sz="2000" kern="1200" dirty="0" smtClean="0">
                          <a:solidFill>
                            <a:schemeClr val="tx1"/>
                          </a:solidFill>
                          <a:effectLst/>
                          <a:latin typeface="Times New Roman" panose="02020603050405020304" pitchFamily="18" charset="0"/>
                          <a:ea typeface="+mn-ea"/>
                          <a:cs typeface="Times New Roman" panose="02020603050405020304" pitchFamily="18" charset="0"/>
                        </a:rPr>
                        <a:t>cuDNN 8.3.2</a:t>
                      </a:r>
                    </a:p>
                    <a:p>
                      <a:pPr algn="ctr"/>
                      <a:r>
                        <a:rPr lang="en-US" altLang="zh-TW" sz="2000" kern="120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OpenCV</a:t>
                      </a:r>
                      <a:r>
                        <a:rPr lang="en-US" altLang="zh-TW" sz="2000" kern="1200" baseline="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 4.7.0.68</a:t>
                      </a:r>
                      <a:endParaRPr lang="zh-TW" altLang="en-US" sz="2000" kern="12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tc>
                <a:extLst>
                  <a:ext uri="{0D108BD9-81ED-4DB2-BD59-A6C34878D82A}">
                    <a16:rowId xmlns:a16="http://schemas.microsoft.com/office/drawing/2014/main" val="489872140"/>
                  </a:ext>
                </a:extLst>
              </a:tr>
            </a:tbl>
          </a:graphicData>
        </a:graphic>
      </p:graphicFrame>
    </p:spTree>
    <p:extLst>
      <p:ext uri="{BB962C8B-B14F-4D97-AF65-F5344CB8AC3E}">
        <p14:creationId xmlns:p14="http://schemas.microsoft.com/office/powerpoint/2010/main" val="284445884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370371" y="58994"/>
            <a:ext cx="2303206" cy="739061"/>
          </a:xfrm>
        </p:spPr>
        <p:txBody>
          <a:bodyPr>
            <a:normAutofit/>
          </a:bodyPr>
          <a:lstStyle/>
          <a:p>
            <a:r>
              <a:rPr lang="zh-TW" altLang="en-US" sz="3600" dirty="0" smtClean="0"/>
              <a:t>評估指標</a:t>
            </a:r>
            <a:endParaRPr lang="zh-TW" altLang="en-US" sz="3600" dirty="0"/>
          </a:p>
        </p:txBody>
      </p:sp>
      <p:sp>
        <p:nvSpPr>
          <p:cNvPr id="4" name="投影片編號版面配置區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BC1835-9A42-479B-97D9-E66884E14027}" type="slidenum">
              <a:rPr kumimoji="0" lang="zh-TW" altLang="en-US" sz="1200" b="0" i="0" u="none" strike="noStrike" kern="1200" cap="none" spc="0" normalizeH="0" baseline="0" noProof="0" smtClean="0">
                <a:ln>
                  <a:noFill/>
                </a:ln>
                <a:solidFill>
                  <a:prstClr val="black">
                    <a:tint val="75000"/>
                  </a:prstClr>
                </a:solidFill>
                <a:effectLst/>
                <a:uLnTx/>
                <a:uFillTx/>
                <a:latin typeface="Microsoft JhengHei" panose="020B0604030504040204" pitchFamily="34" charset="-120"/>
                <a:ea typeface="Microsoft JhengHei" panose="020B0604030504040204" pitchFamily="34"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zh-TW" altLang="en-US" sz="1200" b="0" i="0" u="none" strike="noStrike" kern="1200" cap="none" spc="0" normalizeH="0" baseline="0" noProof="0">
              <a:ln>
                <a:noFill/>
              </a:ln>
              <a:solidFill>
                <a:prstClr val="black">
                  <a:tint val="75000"/>
                </a:prstClr>
              </a:solidFill>
              <a:effectLst/>
              <a:uLnTx/>
              <a:uFillTx/>
              <a:latin typeface="Microsoft JhengHei" panose="020B0604030504040204" pitchFamily="34" charset="-120"/>
              <a:ea typeface="Microsoft JhengHei" panose="020B0604030504040204" pitchFamily="34" charset="-120"/>
              <a:cs typeface="+mn-cs"/>
            </a:endParaRPr>
          </a:p>
        </p:txBody>
      </p:sp>
      <p:graphicFrame>
        <p:nvGraphicFramePr>
          <p:cNvPr id="10" name="表格 9"/>
          <p:cNvGraphicFramePr>
            <a:graphicFrameLocks noGrp="1"/>
          </p:cNvGraphicFramePr>
          <p:nvPr>
            <p:extLst>
              <p:ext uri="{D42A27DB-BD31-4B8C-83A1-F6EECF244321}">
                <p14:modId xmlns:p14="http://schemas.microsoft.com/office/powerpoint/2010/main" val="3351725207"/>
              </p:ext>
            </p:extLst>
          </p:nvPr>
        </p:nvGraphicFramePr>
        <p:xfrm>
          <a:off x="732504" y="1312606"/>
          <a:ext cx="10923638" cy="5067412"/>
        </p:xfrm>
        <a:graphic>
          <a:graphicData uri="http://schemas.openxmlformats.org/drawingml/2006/table">
            <a:tbl>
              <a:tblPr firstRow="1" bandRow="1">
                <a:tableStyleId>{5C22544A-7EE6-4342-B048-85BDC9FD1C3A}</a:tableStyleId>
              </a:tblPr>
              <a:tblGrid>
                <a:gridCol w="1608617">
                  <a:extLst>
                    <a:ext uri="{9D8B030D-6E8A-4147-A177-3AD203B41FA5}">
                      <a16:colId xmlns:a16="http://schemas.microsoft.com/office/drawing/2014/main" val="274457717"/>
                    </a:ext>
                  </a:extLst>
                </a:gridCol>
                <a:gridCol w="4256325">
                  <a:extLst>
                    <a:ext uri="{9D8B030D-6E8A-4147-A177-3AD203B41FA5}">
                      <a16:colId xmlns:a16="http://schemas.microsoft.com/office/drawing/2014/main" val="3926128239"/>
                    </a:ext>
                  </a:extLst>
                </a:gridCol>
                <a:gridCol w="5058696">
                  <a:extLst>
                    <a:ext uri="{9D8B030D-6E8A-4147-A177-3AD203B41FA5}">
                      <a16:colId xmlns:a16="http://schemas.microsoft.com/office/drawing/2014/main" val="1377941246"/>
                    </a:ext>
                  </a:extLst>
                </a:gridCol>
              </a:tblGrid>
              <a:tr h="679932">
                <a:tc>
                  <a:txBody>
                    <a:bodyPr/>
                    <a:lstStyle/>
                    <a:p>
                      <a:pPr algn="ctr"/>
                      <a:endParaRPr lang="zh-TW" altLang="en-US" sz="2400" dirty="0"/>
                    </a:p>
                  </a:txBody>
                  <a:tcPr/>
                </a:tc>
                <a:tc>
                  <a:txBody>
                    <a:bodyPr/>
                    <a:lstStyle/>
                    <a:p>
                      <a:pPr algn="ctr"/>
                      <a:r>
                        <a:rPr lang="zh-TW" altLang="en-US" sz="3200" b="0" dirty="0" smtClean="0">
                          <a:latin typeface="標楷體" panose="03000509000000000000" pitchFamily="65" charset="-120"/>
                          <a:ea typeface="標楷體" panose="03000509000000000000" pitchFamily="65" charset="-120"/>
                        </a:rPr>
                        <a:t>分類問題</a:t>
                      </a:r>
                      <a:endParaRPr lang="zh-TW" altLang="en-US" sz="3200" b="0" dirty="0"/>
                    </a:p>
                  </a:txBody>
                  <a:tcPr/>
                </a:tc>
                <a:tc>
                  <a:txBody>
                    <a:bodyPr/>
                    <a:lstStyle/>
                    <a:p>
                      <a:pPr algn="ctr"/>
                      <a:r>
                        <a:rPr lang="zh-TW" altLang="en-US" sz="3200" b="0" dirty="0" smtClean="0">
                          <a:effectLst/>
                          <a:latin typeface="Times New Roman" panose="02020603050405020304" pitchFamily="18" charset="0"/>
                          <a:ea typeface="標楷體" panose="03000509000000000000" pitchFamily="65" charset="-120"/>
                        </a:rPr>
                        <a:t>迴歸問題</a:t>
                      </a:r>
                      <a:endParaRPr lang="zh-TW" altLang="en-US" sz="3200" b="0" dirty="0"/>
                    </a:p>
                  </a:txBody>
                  <a:tcPr/>
                </a:tc>
                <a:extLst>
                  <a:ext uri="{0D108BD9-81ED-4DB2-BD59-A6C34878D82A}">
                    <a16:rowId xmlns:a16="http://schemas.microsoft.com/office/drawing/2014/main" val="1557854309"/>
                  </a:ext>
                </a:extLst>
              </a:tr>
              <a:tr h="565467">
                <a:tc>
                  <a:txBody>
                    <a:bodyPr/>
                    <a:lstStyle/>
                    <a:p>
                      <a:pPr algn="ctr"/>
                      <a:r>
                        <a:rPr lang="zh-TW" altLang="en-US" sz="2400" dirty="0" smtClean="0">
                          <a:latin typeface="標楷體" panose="03000509000000000000" pitchFamily="65" charset="-120"/>
                          <a:ea typeface="標楷體" panose="03000509000000000000" pitchFamily="65" charset="-120"/>
                          <a:cs typeface="Times New Roman" panose="02020603050405020304" pitchFamily="18" charset="0"/>
                        </a:rPr>
                        <a:t>資料集</a:t>
                      </a:r>
                      <a:endParaRPr lang="zh-TW" altLang="en-US" sz="2400" dirty="0">
                        <a:latin typeface="標楷體" panose="03000509000000000000" pitchFamily="65" charset="-120"/>
                        <a:ea typeface="標楷體" panose="03000509000000000000" pitchFamily="65" charset="-120"/>
                        <a:cs typeface="Times New Roman" panose="02020603050405020304" pitchFamily="18" charset="0"/>
                      </a:endParaRPr>
                    </a:p>
                  </a:txBody>
                  <a:tcPr/>
                </a:tc>
                <a:tc>
                  <a:txBody>
                    <a:bodyPr/>
                    <a:lstStyle/>
                    <a:p>
                      <a:pPr algn="ctr"/>
                      <a:r>
                        <a:rPr lang="en-US" altLang="zh-TW" sz="2400" dirty="0" smtClean="0">
                          <a:latin typeface="Times New Roman" panose="02020603050405020304" pitchFamily="18" charset="0"/>
                          <a:cs typeface="Times New Roman" panose="02020603050405020304" pitchFamily="18" charset="0"/>
                        </a:rPr>
                        <a:t>MNIST</a:t>
                      </a:r>
                      <a:r>
                        <a:rPr lang="en-US" altLang="zh-TW" sz="2400" baseline="0" dirty="0" smtClean="0">
                          <a:latin typeface="Times New Roman" panose="02020603050405020304" pitchFamily="18" charset="0"/>
                          <a:cs typeface="Times New Roman" panose="02020603050405020304" pitchFamily="18" charset="0"/>
                        </a:rPr>
                        <a:t> </a:t>
                      </a:r>
                      <a:r>
                        <a:rPr lang="zh-TW" altLang="en-US" sz="2400" baseline="0" dirty="0" smtClean="0">
                          <a:latin typeface="標楷體" panose="03000509000000000000" pitchFamily="65" charset="-120"/>
                          <a:ea typeface="標楷體" panose="03000509000000000000" pitchFamily="65" charset="-120"/>
                          <a:cs typeface="Times New Roman" panose="02020603050405020304" pitchFamily="18" charset="0"/>
                        </a:rPr>
                        <a:t>和</a:t>
                      </a:r>
                      <a:r>
                        <a:rPr lang="zh-TW" altLang="en-US" sz="2400" baseline="0" dirty="0" smtClean="0">
                          <a:latin typeface="Times New Roman" panose="02020603050405020304" pitchFamily="18" charset="0"/>
                          <a:cs typeface="Times New Roman" panose="02020603050405020304" pitchFamily="18" charset="0"/>
                        </a:rPr>
                        <a:t> </a:t>
                      </a:r>
                      <a:r>
                        <a:rPr lang="en-US" altLang="zh-TW" sz="2400" baseline="0" dirty="0" smtClean="0">
                          <a:latin typeface="Times New Roman" panose="02020603050405020304" pitchFamily="18" charset="0"/>
                          <a:cs typeface="Times New Roman" panose="02020603050405020304" pitchFamily="18" charset="0"/>
                        </a:rPr>
                        <a:t>Fashion-MNIST</a:t>
                      </a:r>
                      <a:endParaRPr lang="zh-TW" altLang="en-US" sz="2400" dirty="0">
                        <a:latin typeface="Times New Roman" panose="02020603050405020304" pitchFamily="18" charset="0"/>
                        <a:cs typeface="Times New Roman" panose="02020603050405020304" pitchFamily="18" charset="0"/>
                      </a:endParaRPr>
                    </a:p>
                  </a:txBody>
                  <a:tcPr/>
                </a:tc>
                <a:tc>
                  <a:txBody>
                    <a:bodyPr/>
                    <a:lstStyle/>
                    <a:p>
                      <a:pPr algn="ctr"/>
                      <a:r>
                        <a:rPr lang="zh-TW" altLang="en-US" sz="2400" dirty="0" smtClean="0">
                          <a:latin typeface="標楷體" panose="03000509000000000000" pitchFamily="65" charset="-120"/>
                          <a:ea typeface="標楷體" panose="03000509000000000000" pitchFamily="65" charset="-120"/>
                        </a:rPr>
                        <a:t>線寬資料集 電晶體資料集</a:t>
                      </a:r>
                      <a:endParaRPr lang="zh-TW" altLang="en-US" sz="2400" dirty="0">
                        <a:latin typeface="標楷體" panose="03000509000000000000" pitchFamily="65" charset="-120"/>
                        <a:ea typeface="標楷體" panose="03000509000000000000" pitchFamily="65" charset="-120"/>
                      </a:endParaRPr>
                    </a:p>
                  </a:txBody>
                  <a:tcPr/>
                </a:tc>
                <a:extLst>
                  <a:ext uri="{0D108BD9-81ED-4DB2-BD59-A6C34878D82A}">
                    <a16:rowId xmlns:a16="http://schemas.microsoft.com/office/drawing/2014/main" val="1114757182"/>
                  </a:ext>
                </a:extLst>
              </a:tr>
              <a:tr h="3822013">
                <a:tc>
                  <a:txBody>
                    <a:bodyPr/>
                    <a:lstStyle/>
                    <a:p>
                      <a:pPr algn="ctr"/>
                      <a:endParaRPr lang="en-US" altLang="zh-TW" sz="2400" dirty="0" smtClean="0">
                        <a:latin typeface="標楷體" panose="03000509000000000000" pitchFamily="65" charset="-120"/>
                        <a:ea typeface="標楷體" panose="03000509000000000000" pitchFamily="65" charset="-120"/>
                      </a:endParaRPr>
                    </a:p>
                    <a:p>
                      <a:pPr algn="ctr"/>
                      <a:endParaRPr lang="en-US" altLang="zh-TW" sz="2400" dirty="0" smtClean="0">
                        <a:latin typeface="標楷體" panose="03000509000000000000" pitchFamily="65" charset="-120"/>
                        <a:ea typeface="標楷體" panose="03000509000000000000" pitchFamily="65" charset="-120"/>
                      </a:endParaRPr>
                    </a:p>
                    <a:p>
                      <a:pPr algn="ctr"/>
                      <a:endParaRPr lang="en-US" altLang="zh-TW" sz="2400" dirty="0" smtClean="0">
                        <a:latin typeface="標楷體" panose="03000509000000000000" pitchFamily="65" charset="-120"/>
                        <a:ea typeface="標楷體" panose="03000509000000000000" pitchFamily="65" charset="-120"/>
                      </a:endParaRPr>
                    </a:p>
                    <a:p>
                      <a:pPr algn="ctr"/>
                      <a:r>
                        <a:rPr lang="zh-TW" altLang="en-US" sz="2400" dirty="0" smtClean="0">
                          <a:latin typeface="標楷體" panose="03000509000000000000" pitchFamily="65" charset="-120"/>
                          <a:ea typeface="標楷體" panose="03000509000000000000" pitchFamily="65" charset="-120"/>
                        </a:rPr>
                        <a:t>評估指標</a:t>
                      </a:r>
                      <a:endParaRPr lang="en-US" altLang="zh-TW" sz="2400" dirty="0" smtClean="0">
                        <a:latin typeface="標楷體" panose="03000509000000000000" pitchFamily="65" charset="-120"/>
                        <a:ea typeface="標楷體" panose="03000509000000000000" pitchFamily="65" charset="-120"/>
                      </a:endParaRPr>
                    </a:p>
                    <a:p>
                      <a:pPr algn="ctr"/>
                      <a:endParaRPr lang="en-US" altLang="zh-TW" sz="2400" dirty="0" smtClean="0">
                        <a:latin typeface="標楷體" panose="03000509000000000000" pitchFamily="65" charset="-120"/>
                        <a:ea typeface="標楷體" panose="03000509000000000000" pitchFamily="65" charset="-120"/>
                      </a:endParaRPr>
                    </a:p>
                    <a:p>
                      <a:pPr algn="ctr"/>
                      <a:endParaRPr lang="en-US" altLang="zh-TW" sz="2400" dirty="0" smtClean="0">
                        <a:latin typeface="標楷體" panose="03000509000000000000" pitchFamily="65" charset="-120"/>
                        <a:ea typeface="標楷體" panose="03000509000000000000" pitchFamily="65" charset="-120"/>
                      </a:endParaRPr>
                    </a:p>
                    <a:p>
                      <a:pPr algn="ctr"/>
                      <a:endParaRPr lang="zh-TW" altLang="en-US" sz="2400" dirty="0">
                        <a:latin typeface="標楷體" panose="03000509000000000000" pitchFamily="65" charset="-120"/>
                        <a:ea typeface="標楷體" panose="03000509000000000000" pitchFamily="65" charset="-12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2400" dirty="0" smtClean="0">
                          <a:latin typeface="標楷體" panose="03000509000000000000" pitchFamily="65" charset="-120"/>
                          <a:ea typeface="標楷體" panose="03000509000000000000" pitchFamily="65" charset="-120"/>
                          <a:cs typeface="Times New Roman" panose="02020603050405020304" pitchFamily="18" charset="0"/>
                        </a:rPr>
                        <a:t>準確度</a:t>
                      </a:r>
                      <a:r>
                        <a:rPr lang="en-US" altLang="zh-TW" sz="2400" dirty="0" smtClean="0">
                          <a:latin typeface="標楷體" panose="03000509000000000000" pitchFamily="65" charset="-120"/>
                          <a:ea typeface="標楷體" panose="03000509000000000000" pitchFamily="65" charset="-120"/>
                          <a:cs typeface="Times New Roman" panose="02020603050405020304" pitchFamily="18" charset="0"/>
                        </a:rPr>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TW" sz="2400" dirty="0" smtClean="0">
                        <a:latin typeface="標楷體" panose="03000509000000000000" pitchFamily="65" charset="-120"/>
                        <a:ea typeface="標楷體" panose="03000509000000000000" pitchFamily="65" charset="-120"/>
                        <a:cs typeface="Times New Roman" panose="02020603050405020304" pitchFamily="18" charset="0"/>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TW" sz="2400" dirty="0" smtClean="0">
                        <a:latin typeface="標楷體" panose="03000509000000000000" pitchFamily="65" charset="-120"/>
                        <a:ea typeface="標楷體" panose="03000509000000000000" pitchFamily="65" charset="-120"/>
                        <a:cs typeface="Times New Roman" panose="02020603050405020304" pitchFamily="18" charset="0"/>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TW" sz="2400" dirty="0" smtClean="0">
                        <a:latin typeface="標楷體" panose="03000509000000000000" pitchFamily="65" charset="-120"/>
                        <a:ea typeface="標楷體" panose="03000509000000000000" pitchFamily="65" charset="-120"/>
                        <a:cs typeface="Times New Roman" panose="02020603050405020304" pitchFamily="18" charset="0"/>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TW" sz="2400" dirty="0" smtClean="0">
                        <a:latin typeface="標楷體" panose="03000509000000000000" pitchFamily="65" charset="-120"/>
                        <a:ea typeface="標楷體" panose="03000509000000000000" pitchFamily="65" charset="-120"/>
                        <a:cs typeface="Times New Roman" panose="02020603050405020304" pitchFamily="18" charset="0"/>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TW" sz="2400" dirty="0" smtClean="0">
                        <a:latin typeface="標楷體" panose="03000509000000000000" pitchFamily="65" charset="-120"/>
                        <a:ea typeface="標楷體" panose="03000509000000000000" pitchFamily="65" charset="-120"/>
                        <a:cs typeface="Times New Roman" panose="02020603050405020304" pitchFamily="18" charset="0"/>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TW" sz="2400" dirty="0" smtClean="0">
                        <a:latin typeface="標楷體" panose="03000509000000000000" pitchFamily="65" charset="-120"/>
                        <a:ea typeface="標楷體" panose="03000509000000000000" pitchFamily="65" charset="-120"/>
                        <a:cs typeface="Times New Roman" panose="02020603050405020304" pitchFamily="18" charset="0"/>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TW" sz="2400" dirty="0" smtClean="0">
                        <a:latin typeface="標楷體" panose="03000509000000000000" pitchFamily="65" charset="-120"/>
                        <a:ea typeface="標楷體" panose="03000509000000000000" pitchFamily="65" charset="-120"/>
                        <a:cs typeface="Times New Roman" panose="02020603050405020304" pitchFamily="18" charset="0"/>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TW" sz="2400" dirty="0" smtClean="0">
                        <a:latin typeface="標楷體" panose="03000509000000000000" pitchFamily="65" charset="-120"/>
                        <a:ea typeface="標楷體" panose="03000509000000000000" pitchFamily="65" charset="-120"/>
                        <a:cs typeface="Times New Roman" panose="02020603050405020304" pitchFamily="18" charset="0"/>
                      </a:endParaRPr>
                    </a:p>
                    <a:p>
                      <a:pPr algn="l"/>
                      <a:endParaRPr lang="zh-TW" altLang="en-US" sz="24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400" dirty="0" smtClean="0">
                          <a:latin typeface="Times New Roman" panose="02020603050405020304" pitchFamily="18" charset="0"/>
                          <a:cs typeface="Times New Roman" panose="02020603050405020304" pitchFamily="18" charset="0"/>
                        </a:rPr>
                        <a:t>R-</a:t>
                      </a:r>
                      <a:r>
                        <a:rPr lang="zh-TW" altLang="en-US" sz="2400" dirty="0" smtClean="0">
                          <a:latin typeface="標楷體" panose="03000509000000000000" pitchFamily="65" charset="-120"/>
                          <a:ea typeface="標楷體" panose="03000509000000000000" pitchFamily="65" charset="-120"/>
                        </a:rPr>
                        <a:t>平方</a:t>
                      </a:r>
                      <a:r>
                        <a:rPr lang="en-US" altLang="zh-TW" sz="2400" dirty="0" smtClean="0">
                          <a:latin typeface="標楷體" panose="03000509000000000000" pitchFamily="65" charset="-120"/>
                          <a:ea typeface="標楷體" panose="03000509000000000000" pitchFamily="65" charset="-120"/>
                        </a:rPr>
                        <a:t>:</a:t>
                      </a:r>
                      <a:endParaRPr lang="zh-TW" altLang="en-US" sz="2400" dirty="0">
                        <a:latin typeface="標楷體" panose="03000509000000000000" pitchFamily="65" charset="-120"/>
                        <a:ea typeface="標楷體" panose="03000509000000000000" pitchFamily="65" charset="-120"/>
                      </a:endParaRPr>
                    </a:p>
                  </a:txBody>
                  <a:tcPr/>
                </a:tc>
                <a:extLst>
                  <a:ext uri="{0D108BD9-81ED-4DB2-BD59-A6C34878D82A}">
                    <a16:rowId xmlns:a16="http://schemas.microsoft.com/office/drawing/2014/main" val="3150997034"/>
                  </a:ext>
                </a:extLst>
              </a:tr>
            </a:tbl>
          </a:graphicData>
        </a:graphic>
      </p:graphicFrame>
      <mc:AlternateContent xmlns:mc="http://schemas.openxmlformats.org/markup-compatibility/2006" xmlns:a14="http://schemas.microsoft.com/office/drawing/2010/main">
        <mc:Choice Requires="a14">
          <p:sp>
            <p:nvSpPr>
              <p:cNvPr id="13" name="矩形 12"/>
              <p:cNvSpPr/>
              <p:nvPr/>
            </p:nvSpPr>
            <p:spPr>
              <a:xfrm>
                <a:off x="2455607" y="3478737"/>
                <a:ext cx="3738716" cy="669094"/>
              </a:xfrm>
              <a:prstGeom prst="rect">
                <a:avLst/>
              </a:prstGeom>
              <a:solidFill>
                <a:srgbClr val="EAEFF7"/>
              </a:solid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zh-TW" altLang="en-US" smtClean="0">
                          <a:latin typeface="Cambria Math" panose="02040503050406030204" pitchFamily="18" charset="0"/>
                        </a:rPr>
                        <m:t>A</m:t>
                      </m:r>
                      <m:r>
                        <m:rPr>
                          <m:sty m:val="p"/>
                        </m:rPr>
                        <a:rPr lang="zh-TW" altLang="en-US" i="0" smtClean="0">
                          <a:latin typeface="Cambria Math" panose="02040503050406030204" pitchFamily="18" charset="0"/>
                        </a:rPr>
                        <m:t>ccuracy</m:t>
                      </m:r>
                      <m:r>
                        <a:rPr lang="zh-TW" altLang="en-US" i="0" smtClean="0">
                          <a:latin typeface="Cambria Math" panose="02040503050406030204" pitchFamily="18" charset="0"/>
                        </a:rPr>
                        <m:t>= </m:t>
                      </m:r>
                      <m:f>
                        <m:fPr>
                          <m:ctrlPr>
                            <a:rPr lang="zh-TW" altLang="en-US" i="1">
                              <a:latin typeface="Cambria Math" panose="02040503050406030204" pitchFamily="18" charset="0"/>
                            </a:rPr>
                          </m:ctrlPr>
                        </m:fPr>
                        <m:num>
                          <m:d>
                            <m:dPr>
                              <m:ctrlPr>
                                <a:rPr lang="zh-TW" altLang="en-US" i="1">
                                  <a:latin typeface="Cambria Math" panose="02040503050406030204" pitchFamily="18" charset="0"/>
                                </a:rPr>
                              </m:ctrlPr>
                            </m:dPr>
                            <m:e>
                              <m:r>
                                <m:rPr>
                                  <m:sty m:val="p"/>
                                </m:rPr>
                                <a:rPr lang="zh-TW" altLang="en-US" i="0">
                                  <a:latin typeface="Cambria Math" panose="02040503050406030204" pitchFamily="18" charset="0"/>
                                </a:rPr>
                                <m:t>TP</m:t>
                              </m:r>
                              <m:r>
                                <a:rPr lang="zh-TW" altLang="en-US" i="0">
                                  <a:latin typeface="Cambria Math" panose="02040503050406030204" pitchFamily="18" charset="0"/>
                                </a:rPr>
                                <m:t>+</m:t>
                              </m:r>
                              <m:r>
                                <m:rPr>
                                  <m:sty m:val="p"/>
                                </m:rPr>
                                <a:rPr lang="zh-TW" altLang="en-US" i="0">
                                  <a:latin typeface="Cambria Math" panose="02040503050406030204" pitchFamily="18" charset="0"/>
                                </a:rPr>
                                <m:t>TN</m:t>
                              </m:r>
                            </m:e>
                          </m:d>
                        </m:num>
                        <m:den>
                          <m:d>
                            <m:dPr>
                              <m:ctrlPr>
                                <a:rPr lang="zh-TW" altLang="en-US" i="1">
                                  <a:latin typeface="Cambria Math" panose="02040503050406030204" pitchFamily="18" charset="0"/>
                                </a:rPr>
                              </m:ctrlPr>
                            </m:dPr>
                            <m:e>
                              <m:r>
                                <m:rPr>
                                  <m:sty m:val="p"/>
                                </m:rPr>
                                <a:rPr lang="zh-TW" altLang="en-US" i="0">
                                  <a:latin typeface="Cambria Math" panose="02040503050406030204" pitchFamily="18" charset="0"/>
                                </a:rPr>
                                <m:t>TP</m:t>
                              </m:r>
                              <m:r>
                                <a:rPr lang="zh-TW" altLang="en-US" i="0">
                                  <a:latin typeface="Cambria Math" panose="02040503050406030204" pitchFamily="18" charset="0"/>
                                </a:rPr>
                                <m:t>+</m:t>
                              </m:r>
                              <m:r>
                                <m:rPr>
                                  <m:sty m:val="p"/>
                                </m:rPr>
                                <a:rPr lang="zh-TW" altLang="en-US" i="0">
                                  <a:latin typeface="Cambria Math" panose="02040503050406030204" pitchFamily="18" charset="0"/>
                                </a:rPr>
                                <m:t>TN</m:t>
                              </m:r>
                              <m:r>
                                <a:rPr lang="zh-TW" altLang="en-US" i="0">
                                  <a:latin typeface="Cambria Math" panose="02040503050406030204" pitchFamily="18" charset="0"/>
                                </a:rPr>
                                <m:t>+ </m:t>
                              </m:r>
                              <m:r>
                                <m:rPr>
                                  <m:sty m:val="p"/>
                                </m:rPr>
                                <a:rPr lang="zh-TW" altLang="en-US" i="0">
                                  <a:latin typeface="Cambria Math" panose="02040503050406030204" pitchFamily="18" charset="0"/>
                                </a:rPr>
                                <m:t>FP</m:t>
                              </m:r>
                              <m:r>
                                <a:rPr lang="zh-TW" altLang="en-US" i="0">
                                  <a:latin typeface="Cambria Math" panose="02040503050406030204" pitchFamily="18" charset="0"/>
                                </a:rPr>
                                <m:t>+</m:t>
                              </m:r>
                              <m:r>
                                <m:rPr>
                                  <m:sty m:val="p"/>
                                </m:rPr>
                                <a:rPr lang="zh-TW" altLang="en-US" i="0">
                                  <a:latin typeface="Cambria Math" panose="02040503050406030204" pitchFamily="18" charset="0"/>
                                </a:rPr>
                                <m:t>FN</m:t>
                              </m:r>
                            </m:e>
                          </m:d>
                        </m:den>
                      </m:f>
                    </m:oMath>
                  </m:oMathPara>
                </a14:m>
                <a:endParaRPr lang="zh-TW" altLang="en-US" dirty="0"/>
              </a:p>
            </p:txBody>
          </p:sp>
        </mc:Choice>
        <mc:Fallback xmlns="">
          <p:sp>
            <p:nvSpPr>
              <p:cNvPr id="13" name="矩形 12"/>
              <p:cNvSpPr>
                <a:spLocks noRot="1" noChangeAspect="1" noMove="1" noResize="1" noEditPoints="1" noAdjustHandles="1" noChangeArrowheads="1" noChangeShapeType="1" noTextEdit="1"/>
              </p:cNvSpPr>
              <p:nvPr/>
            </p:nvSpPr>
            <p:spPr>
              <a:xfrm>
                <a:off x="2455607" y="3478737"/>
                <a:ext cx="3738716" cy="669094"/>
              </a:xfrm>
              <a:prstGeom prst="rect">
                <a:avLst/>
              </a:prstGeom>
              <a:blipFill>
                <a:blip r:embed="rId3"/>
                <a:stretch>
                  <a:fillRect/>
                </a:stretch>
              </a:blipFill>
            </p:spPr>
            <p:txBody>
              <a:bodyPr/>
              <a:lstStyle/>
              <a:p>
                <a:r>
                  <a:rPr lang="zh-TW" altLang="en-US">
                    <a:noFill/>
                  </a:rPr>
                  <a:t> </a:t>
                </a:r>
              </a:p>
            </p:txBody>
          </p:sp>
        </mc:Fallback>
      </mc:AlternateContent>
      <p:pic>
        <p:nvPicPr>
          <p:cNvPr id="16" name="圖片 15"/>
          <p:cNvPicPr>
            <a:picLocks noChangeAspect="1"/>
          </p:cNvPicPr>
          <p:nvPr/>
        </p:nvPicPr>
        <p:blipFill>
          <a:blip r:embed="rId4"/>
          <a:stretch>
            <a:fillRect/>
          </a:stretch>
        </p:blipFill>
        <p:spPr>
          <a:xfrm>
            <a:off x="2521974" y="4456739"/>
            <a:ext cx="3801365" cy="1531105"/>
          </a:xfrm>
          <a:prstGeom prst="rect">
            <a:avLst/>
          </a:prstGeom>
        </p:spPr>
      </p:pic>
      <mc:AlternateContent xmlns:mc="http://schemas.openxmlformats.org/markup-compatibility/2006" xmlns:a14="http://schemas.microsoft.com/office/drawing/2010/main">
        <mc:Choice Requires="a14">
          <p:sp>
            <p:nvSpPr>
              <p:cNvPr id="17" name="文字方塊 16"/>
              <p:cNvSpPr txBox="1"/>
              <p:nvPr/>
            </p:nvSpPr>
            <p:spPr>
              <a:xfrm>
                <a:off x="7556961" y="4573891"/>
                <a:ext cx="3554361" cy="1054006"/>
              </a:xfrm>
              <a:prstGeom prst="rect">
                <a:avLst/>
              </a:prstGeom>
              <a:noFill/>
            </p:spPr>
            <p:txBody>
              <a:bodyPr wrap="square" rtlCol="0">
                <a:spAutoFit/>
              </a:bodyPr>
              <a:lstStyle/>
              <a:p>
                <a:pPr>
                  <a:lnSpc>
                    <a:spcPct val="150000"/>
                  </a:lnSpc>
                </a:pPr>
                <a14:m>
                  <m:oMath xmlns:m="http://schemas.openxmlformats.org/officeDocument/2006/math">
                    <m:sSub>
                      <m:sSubPr>
                        <m:ctrlPr>
                          <a:rPr lang="en-US" altLang="zh-TW" sz="2200" i="1" smtClean="0">
                            <a:latin typeface="Cambria Math" panose="02040503050406030204" pitchFamily="18" charset="0"/>
                            <a:ea typeface="標楷體" panose="03000509000000000000" pitchFamily="65" charset="-120"/>
                            <a:cs typeface="Times New Roman" panose="02020603050405020304" pitchFamily="18" charset="0"/>
                          </a:rPr>
                        </m:ctrlPr>
                      </m:sSubPr>
                      <m:e>
                        <m:r>
                          <a:rPr lang="en-US" altLang="zh-TW" sz="2200" b="0" i="1" smtClean="0">
                            <a:latin typeface="Cambria Math" panose="02040503050406030204" pitchFamily="18" charset="0"/>
                            <a:ea typeface="標楷體" panose="03000509000000000000" pitchFamily="65" charset="-120"/>
                            <a:cs typeface="Times New Roman" panose="02020603050405020304" pitchFamily="18" charset="0"/>
                          </a:rPr>
                          <m:t>𝑆𝑆</m:t>
                        </m:r>
                      </m:e>
                      <m:sub>
                        <m:r>
                          <a:rPr lang="en-US" altLang="zh-TW" sz="2200" b="0" i="1" smtClean="0">
                            <a:latin typeface="Cambria Math" panose="02040503050406030204" pitchFamily="18" charset="0"/>
                            <a:ea typeface="標楷體" panose="03000509000000000000" pitchFamily="65" charset="-120"/>
                            <a:cs typeface="Times New Roman" panose="02020603050405020304" pitchFamily="18" charset="0"/>
                          </a:rPr>
                          <m:t>𝑟𝑒𝑠</m:t>
                        </m:r>
                      </m:sub>
                    </m:sSub>
                  </m:oMath>
                </a14:m>
                <a:r>
                  <a:rPr lang="en-US" altLang="zh-TW" sz="2200" dirty="0" smtClean="0">
                    <a:latin typeface="Times New Roman" panose="02020603050405020304" pitchFamily="18" charset="0"/>
                    <a:ea typeface="標楷體" panose="03000509000000000000" pitchFamily="65" charset="-120"/>
                    <a:cs typeface="Times New Roman" panose="02020603050405020304" pitchFamily="18" charset="0"/>
                  </a:rPr>
                  <a:t>:</a:t>
                </a:r>
                <a:r>
                  <a:rPr lang="zh-TW" altLang="en-US" sz="2200" dirty="0" smtClean="0">
                    <a:latin typeface="Times New Roman" panose="02020603050405020304" pitchFamily="18" charset="0"/>
                    <a:ea typeface="標楷體" panose="03000509000000000000" pitchFamily="65" charset="-120"/>
                    <a:cs typeface="Times New Roman" panose="02020603050405020304" pitchFamily="18" charset="0"/>
                  </a:rPr>
                  <a:t> </a:t>
                </a:r>
                <a:r>
                  <a:rPr lang="zh-TW" altLang="zh-TW" sz="2200" dirty="0" smtClean="0">
                    <a:latin typeface="Times New Roman" panose="02020603050405020304" pitchFamily="18" charset="0"/>
                    <a:ea typeface="標楷體" panose="03000509000000000000" pitchFamily="65" charset="-120"/>
                    <a:cs typeface="Times New Roman" panose="02020603050405020304" pitchFamily="18" charset="0"/>
                  </a:rPr>
                  <a:t>殘</a:t>
                </a:r>
                <a:r>
                  <a:rPr lang="zh-TW" altLang="zh-TW" sz="2200" dirty="0">
                    <a:latin typeface="Times New Roman" panose="02020603050405020304" pitchFamily="18" charset="0"/>
                    <a:ea typeface="標楷體" panose="03000509000000000000" pitchFamily="65" charset="-120"/>
                    <a:cs typeface="Times New Roman" panose="02020603050405020304" pitchFamily="18" charset="0"/>
                  </a:rPr>
                  <a:t>差平方</a:t>
                </a:r>
                <a:r>
                  <a:rPr lang="zh-TW" altLang="zh-TW" sz="2200" dirty="0" smtClean="0">
                    <a:latin typeface="Times New Roman" panose="02020603050405020304" pitchFamily="18" charset="0"/>
                    <a:ea typeface="標楷體" panose="03000509000000000000" pitchFamily="65" charset="-120"/>
                    <a:cs typeface="Times New Roman" panose="02020603050405020304" pitchFamily="18" charset="0"/>
                  </a:rPr>
                  <a:t>和</a:t>
                </a:r>
                <a:endParaRPr lang="zh-TW" altLang="en-US" sz="2200" dirty="0"/>
              </a:p>
              <a:p>
                <a:pPr>
                  <a:lnSpc>
                    <a:spcPct val="150000"/>
                  </a:lnSpc>
                </a:pPr>
                <a14:m>
                  <m:oMath xmlns:m="http://schemas.openxmlformats.org/officeDocument/2006/math">
                    <m:sSub>
                      <m:sSubPr>
                        <m:ctrlPr>
                          <a:rPr lang="en-US" altLang="zh-TW" sz="2200" i="1">
                            <a:latin typeface="Cambria Math" panose="02040503050406030204" pitchFamily="18" charset="0"/>
                            <a:ea typeface="標楷體" panose="03000509000000000000" pitchFamily="65" charset="-120"/>
                            <a:cs typeface="Times New Roman" panose="02020603050405020304" pitchFamily="18" charset="0"/>
                          </a:rPr>
                        </m:ctrlPr>
                      </m:sSubPr>
                      <m:e>
                        <m:r>
                          <a:rPr lang="en-US" altLang="zh-TW" sz="2200" i="1">
                            <a:latin typeface="Cambria Math" panose="02040503050406030204" pitchFamily="18" charset="0"/>
                            <a:ea typeface="標楷體" panose="03000509000000000000" pitchFamily="65" charset="-120"/>
                            <a:cs typeface="Times New Roman" panose="02020603050405020304" pitchFamily="18" charset="0"/>
                          </a:rPr>
                          <m:t>𝑆𝑆</m:t>
                        </m:r>
                      </m:e>
                      <m:sub>
                        <m:r>
                          <a:rPr lang="en-US" altLang="zh-TW" sz="2200" b="0" i="1" smtClean="0">
                            <a:latin typeface="Cambria Math" panose="02040503050406030204" pitchFamily="18" charset="0"/>
                            <a:ea typeface="標楷體" panose="03000509000000000000" pitchFamily="65" charset="-120"/>
                            <a:cs typeface="Times New Roman" panose="02020603050405020304" pitchFamily="18" charset="0"/>
                          </a:rPr>
                          <m:t>𝑡𝑜𝑡𝑎𝑙</m:t>
                        </m:r>
                      </m:sub>
                    </m:sSub>
                  </m:oMath>
                </a14:m>
                <a:r>
                  <a:rPr lang="en-US" altLang="zh-TW" sz="2200" dirty="0" smtClean="0"/>
                  <a:t>:</a:t>
                </a:r>
                <a:r>
                  <a:rPr lang="zh-TW" altLang="en-US" sz="2200" dirty="0" smtClean="0"/>
                  <a:t>   </a:t>
                </a:r>
                <a:r>
                  <a:rPr lang="zh-TW" altLang="zh-TW" sz="2200" dirty="0" smtClean="0">
                    <a:latin typeface="標楷體" panose="03000509000000000000" pitchFamily="65" charset="-120"/>
                    <a:ea typeface="標楷體" panose="03000509000000000000" pitchFamily="65" charset="-120"/>
                  </a:rPr>
                  <a:t>總</a:t>
                </a:r>
                <a:r>
                  <a:rPr lang="zh-TW" altLang="zh-TW" sz="2200" dirty="0">
                    <a:latin typeface="標楷體" panose="03000509000000000000" pitchFamily="65" charset="-120"/>
                    <a:ea typeface="標楷體" panose="03000509000000000000" pitchFamily="65" charset="-120"/>
                  </a:rPr>
                  <a:t>變異平方和</a:t>
                </a:r>
                <a:endParaRPr lang="zh-TW" altLang="en-US" sz="2200" dirty="0">
                  <a:latin typeface="標楷體" panose="03000509000000000000" pitchFamily="65" charset="-120"/>
                  <a:ea typeface="標楷體" panose="03000509000000000000" pitchFamily="65" charset="-120"/>
                </a:endParaRPr>
              </a:p>
            </p:txBody>
          </p:sp>
        </mc:Choice>
        <mc:Fallback xmlns="">
          <p:sp>
            <p:nvSpPr>
              <p:cNvPr id="17" name="文字方塊 16"/>
              <p:cNvSpPr txBox="1">
                <a:spLocks noRot="1" noChangeAspect="1" noMove="1" noResize="1" noEditPoints="1" noAdjustHandles="1" noChangeArrowheads="1" noChangeShapeType="1" noTextEdit="1"/>
              </p:cNvSpPr>
              <p:nvPr/>
            </p:nvSpPr>
            <p:spPr>
              <a:xfrm>
                <a:off x="7556961" y="4573891"/>
                <a:ext cx="3554361" cy="1054006"/>
              </a:xfrm>
              <a:prstGeom prst="rect">
                <a:avLst/>
              </a:prstGeom>
              <a:blipFill>
                <a:blip r:embed="rId5"/>
                <a:stretch>
                  <a:fillRect l="-172" b="-10983"/>
                </a:stretch>
              </a:blipFill>
            </p:spPr>
            <p:txBody>
              <a:bodyPr/>
              <a:lstStyle/>
              <a:p>
                <a:r>
                  <a:rPr lang="zh-TW" altLang="en-US">
                    <a:noFill/>
                  </a:rPr>
                  <a:t> </a:t>
                </a:r>
              </a:p>
            </p:txBody>
          </p:sp>
        </mc:Fallback>
      </mc:AlternateContent>
      <p:sp>
        <p:nvSpPr>
          <p:cNvPr id="18" name="文字方塊 17"/>
          <p:cNvSpPr txBox="1"/>
          <p:nvPr/>
        </p:nvSpPr>
        <p:spPr>
          <a:xfrm>
            <a:off x="2905433" y="4662382"/>
            <a:ext cx="1324899" cy="369332"/>
          </a:xfrm>
          <a:prstGeom prst="rect">
            <a:avLst/>
          </a:prstGeom>
          <a:solidFill>
            <a:srgbClr val="FFFFFF"/>
          </a:solidFill>
        </p:spPr>
        <p:txBody>
          <a:bodyPr wrap="square" rtlCol="0">
            <a:spAutoFit/>
          </a:bodyPr>
          <a:lstStyle/>
          <a:p>
            <a:r>
              <a:rPr lang="zh-TW" altLang="en-US" dirty="0" smtClean="0">
                <a:latin typeface="標楷體" panose="03000509000000000000" pitchFamily="65" charset="-120"/>
                <a:ea typeface="標楷體" panose="03000509000000000000" pitchFamily="65" charset="-120"/>
              </a:rPr>
              <a:t>混淆矩陣</a:t>
            </a:r>
            <a:endParaRPr lang="zh-TW" altLang="en-US" dirty="0">
              <a:latin typeface="標楷體" panose="03000509000000000000" pitchFamily="65" charset="-120"/>
              <a:ea typeface="標楷體" panose="03000509000000000000" pitchFamily="65" charset="-120"/>
            </a:endParaRPr>
          </a:p>
        </p:txBody>
      </p:sp>
      <p:sp>
        <p:nvSpPr>
          <p:cNvPr id="19" name="文字方塊 18"/>
          <p:cNvSpPr txBox="1"/>
          <p:nvPr/>
        </p:nvSpPr>
        <p:spPr>
          <a:xfrm>
            <a:off x="4911214" y="4508493"/>
            <a:ext cx="766915" cy="307777"/>
          </a:xfrm>
          <a:prstGeom prst="rect">
            <a:avLst/>
          </a:prstGeom>
          <a:solidFill>
            <a:srgbClr val="CCCCCC"/>
          </a:solidFill>
        </p:spPr>
        <p:txBody>
          <a:bodyPr wrap="square" rtlCol="0">
            <a:spAutoFit/>
          </a:bodyPr>
          <a:lstStyle/>
          <a:p>
            <a:r>
              <a:rPr lang="zh-TW" altLang="en-US" sz="1400" dirty="0">
                <a:latin typeface="標楷體" panose="03000509000000000000" pitchFamily="65" charset="-120"/>
                <a:ea typeface="標楷體" panose="03000509000000000000" pitchFamily="65" charset="-120"/>
              </a:rPr>
              <a:t>真實</a:t>
            </a:r>
            <a:r>
              <a:rPr lang="zh-TW" altLang="en-US" sz="1400" dirty="0" smtClean="0">
                <a:latin typeface="標楷體" panose="03000509000000000000" pitchFamily="65" charset="-120"/>
                <a:ea typeface="標楷體" panose="03000509000000000000" pitchFamily="65" charset="-120"/>
              </a:rPr>
              <a:t>值</a:t>
            </a:r>
            <a:endParaRPr lang="zh-TW" altLang="en-US" sz="1400" dirty="0">
              <a:latin typeface="標楷體" panose="03000509000000000000" pitchFamily="65" charset="-120"/>
              <a:ea typeface="標楷體" panose="03000509000000000000" pitchFamily="65" charset="-120"/>
            </a:endParaRPr>
          </a:p>
        </p:txBody>
      </p:sp>
      <p:sp>
        <p:nvSpPr>
          <p:cNvPr id="20" name="文字方塊 19"/>
          <p:cNvSpPr txBox="1"/>
          <p:nvPr/>
        </p:nvSpPr>
        <p:spPr>
          <a:xfrm>
            <a:off x="2622756" y="5407517"/>
            <a:ext cx="766915" cy="307777"/>
          </a:xfrm>
          <a:prstGeom prst="rect">
            <a:avLst/>
          </a:prstGeom>
          <a:solidFill>
            <a:srgbClr val="CCCCCC"/>
          </a:solidFill>
        </p:spPr>
        <p:txBody>
          <a:bodyPr wrap="square" rtlCol="0">
            <a:spAutoFit/>
          </a:bodyPr>
          <a:lstStyle/>
          <a:p>
            <a:r>
              <a:rPr lang="zh-TW" altLang="en-US" sz="1400" dirty="0">
                <a:latin typeface="標楷體" panose="03000509000000000000" pitchFamily="65" charset="-120"/>
                <a:ea typeface="標楷體" panose="03000509000000000000" pitchFamily="65" charset="-120"/>
              </a:rPr>
              <a:t>預測</a:t>
            </a:r>
            <a:r>
              <a:rPr lang="zh-TW" altLang="en-US" sz="1400" dirty="0" smtClean="0">
                <a:latin typeface="標楷體" panose="03000509000000000000" pitchFamily="65" charset="-120"/>
                <a:ea typeface="標楷體" panose="03000509000000000000" pitchFamily="65" charset="-120"/>
              </a:rPr>
              <a:t>值</a:t>
            </a:r>
            <a:endParaRPr lang="zh-TW" altLang="en-US" sz="1400" dirty="0">
              <a:latin typeface="標楷體" panose="03000509000000000000" pitchFamily="65" charset="-120"/>
              <a:ea typeface="標楷體" panose="03000509000000000000" pitchFamily="65" charset="-120"/>
            </a:endParaRPr>
          </a:p>
        </p:txBody>
      </p:sp>
      <mc:AlternateContent xmlns:mc="http://schemas.openxmlformats.org/markup-compatibility/2006" xmlns:a14="http://schemas.microsoft.com/office/drawing/2010/main">
        <mc:Choice Requires="a14">
          <p:sp>
            <p:nvSpPr>
              <p:cNvPr id="21" name="矩形 20"/>
              <p:cNvSpPr/>
              <p:nvPr/>
            </p:nvSpPr>
            <p:spPr>
              <a:xfrm>
                <a:off x="7092462" y="3378285"/>
                <a:ext cx="4018859" cy="748603"/>
              </a:xfrm>
              <a:prstGeom prst="rect">
                <a:avLst/>
              </a:prstGeom>
              <a:solidFill>
                <a:srgbClr val="EAEFF7"/>
              </a:solidFill>
            </p:spPr>
            <p:txBody>
              <a:bodyPr wrap="square">
                <a:spAutoFit/>
              </a:bodyPr>
              <a:lstStyle/>
              <a:p>
                <a14:m>
                  <m:oMath xmlns:m="http://schemas.openxmlformats.org/officeDocument/2006/math">
                    <m:sSup>
                      <m:sSupPr>
                        <m:ctrlPr>
                          <a:rPr lang="zh-TW" altLang="en-US" sz="2400" i="1" smtClean="0">
                            <a:latin typeface="Cambria Math" panose="02040503050406030204" pitchFamily="18" charset="0"/>
                          </a:rPr>
                        </m:ctrlPr>
                      </m:sSupPr>
                      <m:e>
                        <m:r>
                          <a:rPr lang="zh-TW" altLang="en-US" sz="2400" i="0" smtClean="0">
                            <a:latin typeface="Cambria Math" panose="02040503050406030204" pitchFamily="18" charset="0"/>
                          </a:rPr>
                          <m:t>𝑅</m:t>
                        </m:r>
                      </m:e>
                      <m:sup>
                        <m:r>
                          <a:rPr lang="zh-TW" altLang="en-US" sz="2400" i="0" smtClean="0">
                            <a:latin typeface="Cambria Math" panose="02040503050406030204" pitchFamily="18" charset="0"/>
                          </a:rPr>
                          <m:t>2</m:t>
                        </m:r>
                      </m:sup>
                    </m:sSup>
                    <m:r>
                      <a:rPr lang="zh-TW" altLang="en-US" sz="2400" i="0" smtClean="0">
                        <a:latin typeface="Cambria Math" panose="02040503050406030204" pitchFamily="18" charset="0"/>
                      </a:rPr>
                      <m:t>=</m:t>
                    </m:r>
                    <m:r>
                      <a:rPr lang="zh-TW" altLang="en-US" sz="2400" i="0">
                        <a:latin typeface="Cambria Math" panose="02040503050406030204" pitchFamily="18" charset="0"/>
                      </a:rPr>
                      <m:t> </m:t>
                    </m:r>
                    <m:f>
                      <m:fPr>
                        <m:ctrlPr>
                          <a:rPr lang="zh-TW" altLang="en-US" sz="2400" i="1">
                            <a:latin typeface="Cambria Math" panose="02040503050406030204" pitchFamily="18" charset="0"/>
                          </a:rPr>
                        </m:ctrlPr>
                      </m:fPr>
                      <m:num>
                        <m:sSub>
                          <m:sSubPr>
                            <m:ctrlPr>
                              <a:rPr lang="en-US" altLang="zh-TW" sz="2400" i="1">
                                <a:latin typeface="Cambria Math" panose="02040503050406030204" pitchFamily="18" charset="0"/>
                                <a:ea typeface="標楷體" panose="03000509000000000000" pitchFamily="65" charset="-120"/>
                                <a:cs typeface="Times New Roman" panose="02020603050405020304" pitchFamily="18" charset="0"/>
                              </a:rPr>
                            </m:ctrlPr>
                          </m:sSubPr>
                          <m:e>
                            <m:r>
                              <a:rPr lang="en-US" altLang="zh-TW" sz="2400" i="1">
                                <a:latin typeface="Cambria Math" panose="02040503050406030204" pitchFamily="18" charset="0"/>
                                <a:ea typeface="標楷體" panose="03000509000000000000" pitchFamily="65" charset="-120"/>
                                <a:cs typeface="Times New Roman" panose="02020603050405020304" pitchFamily="18" charset="0"/>
                              </a:rPr>
                              <m:t>𝑆𝑆</m:t>
                            </m:r>
                          </m:e>
                          <m:sub>
                            <m:r>
                              <a:rPr lang="en-US" altLang="zh-TW" sz="2400" i="1">
                                <a:latin typeface="Cambria Math" panose="02040503050406030204" pitchFamily="18" charset="0"/>
                                <a:ea typeface="標楷體" panose="03000509000000000000" pitchFamily="65" charset="-120"/>
                                <a:cs typeface="Times New Roman" panose="02020603050405020304" pitchFamily="18" charset="0"/>
                              </a:rPr>
                              <m:t>𝑟𝑒𝑠</m:t>
                            </m:r>
                          </m:sub>
                        </m:sSub>
                      </m:num>
                      <m:den>
                        <m:sSub>
                          <m:sSubPr>
                            <m:ctrlPr>
                              <a:rPr lang="en-US" altLang="zh-TW" sz="2400" i="1">
                                <a:latin typeface="Cambria Math" panose="02040503050406030204" pitchFamily="18" charset="0"/>
                                <a:ea typeface="標楷體" panose="03000509000000000000" pitchFamily="65" charset="-120"/>
                                <a:cs typeface="Times New Roman" panose="02020603050405020304" pitchFamily="18" charset="0"/>
                              </a:rPr>
                            </m:ctrlPr>
                          </m:sSubPr>
                          <m:e>
                            <m:r>
                              <a:rPr lang="en-US" altLang="zh-TW" sz="2400" i="1">
                                <a:latin typeface="Cambria Math" panose="02040503050406030204" pitchFamily="18" charset="0"/>
                                <a:ea typeface="標楷體" panose="03000509000000000000" pitchFamily="65" charset="-120"/>
                                <a:cs typeface="Times New Roman" panose="02020603050405020304" pitchFamily="18" charset="0"/>
                              </a:rPr>
                              <m:t>𝑆𝑆</m:t>
                            </m:r>
                          </m:e>
                          <m:sub>
                            <m:r>
                              <a:rPr lang="en-US" altLang="zh-TW" sz="2400" i="1">
                                <a:latin typeface="Cambria Math" panose="02040503050406030204" pitchFamily="18" charset="0"/>
                                <a:ea typeface="標楷體" panose="03000509000000000000" pitchFamily="65" charset="-120"/>
                                <a:cs typeface="Times New Roman" panose="02020603050405020304" pitchFamily="18" charset="0"/>
                              </a:rPr>
                              <m:t>𝑡𝑜𝑡𝑎𝑙</m:t>
                            </m:r>
                          </m:sub>
                        </m:sSub>
                      </m:den>
                    </m:f>
                    <m:r>
                      <a:rPr lang="zh-TW" altLang="en-US" sz="2400" i="1" smtClean="0">
                        <a:latin typeface="Cambria Math" panose="02040503050406030204" pitchFamily="18" charset="0"/>
                      </a:rPr>
                      <m:t> </m:t>
                    </m:r>
                  </m:oMath>
                </a14:m>
                <a:r>
                  <a:rPr lang="en-US" altLang="zh-TW" sz="2400" dirty="0" smtClean="0"/>
                  <a:t>=</a:t>
                </a:r>
                <a:r>
                  <a:rPr lang="zh-TW" altLang="en-US" sz="2400" dirty="0" smtClean="0">
                    <a:latin typeface="Times New Roman" panose="02020603050405020304" pitchFamily="18" charset="0"/>
                    <a:cs typeface="Times New Roman" panose="02020603050405020304" pitchFamily="18" charset="0"/>
                  </a:rPr>
                  <a:t> </a:t>
                </a:r>
                <a:r>
                  <a:rPr lang="en-US" altLang="zh-TW" sz="2400" dirty="0" smtClean="0">
                    <a:latin typeface="Times New Roman" panose="02020603050405020304" pitchFamily="18" charset="0"/>
                    <a:cs typeface="Times New Roman" panose="02020603050405020304" pitchFamily="18" charset="0"/>
                  </a:rPr>
                  <a:t>1 </a:t>
                </a:r>
                <a:r>
                  <a:rPr lang="en-US" altLang="zh-TW" sz="2400" dirty="0" smtClean="0"/>
                  <a:t>- </a:t>
                </a:r>
                <a14:m>
                  <m:oMath xmlns:m="http://schemas.openxmlformats.org/officeDocument/2006/math">
                    <m:f>
                      <m:fPr>
                        <m:ctrlPr>
                          <a:rPr lang="zh-TW" altLang="en-US" sz="2400" i="1">
                            <a:latin typeface="Cambria Math" panose="02040503050406030204" pitchFamily="18" charset="0"/>
                          </a:rPr>
                        </m:ctrlPr>
                      </m:fPr>
                      <m:num>
                        <m:nary>
                          <m:naryPr>
                            <m:chr m:val="∑"/>
                            <m:limLoc m:val="subSup"/>
                            <m:ctrlPr>
                              <a:rPr lang="zh-TW" altLang="en-US" sz="2400" i="1" smtClean="0">
                                <a:latin typeface="Cambria Math" panose="02040503050406030204" pitchFamily="18" charset="0"/>
                              </a:rPr>
                            </m:ctrlPr>
                          </m:naryPr>
                          <m:sub>
                            <m:r>
                              <m:rPr>
                                <m:brk m:alnAt="25"/>
                              </m:rPr>
                              <a:rPr lang="en-US" altLang="zh-TW" sz="2400" b="0" i="1" smtClean="0">
                                <a:latin typeface="Cambria Math" panose="02040503050406030204" pitchFamily="18" charset="0"/>
                              </a:rPr>
                              <m:t>𝑖</m:t>
                            </m:r>
                            <m:r>
                              <a:rPr lang="en-US" altLang="zh-TW" sz="2400" b="0" i="1" smtClean="0">
                                <a:latin typeface="Cambria Math" panose="02040503050406030204" pitchFamily="18" charset="0"/>
                              </a:rPr>
                              <m:t>=1</m:t>
                            </m:r>
                          </m:sub>
                          <m:sup>
                            <m:r>
                              <a:rPr lang="en-US" altLang="zh-TW" sz="2400" b="0" i="1" smtClean="0">
                                <a:latin typeface="Cambria Math" panose="02040503050406030204" pitchFamily="18" charset="0"/>
                              </a:rPr>
                              <m:t>𝑛</m:t>
                            </m:r>
                          </m:sup>
                          <m:e>
                            <m:sSup>
                              <m:sSupPr>
                                <m:ctrlPr>
                                  <a:rPr lang="en-US" altLang="zh-TW" sz="2400" i="1" smtClean="0">
                                    <a:latin typeface="Cambria Math" panose="02040503050406030204" pitchFamily="18" charset="0"/>
                                  </a:rPr>
                                </m:ctrlPr>
                              </m:sSupPr>
                              <m:e>
                                <m:d>
                                  <m:dPr>
                                    <m:ctrlPr>
                                      <a:rPr lang="en-US" altLang="zh-TW" sz="2400" i="1" smtClean="0">
                                        <a:latin typeface="Cambria Math" panose="02040503050406030204" pitchFamily="18" charset="0"/>
                                      </a:rPr>
                                    </m:ctrlPr>
                                  </m:dPr>
                                  <m:e>
                                    <m:sSub>
                                      <m:sSubPr>
                                        <m:ctrlPr>
                                          <a:rPr lang="en-US" altLang="zh-TW" sz="2400" i="1" smtClean="0">
                                            <a:latin typeface="Cambria Math" panose="02040503050406030204" pitchFamily="18" charset="0"/>
                                          </a:rPr>
                                        </m:ctrlPr>
                                      </m:sSubPr>
                                      <m:e>
                                        <m:acc>
                                          <m:accPr>
                                            <m:chr m:val="̃"/>
                                            <m:ctrlPr>
                                              <a:rPr lang="en-US" altLang="zh-TW" sz="2400" i="1" smtClean="0">
                                                <a:latin typeface="Cambria Math" panose="02040503050406030204" pitchFamily="18" charset="0"/>
                                              </a:rPr>
                                            </m:ctrlPr>
                                          </m:accPr>
                                          <m:e>
                                            <m:r>
                                              <a:rPr lang="en-US" altLang="zh-TW" sz="2400" b="0" i="1" smtClean="0">
                                                <a:latin typeface="Cambria Math" panose="02040503050406030204" pitchFamily="18" charset="0"/>
                                              </a:rPr>
                                              <m:t>𝑦</m:t>
                                            </m:r>
                                          </m:e>
                                        </m:acc>
                                      </m:e>
                                      <m:sub>
                                        <m:r>
                                          <a:rPr lang="en-US" altLang="zh-TW" sz="2400" b="0" i="1" smtClean="0">
                                            <a:latin typeface="Cambria Math" panose="02040503050406030204" pitchFamily="18" charset="0"/>
                                          </a:rPr>
                                          <m:t>𝑖</m:t>
                                        </m:r>
                                      </m:sub>
                                    </m:sSub>
                                    <m:r>
                                      <a:rPr lang="en-US" altLang="zh-TW" sz="2400" b="0" i="1" smtClean="0">
                                        <a:latin typeface="Cambria Math" panose="02040503050406030204" pitchFamily="18" charset="0"/>
                                      </a:rPr>
                                      <m:t> −</m:t>
                                    </m:r>
                                    <m:sSub>
                                      <m:sSubPr>
                                        <m:ctrlPr>
                                          <a:rPr lang="en-US" altLang="zh-TW" sz="2400" b="0" i="1" smtClean="0">
                                            <a:latin typeface="Cambria Math" panose="02040503050406030204" pitchFamily="18" charset="0"/>
                                          </a:rPr>
                                        </m:ctrlPr>
                                      </m:sSubPr>
                                      <m:e>
                                        <m:r>
                                          <a:rPr lang="en-US" altLang="zh-TW" sz="2400" b="0" i="1" smtClean="0">
                                            <a:latin typeface="Cambria Math" panose="02040503050406030204" pitchFamily="18" charset="0"/>
                                          </a:rPr>
                                          <m:t> </m:t>
                                        </m:r>
                                        <m:r>
                                          <a:rPr lang="en-US" altLang="zh-TW" sz="2400" b="0" i="1" smtClean="0">
                                            <a:latin typeface="Cambria Math" panose="02040503050406030204" pitchFamily="18" charset="0"/>
                                          </a:rPr>
                                          <m:t>𝑦</m:t>
                                        </m:r>
                                      </m:e>
                                      <m:sub>
                                        <m:r>
                                          <a:rPr lang="en-US" altLang="zh-TW" sz="2400" b="0" i="1" smtClean="0">
                                            <a:latin typeface="Cambria Math" panose="02040503050406030204" pitchFamily="18" charset="0"/>
                                          </a:rPr>
                                          <m:t>𝑖</m:t>
                                        </m:r>
                                      </m:sub>
                                    </m:sSub>
                                  </m:e>
                                </m:d>
                              </m:e>
                              <m:sup>
                                <m:r>
                                  <a:rPr lang="en-US" altLang="zh-TW" sz="2400" b="0" i="1" smtClean="0">
                                    <a:latin typeface="Cambria Math" panose="02040503050406030204" pitchFamily="18" charset="0"/>
                                  </a:rPr>
                                  <m:t>2</m:t>
                                </m:r>
                              </m:sup>
                            </m:sSup>
                          </m:e>
                        </m:nary>
                      </m:num>
                      <m:den>
                        <m:nary>
                          <m:naryPr>
                            <m:chr m:val="∑"/>
                            <m:limLoc m:val="subSup"/>
                            <m:ctrlPr>
                              <a:rPr lang="zh-TW" altLang="en-US" sz="2400" i="1">
                                <a:latin typeface="Cambria Math" panose="02040503050406030204" pitchFamily="18" charset="0"/>
                              </a:rPr>
                            </m:ctrlPr>
                          </m:naryPr>
                          <m:sub>
                            <m:r>
                              <m:rPr>
                                <m:brk m:alnAt="25"/>
                              </m:rPr>
                              <a:rPr lang="en-US" altLang="zh-TW" sz="2400" i="1">
                                <a:latin typeface="Cambria Math" panose="02040503050406030204" pitchFamily="18" charset="0"/>
                              </a:rPr>
                              <m:t>𝑖</m:t>
                            </m:r>
                            <m:r>
                              <a:rPr lang="en-US" altLang="zh-TW" sz="2400" i="1">
                                <a:latin typeface="Cambria Math" panose="02040503050406030204" pitchFamily="18" charset="0"/>
                              </a:rPr>
                              <m:t>=1</m:t>
                            </m:r>
                          </m:sub>
                          <m:sup>
                            <m:r>
                              <a:rPr lang="en-US" altLang="zh-TW" sz="2400" i="1">
                                <a:latin typeface="Cambria Math" panose="02040503050406030204" pitchFamily="18" charset="0"/>
                              </a:rPr>
                              <m:t>𝑛</m:t>
                            </m:r>
                          </m:sup>
                          <m:e>
                            <m:sSup>
                              <m:sSupPr>
                                <m:ctrlPr>
                                  <a:rPr lang="en-US" altLang="zh-TW" sz="2400" i="1">
                                    <a:latin typeface="Cambria Math" panose="02040503050406030204" pitchFamily="18" charset="0"/>
                                  </a:rPr>
                                </m:ctrlPr>
                              </m:sSupPr>
                              <m:e>
                                <m:d>
                                  <m:dPr>
                                    <m:ctrlPr>
                                      <a:rPr lang="en-US" altLang="zh-TW" sz="2400" i="1">
                                        <a:latin typeface="Cambria Math" panose="02040503050406030204" pitchFamily="18" charset="0"/>
                                      </a:rPr>
                                    </m:ctrlPr>
                                  </m:dPr>
                                  <m:e>
                                    <m:sSub>
                                      <m:sSubPr>
                                        <m:ctrlPr>
                                          <a:rPr lang="en-US" altLang="zh-TW" sz="2400" i="1">
                                            <a:latin typeface="Cambria Math" panose="02040503050406030204" pitchFamily="18" charset="0"/>
                                          </a:rPr>
                                        </m:ctrlPr>
                                      </m:sSubPr>
                                      <m:e>
                                        <m:acc>
                                          <m:accPr>
                                            <m:chr m:val="̃"/>
                                            <m:ctrlPr>
                                              <a:rPr lang="en-US" altLang="zh-TW" sz="2400" i="1">
                                                <a:latin typeface="Cambria Math" panose="02040503050406030204" pitchFamily="18" charset="0"/>
                                              </a:rPr>
                                            </m:ctrlPr>
                                          </m:accPr>
                                          <m:e>
                                            <m:r>
                                              <a:rPr lang="en-US" altLang="zh-TW" sz="2400" i="1">
                                                <a:latin typeface="Cambria Math" panose="02040503050406030204" pitchFamily="18" charset="0"/>
                                              </a:rPr>
                                              <m:t>𝑦</m:t>
                                            </m:r>
                                          </m:e>
                                        </m:acc>
                                      </m:e>
                                      <m:sub>
                                        <m:r>
                                          <a:rPr lang="en-US" altLang="zh-TW" sz="2400" i="1">
                                            <a:latin typeface="Cambria Math" panose="02040503050406030204" pitchFamily="18" charset="0"/>
                                          </a:rPr>
                                          <m:t>𝑖</m:t>
                                        </m:r>
                                      </m:sub>
                                    </m:sSub>
                                    <m:r>
                                      <a:rPr lang="en-US" altLang="zh-TW" sz="2400" b="0" i="1" smtClean="0">
                                        <a:latin typeface="Cambria Math" panose="02040503050406030204" pitchFamily="18" charset="0"/>
                                      </a:rPr>
                                      <m:t> </m:t>
                                    </m:r>
                                    <m:r>
                                      <a:rPr lang="en-US" altLang="zh-TW" sz="2400" i="1">
                                        <a:latin typeface="Cambria Math" panose="02040503050406030204" pitchFamily="18" charset="0"/>
                                      </a:rPr>
                                      <m:t>−</m:t>
                                    </m:r>
                                    <m:r>
                                      <a:rPr lang="en-US" altLang="zh-TW" sz="2400" b="0" i="1" smtClean="0">
                                        <a:latin typeface="Cambria Math" panose="02040503050406030204" pitchFamily="18" charset="0"/>
                                      </a:rPr>
                                      <m:t> </m:t>
                                    </m:r>
                                    <m:acc>
                                      <m:accPr>
                                        <m:chr m:val="̅"/>
                                        <m:ctrlPr>
                                          <a:rPr lang="en-US" altLang="zh-TW" sz="2400" i="1" smtClean="0">
                                            <a:latin typeface="Cambria Math" panose="02040503050406030204" pitchFamily="18" charset="0"/>
                                          </a:rPr>
                                        </m:ctrlPr>
                                      </m:accPr>
                                      <m:e>
                                        <m:r>
                                          <a:rPr lang="en-US" altLang="zh-TW" sz="2400" b="0" i="1" smtClean="0">
                                            <a:latin typeface="Cambria Math" panose="02040503050406030204" pitchFamily="18" charset="0"/>
                                          </a:rPr>
                                          <m:t>𝑦</m:t>
                                        </m:r>
                                      </m:e>
                                    </m:acc>
                                  </m:e>
                                </m:d>
                              </m:e>
                              <m:sup>
                                <m:r>
                                  <a:rPr lang="en-US" altLang="zh-TW" sz="2400" i="1">
                                    <a:latin typeface="Cambria Math" panose="02040503050406030204" pitchFamily="18" charset="0"/>
                                  </a:rPr>
                                  <m:t>2</m:t>
                                </m:r>
                              </m:sup>
                            </m:sSup>
                          </m:e>
                        </m:nary>
                      </m:den>
                    </m:f>
                  </m:oMath>
                </a14:m>
                <a:endParaRPr lang="zh-TW" altLang="en-US" sz="2000" dirty="0"/>
              </a:p>
            </p:txBody>
          </p:sp>
        </mc:Choice>
        <mc:Fallback xmlns="">
          <p:sp>
            <p:nvSpPr>
              <p:cNvPr id="21" name="矩形 20"/>
              <p:cNvSpPr>
                <a:spLocks noRot="1" noChangeAspect="1" noMove="1" noResize="1" noEditPoints="1" noAdjustHandles="1" noChangeArrowheads="1" noChangeShapeType="1" noTextEdit="1"/>
              </p:cNvSpPr>
              <p:nvPr/>
            </p:nvSpPr>
            <p:spPr>
              <a:xfrm>
                <a:off x="7092462" y="3378285"/>
                <a:ext cx="4018859" cy="748603"/>
              </a:xfrm>
              <a:prstGeom prst="rect">
                <a:avLst/>
              </a:prstGeom>
              <a:blipFill>
                <a:blip r:embed="rId6"/>
                <a:stretch>
                  <a:fillRect/>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207453420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E0D008F-2EB8-40EF-B3A7-B899283604EA}"/>
              </a:ext>
            </a:extLst>
          </p:cNvPr>
          <p:cNvSpPr>
            <a:spLocks noGrp="1"/>
          </p:cNvSpPr>
          <p:nvPr>
            <p:ph type="title"/>
          </p:nvPr>
        </p:nvSpPr>
        <p:spPr/>
        <p:txBody>
          <a:bodyPr/>
          <a:lstStyle/>
          <a:p>
            <a:r>
              <a:rPr lang="zh-TW" altLang="en-US" dirty="0" smtClean="0"/>
              <a:t>實驗結果與分析</a:t>
            </a:r>
            <a:endParaRPr lang="en-US" altLang="zh-TW" dirty="0"/>
          </a:p>
        </p:txBody>
      </p:sp>
      <p:sp>
        <p:nvSpPr>
          <p:cNvPr id="3" name="文字版面配置區 2">
            <a:extLst>
              <a:ext uri="{FF2B5EF4-FFF2-40B4-BE49-F238E27FC236}">
                <a16:creationId xmlns:a16="http://schemas.microsoft.com/office/drawing/2014/main" id="{93AE0358-2278-4DC0-9F9C-6D6B515BA152}"/>
              </a:ext>
            </a:extLst>
          </p:cNvPr>
          <p:cNvSpPr>
            <a:spLocks noGrp="1"/>
          </p:cNvSpPr>
          <p:nvPr>
            <p:ph type="body" idx="1"/>
          </p:nvPr>
        </p:nvSpPr>
        <p:spPr/>
        <p:txBody>
          <a:bodyPr/>
          <a:lstStyle/>
          <a:p>
            <a:pPr marL="457200" indent="-457200">
              <a:buAutoNum type="arabicPeriod"/>
            </a:pPr>
            <a:r>
              <a:rPr lang="zh-TW" altLang="en-US" dirty="0"/>
              <a:t>實驗流程圖</a:t>
            </a:r>
            <a:endParaRPr lang="en-US" altLang="zh-TW" dirty="0" smtClean="0"/>
          </a:p>
          <a:p>
            <a:pPr marL="457200" indent="-457200">
              <a:buAutoNum type="arabicPeriod"/>
            </a:pPr>
            <a:r>
              <a:rPr lang="en-US" altLang="zh-TW" dirty="0" smtClean="0"/>
              <a:t>Proposed method: FedBVA_SAT_Slack</a:t>
            </a:r>
          </a:p>
          <a:p>
            <a:pPr marL="457200" indent="-457200">
              <a:buAutoNum type="arabicPeriod"/>
            </a:pPr>
            <a:r>
              <a:rPr lang="zh-TW" altLang="en-US" dirty="0" smtClean="0"/>
              <a:t>與其他聯邦對抗訓練演算法的比較</a:t>
            </a:r>
            <a:endParaRPr lang="en-US" altLang="zh-TW" dirty="0" smtClean="0"/>
          </a:p>
          <a:p>
            <a:pPr marL="457200" indent="-457200">
              <a:buAutoNum type="arabicPeriod"/>
            </a:pPr>
            <a:endParaRPr lang="zh-TW" altLang="en-US" dirty="0"/>
          </a:p>
        </p:txBody>
      </p:sp>
      <p:sp>
        <p:nvSpPr>
          <p:cNvPr id="4" name="投影片編號版面配置區 3">
            <a:extLst>
              <a:ext uri="{FF2B5EF4-FFF2-40B4-BE49-F238E27FC236}">
                <a16:creationId xmlns:a16="http://schemas.microsoft.com/office/drawing/2014/main" id="{127A3148-C621-4665-92E3-BBB0A6682DF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BC1835-9A42-479B-97D9-E66884E14027}" type="slidenum">
              <a:rPr kumimoji="0" lang="zh-TW" altLang="en-US" sz="1200" b="0" i="0" u="none" strike="noStrike" kern="1200" cap="none" spc="0" normalizeH="0" baseline="0" noProof="0" smtClean="0">
                <a:ln>
                  <a:noFill/>
                </a:ln>
                <a:solidFill>
                  <a:prstClr val="black">
                    <a:tint val="75000"/>
                  </a:prstClr>
                </a:solidFill>
                <a:effectLst/>
                <a:uLnTx/>
                <a:uFillTx/>
                <a:latin typeface="微軟正黑體" panose="020B0604030504040204" pitchFamily="34" charset="-120"/>
                <a:ea typeface="微軟正黑體" panose="020B0604030504040204" pitchFamily="34"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zh-TW" altLang="en-US" sz="1200" b="0" i="0" u="none" strike="noStrike" kern="1200" cap="none" spc="0" normalizeH="0" baseline="0" noProof="0">
              <a:ln>
                <a:noFill/>
              </a:ln>
              <a:solidFill>
                <a:prstClr val="black">
                  <a:tint val="75000"/>
                </a:prstClr>
              </a:solidFill>
              <a:effectLst/>
              <a:uLnTx/>
              <a:uFillTx/>
              <a:latin typeface="微軟正黑體" panose="020B0604030504040204" pitchFamily="34" charset="-120"/>
              <a:ea typeface="微軟正黑體" panose="020B0604030504040204" pitchFamily="34" charset="-120"/>
              <a:cs typeface="+mn-cs"/>
            </a:endParaRPr>
          </a:p>
        </p:txBody>
      </p:sp>
    </p:spTree>
    <p:extLst>
      <p:ext uri="{BB962C8B-B14F-4D97-AF65-F5344CB8AC3E}">
        <p14:creationId xmlns:p14="http://schemas.microsoft.com/office/powerpoint/2010/main" val="295689778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399090" y="0"/>
            <a:ext cx="3285105" cy="970011"/>
          </a:xfrm>
        </p:spPr>
        <p:txBody>
          <a:bodyPr>
            <a:normAutofit/>
          </a:bodyPr>
          <a:lstStyle/>
          <a:p>
            <a:r>
              <a:rPr lang="zh-TW" altLang="en-US" sz="4000" dirty="0" smtClean="0"/>
              <a:t>實驗流程圖</a:t>
            </a:r>
            <a:endParaRPr lang="zh-TW" altLang="en-US" sz="4000" dirty="0"/>
          </a:p>
        </p:txBody>
      </p:sp>
      <p:sp>
        <p:nvSpPr>
          <p:cNvPr id="4" name="投影片編號版面配置區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BC1835-9A42-479B-97D9-E66884E14027}" type="slidenum">
              <a:rPr kumimoji="0" lang="zh-TW" altLang="en-US" sz="1200" b="0" i="0" u="none" strike="noStrike" kern="1200" cap="none" spc="0" normalizeH="0" baseline="0" noProof="0" smtClean="0">
                <a:ln>
                  <a:noFill/>
                </a:ln>
                <a:solidFill>
                  <a:prstClr val="black">
                    <a:tint val="75000"/>
                  </a:prstClr>
                </a:solidFill>
                <a:effectLst/>
                <a:uLnTx/>
                <a:uFillTx/>
                <a:latin typeface="Microsoft JhengHei" panose="020B0604030504040204" pitchFamily="34" charset="-120"/>
                <a:ea typeface="Microsoft JhengHei" panose="020B0604030504040204" pitchFamily="34"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zh-TW" altLang="en-US" sz="1200" b="0" i="0" u="none" strike="noStrike" kern="1200" cap="none" spc="0" normalizeH="0" baseline="0" noProof="0">
              <a:ln>
                <a:noFill/>
              </a:ln>
              <a:solidFill>
                <a:prstClr val="black">
                  <a:tint val="75000"/>
                </a:prstClr>
              </a:solidFill>
              <a:effectLst/>
              <a:uLnTx/>
              <a:uFillTx/>
              <a:latin typeface="Microsoft JhengHei" panose="020B0604030504040204" pitchFamily="34" charset="-120"/>
              <a:ea typeface="Microsoft JhengHei" panose="020B0604030504040204" pitchFamily="34" charset="-120"/>
              <a:cs typeface="+mn-cs"/>
            </a:endParaRPr>
          </a:p>
        </p:txBody>
      </p:sp>
      <p:pic>
        <p:nvPicPr>
          <p:cNvPr id="7" name="內容版面配置區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993231" y="869246"/>
            <a:ext cx="8983725" cy="5366363"/>
          </a:xfrm>
        </p:spPr>
      </p:pic>
      <p:sp>
        <p:nvSpPr>
          <p:cNvPr id="8" name="橢圓形圖說文字 7"/>
          <p:cNvSpPr/>
          <p:nvPr/>
        </p:nvSpPr>
        <p:spPr>
          <a:xfrm>
            <a:off x="471223" y="4459803"/>
            <a:ext cx="2855397" cy="1318308"/>
          </a:xfrm>
          <a:prstGeom prst="wedgeEllipseCallout">
            <a:avLst>
              <a:gd name="adj1" fmla="val 57156"/>
              <a:gd name="adj2" fmla="val -6441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smtClean="0">
                <a:latin typeface="標楷體" panose="03000509000000000000" pitchFamily="65" charset="-120"/>
                <a:ea typeface="標楷體" panose="03000509000000000000" pitchFamily="65" charset="-120"/>
              </a:rPr>
              <a:t>聯邦對抗訓練系統在訓練階段執行</a:t>
            </a:r>
            <a:endParaRPr lang="en-US" altLang="zh-TW" dirty="0" smtClean="0">
              <a:latin typeface="標楷體" panose="03000509000000000000" pitchFamily="65" charset="-120"/>
              <a:ea typeface="標楷體" panose="03000509000000000000" pitchFamily="65" charset="-120"/>
            </a:endParaRPr>
          </a:p>
          <a:p>
            <a:pPr algn="ctr"/>
            <a:r>
              <a:rPr lang="zh-TW" altLang="en-US" dirty="0">
                <a:latin typeface="標楷體" panose="03000509000000000000" pitchFamily="65" charset="-120"/>
                <a:ea typeface="標楷體" panose="03000509000000000000" pitchFamily="65" charset="-120"/>
              </a:rPr>
              <a:t>不受攻擊影響</a:t>
            </a:r>
          </a:p>
        </p:txBody>
      </p:sp>
    </p:spTree>
    <p:extLst>
      <p:ext uri="{BB962C8B-B14F-4D97-AF65-F5344CB8AC3E}">
        <p14:creationId xmlns:p14="http://schemas.microsoft.com/office/powerpoint/2010/main" val="132966940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BC1835-9A42-479B-97D9-E66884E14027}" type="slidenum">
              <a:rPr kumimoji="0" lang="zh-TW" altLang="en-US" sz="1200" b="0" i="0" u="none" strike="noStrike" kern="1200" cap="none" spc="0" normalizeH="0" baseline="0" noProof="0" smtClean="0">
                <a:ln>
                  <a:noFill/>
                </a:ln>
                <a:solidFill>
                  <a:prstClr val="black">
                    <a:tint val="75000"/>
                  </a:prstClr>
                </a:solidFill>
                <a:effectLst/>
                <a:uLnTx/>
                <a:uFillTx/>
                <a:latin typeface="Microsoft JhengHei" panose="020B0604030504040204" pitchFamily="34" charset="-120"/>
                <a:ea typeface="Microsoft JhengHei" panose="020B0604030504040204" pitchFamily="34"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zh-TW" altLang="en-US" sz="1200" b="0" i="0" u="none" strike="noStrike" kern="1200" cap="none" spc="0" normalizeH="0" baseline="0" noProof="0">
              <a:ln>
                <a:noFill/>
              </a:ln>
              <a:solidFill>
                <a:prstClr val="black">
                  <a:tint val="75000"/>
                </a:prstClr>
              </a:solidFill>
              <a:effectLst/>
              <a:uLnTx/>
              <a:uFillTx/>
              <a:latin typeface="Microsoft JhengHei" panose="020B0604030504040204" pitchFamily="34" charset="-120"/>
              <a:ea typeface="Microsoft JhengHei" panose="020B0604030504040204" pitchFamily="34" charset="-120"/>
              <a:cs typeface="+mn-cs"/>
            </a:endParaRPr>
          </a:p>
        </p:txBody>
      </p:sp>
      <p:sp>
        <p:nvSpPr>
          <p:cNvPr id="5" name="標題 4"/>
          <p:cNvSpPr>
            <a:spLocks noGrp="1"/>
          </p:cNvSpPr>
          <p:nvPr>
            <p:ph type="title"/>
          </p:nvPr>
        </p:nvSpPr>
        <p:spPr>
          <a:xfrm>
            <a:off x="1299376" y="277660"/>
            <a:ext cx="8965758" cy="573129"/>
          </a:xfrm>
        </p:spPr>
        <p:txBody>
          <a:bodyPr>
            <a:normAutofit/>
          </a:bodyPr>
          <a:lstStyle/>
          <a:p>
            <a:r>
              <a:rPr lang="en-US" altLang="zh-TW" sz="3200" dirty="0" smtClean="0"/>
              <a:t>1. Proposed Method</a:t>
            </a:r>
            <a:r>
              <a:rPr lang="zh-TW" altLang="en-US" sz="3200" dirty="0" smtClean="0"/>
              <a:t>中的所有模型損失曲線圖</a:t>
            </a:r>
            <a:endParaRPr lang="zh-TW" altLang="en-US" sz="3200" dirty="0"/>
          </a:p>
        </p:txBody>
      </p:sp>
      <p:sp>
        <p:nvSpPr>
          <p:cNvPr id="12" name="文字方塊 11"/>
          <p:cNvSpPr txBox="1"/>
          <p:nvPr/>
        </p:nvSpPr>
        <p:spPr>
          <a:xfrm>
            <a:off x="1234159" y="1019162"/>
            <a:ext cx="10204255" cy="1138773"/>
          </a:xfrm>
          <a:prstGeom prst="rect">
            <a:avLst/>
          </a:prstGeom>
          <a:noFill/>
        </p:spPr>
        <p:txBody>
          <a:bodyPr wrap="square" rtlCol="0">
            <a:spAutoFit/>
          </a:bodyPr>
          <a:lstStyle/>
          <a:p>
            <a:pPr marL="285750" indent="-28575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反向鬆弛聚合機制</a:t>
            </a:r>
            <a:r>
              <a:rPr lang="en-US" altLang="zh-TW" sz="2400" dirty="0" smtClean="0">
                <a:latin typeface="標楷體" panose="03000509000000000000" pitchFamily="65" charset="-120"/>
                <a:ea typeface="標楷體" panose="03000509000000000000" pitchFamily="65" charset="-120"/>
              </a:rPr>
              <a:t>:</a:t>
            </a:r>
            <a:r>
              <a:rPr lang="zh-TW" altLang="en-US" sz="2400" dirty="0" smtClean="0">
                <a:latin typeface="標楷體" panose="03000509000000000000" pitchFamily="65" charset="-120"/>
                <a:ea typeface="標楷體" panose="03000509000000000000" pitchFamily="65" charset="-120"/>
              </a:rPr>
              <a:t> 希望每個輪次都能選取到</a:t>
            </a:r>
            <a:r>
              <a:rPr lang="en-US" altLang="zh-TW" sz="2400" dirty="0" smtClean="0">
                <a:latin typeface="Times New Roman" panose="02020603050405020304" pitchFamily="18" charset="0"/>
                <a:ea typeface="標楷體" panose="03000509000000000000" pitchFamily="65" charset="-120"/>
                <a:cs typeface="Times New Roman" panose="02020603050405020304" pitchFamily="18" charset="0"/>
              </a:rPr>
              <a:t>Loss</a:t>
            </a:r>
            <a:r>
              <a:rPr lang="zh-TW" altLang="en-US" sz="2400" dirty="0" smtClean="0">
                <a:latin typeface="標楷體" panose="03000509000000000000" pitchFamily="65" charset="-120"/>
                <a:ea typeface="標楷體" panose="03000509000000000000" pitchFamily="65" charset="-120"/>
              </a:rPr>
              <a:t>最大的對抗訓練模型</a:t>
            </a:r>
            <a:r>
              <a:rPr lang="zh-TW" altLang="en-US" sz="2000" dirty="0" smtClean="0">
                <a:latin typeface="標楷體" panose="03000509000000000000" pitchFamily="65" charset="-120"/>
                <a:ea typeface="標楷體" panose="03000509000000000000" pitchFamily="65" charset="-120"/>
              </a:rPr>
              <a:t>。</a:t>
            </a:r>
            <a:endParaRPr lang="en-US" altLang="zh-TW" sz="2000" dirty="0" smtClean="0">
              <a:latin typeface="標楷體" panose="03000509000000000000" pitchFamily="65" charset="-120"/>
              <a:ea typeface="標楷體" panose="03000509000000000000" pitchFamily="65" charset="-120"/>
            </a:endParaRPr>
          </a:p>
          <a:p>
            <a:pPr marL="285750" indent="-285750">
              <a:buFont typeface="Arial" panose="020B0604020202020204" pitchFamily="34" charset="0"/>
              <a:buChar char="•"/>
            </a:pPr>
            <a:endParaRPr lang="en-US" altLang="zh-TW" sz="2000" dirty="0">
              <a:latin typeface="標楷體" panose="03000509000000000000" pitchFamily="65" charset="-120"/>
              <a:ea typeface="標楷體" panose="03000509000000000000" pitchFamily="65" charset="-120"/>
            </a:endParaRPr>
          </a:p>
          <a:p>
            <a:pPr marL="285750" indent="-285750">
              <a:buFont typeface="Arial" panose="020B0604020202020204" pitchFamily="34" charset="0"/>
              <a:buChar char="•"/>
            </a:pPr>
            <a:r>
              <a:rPr lang="en-US" altLang="zh-TW" sz="2400" dirty="0" smtClean="0">
                <a:latin typeface="Times New Roman" panose="02020603050405020304" pitchFamily="18" charset="0"/>
                <a:ea typeface="標楷體" panose="03000509000000000000" pitchFamily="65" charset="-120"/>
                <a:cs typeface="Times New Roman" panose="02020603050405020304" pitchFamily="18" charset="0"/>
              </a:rPr>
              <a:t>MNIST: </a:t>
            </a:r>
            <a:r>
              <a:rPr lang="zh-TW" altLang="en-US" sz="2400" dirty="0" smtClean="0">
                <a:latin typeface="標楷體" panose="03000509000000000000" pitchFamily="65" charset="-120"/>
                <a:ea typeface="標楷體" panose="03000509000000000000" pitchFamily="65" charset="-120"/>
                <a:cs typeface="Times New Roman" panose="02020603050405020304" pitchFamily="18" charset="0"/>
              </a:rPr>
              <a:t>當</a:t>
            </a:r>
            <a:r>
              <a:rPr lang="en-US" altLang="zh-TW" sz="2400" dirty="0" smtClean="0">
                <a:latin typeface="Times New Roman" panose="02020603050405020304" pitchFamily="18" charset="0"/>
                <a:ea typeface="標楷體" panose="03000509000000000000" pitchFamily="65" charset="-120"/>
                <a:cs typeface="Times New Roman" panose="02020603050405020304" pitchFamily="18" charset="0"/>
              </a:rPr>
              <a:t>communication rounds</a:t>
            </a:r>
            <a:r>
              <a:rPr lang="zh-TW" altLang="en-US" sz="2400" dirty="0" smtClean="0">
                <a:latin typeface="標楷體" panose="03000509000000000000" pitchFamily="65" charset="-120"/>
                <a:ea typeface="標楷體" panose="03000509000000000000" pitchFamily="65" charset="-120"/>
                <a:cs typeface="Times New Roman" panose="02020603050405020304" pitchFamily="18" charset="0"/>
              </a:rPr>
              <a:t>大於</a:t>
            </a:r>
            <a:r>
              <a:rPr lang="en-US" altLang="zh-TW" sz="2400" dirty="0" smtClean="0">
                <a:latin typeface="Times New Roman" panose="02020603050405020304" pitchFamily="18" charset="0"/>
                <a:ea typeface="標楷體" panose="03000509000000000000" pitchFamily="65" charset="-120"/>
                <a:cs typeface="Times New Roman" panose="02020603050405020304" pitchFamily="18" charset="0"/>
              </a:rPr>
              <a:t>3</a:t>
            </a:r>
            <a:r>
              <a:rPr lang="zh-TW" altLang="en-US" sz="2400" dirty="0" smtClean="0">
                <a:latin typeface="標楷體" panose="03000509000000000000" pitchFamily="65" charset="-120"/>
                <a:ea typeface="標楷體" panose="03000509000000000000" pitchFamily="65" charset="-120"/>
                <a:cs typeface="Times New Roman" panose="02020603050405020304" pitchFamily="18" charset="0"/>
              </a:rPr>
              <a:t>，才啟動</a:t>
            </a:r>
            <a:r>
              <a:rPr lang="zh-TW" altLang="en-US" sz="2400" dirty="0">
                <a:latin typeface="標楷體" panose="03000509000000000000" pitchFamily="65" charset="-120"/>
                <a:ea typeface="標楷體" panose="03000509000000000000" pitchFamily="65" charset="-120"/>
              </a:rPr>
              <a:t>反向鬆弛聚合機制</a:t>
            </a:r>
            <a:r>
              <a:rPr lang="zh-TW" altLang="en-US" sz="2400" dirty="0" smtClean="0">
                <a:latin typeface="標楷體" panose="03000509000000000000" pitchFamily="65" charset="-120"/>
                <a:ea typeface="標楷體" panose="03000509000000000000" pitchFamily="65" charset="-120"/>
                <a:cs typeface="Times New Roman" panose="02020603050405020304" pitchFamily="18" charset="0"/>
              </a:rPr>
              <a:t>。</a:t>
            </a:r>
            <a:endParaRPr lang="en-US" altLang="zh-TW" sz="2400" dirty="0">
              <a:latin typeface="標楷體" panose="03000509000000000000" pitchFamily="65" charset="-120"/>
              <a:ea typeface="標楷體" panose="03000509000000000000" pitchFamily="65" charset="-120"/>
              <a:cs typeface="Times New Roman" panose="02020603050405020304" pitchFamily="18" charset="0"/>
            </a:endParaRPr>
          </a:p>
        </p:txBody>
      </p:sp>
      <p:grpSp>
        <p:nvGrpSpPr>
          <p:cNvPr id="17" name="群組 16"/>
          <p:cNvGrpSpPr/>
          <p:nvPr/>
        </p:nvGrpSpPr>
        <p:grpSpPr>
          <a:xfrm>
            <a:off x="1509041" y="2403011"/>
            <a:ext cx="9018640" cy="4191540"/>
            <a:chOff x="1598798" y="2459109"/>
            <a:chExt cx="9018640" cy="4191540"/>
          </a:xfrm>
        </p:grpSpPr>
        <p:grpSp>
          <p:nvGrpSpPr>
            <p:cNvPr id="11" name="群組 10"/>
            <p:cNvGrpSpPr/>
            <p:nvPr/>
          </p:nvGrpSpPr>
          <p:grpSpPr>
            <a:xfrm>
              <a:off x="1598798" y="2943354"/>
              <a:ext cx="9018640" cy="3538922"/>
              <a:chOff x="673331" y="1354975"/>
              <a:chExt cx="10415847" cy="3851885"/>
            </a:xfrm>
          </p:grpSpPr>
          <p:pic>
            <p:nvPicPr>
              <p:cNvPr id="10" name="圖片 9"/>
              <p:cNvPicPr/>
              <p:nvPr/>
            </p:nvPicPr>
            <p:blipFill rotWithShape="1">
              <a:blip r:embed="rId3" cstate="print">
                <a:extLst>
                  <a:ext uri="{28A0092B-C50C-407E-A947-70E740481C1C}">
                    <a14:useLocalDpi xmlns:a14="http://schemas.microsoft.com/office/drawing/2010/main" val="0"/>
                  </a:ext>
                </a:extLst>
              </a:blip>
              <a:srcRect l="2866" t="4644" r="5722"/>
              <a:stretch/>
            </p:blipFill>
            <p:spPr bwMode="auto">
              <a:xfrm>
                <a:off x="5943600" y="1354975"/>
                <a:ext cx="5145578" cy="3851885"/>
              </a:xfrm>
              <a:prstGeom prst="rect">
                <a:avLst/>
              </a:prstGeom>
              <a:noFill/>
            </p:spPr>
          </p:pic>
          <p:pic>
            <p:nvPicPr>
              <p:cNvPr id="9" name="圖片 8" descr="F:\Experiment\MNIST\3_Defense\FedAvg\BVA_Server_有加權\Slack_in_FedAvg.png"/>
              <p:cNvPicPr/>
              <p:nvPr/>
            </p:nvPicPr>
            <p:blipFill rotWithShape="1">
              <a:blip r:embed="rId4" cstate="print">
                <a:extLst>
                  <a:ext uri="{28A0092B-C50C-407E-A947-70E740481C1C}">
                    <a14:useLocalDpi xmlns:a14="http://schemas.microsoft.com/office/drawing/2010/main" val="0"/>
                  </a:ext>
                </a:extLst>
              </a:blip>
              <a:srcRect l="4343" t="5962" r="5441"/>
              <a:stretch/>
            </p:blipFill>
            <p:spPr bwMode="auto">
              <a:xfrm>
                <a:off x="673331" y="1413164"/>
                <a:ext cx="4806142" cy="3793696"/>
              </a:xfrm>
              <a:prstGeom prst="rect">
                <a:avLst/>
              </a:prstGeom>
              <a:noFill/>
              <a:ln>
                <a:noFill/>
              </a:ln>
            </p:spPr>
          </p:pic>
        </p:grpSp>
        <p:sp>
          <p:nvSpPr>
            <p:cNvPr id="14" name="文字方塊 13"/>
            <p:cNvSpPr txBox="1"/>
            <p:nvPr/>
          </p:nvSpPr>
          <p:spPr>
            <a:xfrm>
              <a:off x="1598798" y="2459109"/>
              <a:ext cx="7191784" cy="369332"/>
            </a:xfrm>
            <a:prstGeom prst="rect">
              <a:avLst/>
            </a:prstGeom>
            <a:noFill/>
          </p:spPr>
          <p:txBody>
            <a:bodyPr wrap="square" rtlCol="0">
              <a:spAutoFit/>
            </a:bodyPr>
            <a:lstStyle/>
            <a:p>
              <a:r>
                <a:rPr lang="en-US" altLang="zh-TW" dirty="0" smtClean="0">
                  <a:latin typeface="Times New Roman" panose="02020603050405020304" pitchFamily="18" charset="0"/>
                  <a:cs typeface="Times New Roman" panose="02020603050405020304" pitchFamily="18" charset="0"/>
                </a:rPr>
                <a:t>FedBVA_SAT_Slack(proposed method)</a:t>
              </a:r>
              <a:r>
                <a:rPr lang="zh-TW" altLang="en-US" dirty="0" smtClean="0">
                  <a:latin typeface="標楷體" panose="03000509000000000000" pitchFamily="65" charset="-120"/>
                  <a:ea typeface="標楷體" panose="03000509000000000000" pitchFamily="65" charset="-120"/>
                </a:rPr>
                <a:t>系統中的所有模型損失值曲線圖</a:t>
              </a:r>
              <a:r>
                <a:rPr lang="en-US" altLang="zh-TW" dirty="0" smtClean="0">
                  <a:latin typeface="標楷體" panose="03000509000000000000" pitchFamily="65" charset="-120"/>
                  <a:ea typeface="標楷體" panose="03000509000000000000" pitchFamily="65" charset="-120"/>
                </a:rPr>
                <a:t>:</a:t>
              </a:r>
              <a:endParaRPr lang="zh-TW" altLang="en-US" dirty="0">
                <a:latin typeface="標楷體" panose="03000509000000000000" pitchFamily="65" charset="-120"/>
                <a:ea typeface="標楷體" panose="03000509000000000000" pitchFamily="65" charset="-120"/>
              </a:endParaRPr>
            </a:p>
          </p:txBody>
        </p:sp>
        <p:sp>
          <p:nvSpPr>
            <p:cNvPr id="15" name="向右箭號 14"/>
            <p:cNvSpPr/>
            <p:nvPr/>
          </p:nvSpPr>
          <p:spPr>
            <a:xfrm rot="16200000">
              <a:off x="2584683" y="6295789"/>
              <a:ext cx="476913" cy="232808"/>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向右箭號 15"/>
            <p:cNvSpPr/>
            <p:nvPr/>
          </p:nvSpPr>
          <p:spPr>
            <a:xfrm rot="16200000">
              <a:off x="7292255" y="6295788"/>
              <a:ext cx="476913" cy="232808"/>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Tree>
    <p:extLst>
      <p:ext uri="{BB962C8B-B14F-4D97-AF65-F5344CB8AC3E}">
        <p14:creationId xmlns:p14="http://schemas.microsoft.com/office/powerpoint/2010/main" val="376699313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CB7F3088-E460-4255-A03A-33D752872E6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BC1835-9A42-479B-97D9-E66884E14027}" type="slidenum">
              <a:rPr kumimoji="0" lang="zh-TW" altLang="en-US" sz="1200" b="0" i="0" u="none" strike="noStrike" kern="1200" cap="none" spc="0" normalizeH="0" baseline="0" noProof="0" smtClean="0">
                <a:ln>
                  <a:noFill/>
                </a:ln>
                <a:solidFill>
                  <a:prstClr val="black">
                    <a:tint val="75000"/>
                  </a:prstClr>
                </a:solidFill>
                <a:effectLst/>
                <a:uLnTx/>
                <a:uFillTx/>
                <a:latin typeface="Microsoft JhengHei" panose="020B0604030504040204" pitchFamily="34" charset="-120"/>
                <a:ea typeface="Microsoft JhengHei" panose="020B0604030504040204" pitchFamily="34"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zh-TW" altLang="en-US" sz="1200" b="0" i="0" u="none" strike="noStrike" kern="1200" cap="none" spc="0" normalizeH="0" baseline="0" noProof="0">
              <a:ln>
                <a:noFill/>
              </a:ln>
              <a:solidFill>
                <a:prstClr val="black">
                  <a:tint val="75000"/>
                </a:prstClr>
              </a:solidFill>
              <a:effectLst/>
              <a:uLnTx/>
              <a:uFillTx/>
              <a:latin typeface="Microsoft JhengHei" panose="020B0604030504040204" pitchFamily="34" charset="-120"/>
              <a:ea typeface="Microsoft JhengHei" panose="020B0604030504040204" pitchFamily="34" charset="-120"/>
              <a:cs typeface="+mn-cs"/>
            </a:endParaRPr>
          </a:p>
        </p:txBody>
      </p:sp>
      <p:sp>
        <p:nvSpPr>
          <p:cNvPr id="6" name="內容版面配置區 5"/>
          <p:cNvSpPr>
            <a:spLocks noGrp="1"/>
          </p:cNvSpPr>
          <p:nvPr>
            <p:ph idx="1"/>
          </p:nvPr>
        </p:nvSpPr>
        <p:spPr>
          <a:xfrm>
            <a:off x="627528" y="1378978"/>
            <a:ext cx="11282084" cy="5030787"/>
          </a:xfrm>
        </p:spPr>
        <p:txBody>
          <a:bodyPr>
            <a:normAutofit fontScale="62500" lnSpcReduction="20000"/>
          </a:bodyPr>
          <a:lstStyle/>
          <a:p>
            <a:pPr>
              <a:lnSpc>
                <a:spcPct val="170000"/>
              </a:lnSpc>
            </a:pPr>
            <a:r>
              <a:rPr lang="zh-TW" altLang="en-US" sz="4200" dirty="0" smtClean="0"/>
              <a:t>聯邦</a:t>
            </a:r>
            <a:r>
              <a:rPr lang="zh-TW" altLang="zh-TW" sz="4200" dirty="0" smtClean="0"/>
              <a:t>學習</a:t>
            </a:r>
            <a:r>
              <a:rPr lang="zh-TW" altLang="zh-TW" sz="4200" dirty="0"/>
              <a:t>意旨利用去中心化的數據來訓練一個中心化的全域模型，並且保證了客戶端原始資料的隱私</a:t>
            </a:r>
            <a:r>
              <a:rPr lang="zh-TW" altLang="zh-TW" sz="4200" dirty="0" smtClean="0"/>
              <a:t>性</a:t>
            </a:r>
            <a:r>
              <a:rPr lang="zh-TW" altLang="en-US" sz="4200" dirty="0" smtClean="0"/>
              <a:t>，然背後的資安風險仍不可忽視</a:t>
            </a:r>
            <a:r>
              <a:rPr lang="zh-TW" altLang="zh-TW" sz="4200" dirty="0" smtClean="0"/>
              <a:t>。</a:t>
            </a:r>
            <a:endParaRPr lang="en-US" altLang="zh-TW" sz="4200" dirty="0"/>
          </a:p>
          <a:p>
            <a:pPr>
              <a:lnSpc>
                <a:spcPct val="170000"/>
              </a:lnSpc>
            </a:pPr>
            <a:r>
              <a:rPr lang="zh-TW" altLang="zh-TW" sz="4200" dirty="0" smtClean="0"/>
              <a:t>當集中式機器學習模型被證明在測試階段也有被攻擊的風險，由於</a:t>
            </a:r>
            <a:r>
              <a:rPr lang="zh-TW" altLang="en-US" sz="4200" dirty="0" smtClean="0"/>
              <a:t>聯邦</a:t>
            </a:r>
            <a:r>
              <a:rPr lang="zh-TW" altLang="zh-TW" sz="4200" dirty="0" smtClean="0"/>
              <a:t>學習同時深受異質性的影響，對抗樣本攻擊對其破壞性更加強大</a:t>
            </a:r>
            <a:r>
              <a:rPr lang="en-US" altLang="zh-TW" sz="4200" dirty="0" smtClean="0"/>
              <a:t>[1]</a:t>
            </a:r>
            <a:r>
              <a:rPr lang="zh-TW" altLang="en-US" sz="4200" dirty="0" smtClean="0"/>
              <a:t>。</a:t>
            </a:r>
            <a:endParaRPr lang="en-US" altLang="zh-TW" sz="4200" dirty="0" smtClean="0"/>
          </a:p>
          <a:p>
            <a:pPr>
              <a:lnSpc>
                <a:spcPct val="170000"/>
              </a:lnSpc>
            </a:pPr>
            <a:endParaRPr lang="zh-TW" altLang="en-US" sz="4200" dirty="0" smtClean="0"/>
          </a:p>
          <a:p>
            <a:pPr>
              <a:lnSpc>
                <a:spcPct val="170000"/>
              </a:lnSpc>
            </a:pPr>
            <a:r>
              <a:rPr lang="zh-TW" altLang="en-US" sz="4200" dirty="0" smtClean="0"/>
              <a:t>研究目的</a:t>
            </a:r>
            <a:r>
              <a:rPr lang="en-US" altLang="zh-TW" sz="4200" dirty="0" smtClean="0"/>
              <a:t>: </a:t>
            </a:r>
            <a:r>
              <a:rPr lang="zh-TW" altLang="en-US" sz="4200" dirty="0" smtClean="0"/>
              <a:t>提升聯邦學習的最終全域模型，於測試階段，對未知對抗樣本攻擊</a:t>
            </a:r>
            <a:r>
              <a:rPr lang="en-US" altLang="zh-TW" sz="4200" dirty="0" smtClean="0"/>
              <a:t>(Adversarial Attack)</a:t>
            </a:r>
            <a:r>
              <a:rPr lang="zh-TW" altLang="en-US" sz="4200" dirty="0" smtClean="0"/>
              <a:t>的對抗</a:t>
            </a:r>
            <a:r>
              <a:rPr lang="zh-TW" altLang="zh-TW" sz="4200" dirty="0" smtClean="0"/>
              <a:t>強健性</a:t>
            </a:r>
            <a:r>
              <a:rPr lang="en-US" altLang="zh-TW" sz="4200" dirty="0" smtClean="0"/>
              <a:t>(Adversarial Robustness)</a:t>
            </a:r>
            <a:r>
              <a:rPr lang="zh-TW" altLang="zh-TW" sz="4200" dirty="0" smtClean="0"/>
              <a:t>。</a:t>
            </a:r>
            <a:endParaRPr lang="en-US" altLang="zh-TW" sz="4200" dirty="0" smtClean="0"/>
          </a:p>
        </p:txBody>
      </p:sp>
      <p:sp>
        <p:nvSpPr>
          <p:cNvPr id="8" name="標題 1">
            <a:extLst>
              <a:ext uri="{FF2B5EF4-FFF2-40B4-BE49-F238E27FC236}">
                <a16:creationId xmlns:a16="http://schemas.microsoft.com/office/drawing/2014/main" id="{AD739CAD-9ED7-4ECA-BF10-7DCF464CE08E}"/>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baseline="0">
                <a:solidFill>
                  <a:schemeClr val="tx1"/>
                </a:solidFill>
                <a:latin typeface="Times New Roman" panose="02020603050405020304" pitchFamily="18" charset="0"/>
                <a:ea typeface="標楷體" panose="03000509000000000000" pitchFamily="65" charset="-120"/>
                <a:cs typeface="Times New Roman" panose="02020603050405020304" pitchFamily="18" charset="0"/>
              </a:defRPr>
            </a:lvl1pPr>
          </a:lstStyle>
          <a:p>
            <a:r>
              <a:rPr lang="zh-TW" altLang="en-US" dirty="0" smtClean="0"/>
              <a:t>研究動機與目的</a:t>
            </a:r>
            <a:endParaRPr lang="en-US" altLang="zh-TW" dirty="0"/>
          </a:p>
        </p:txBody>
      </p:sp>
    </p:spTree>
    <p:extLst>
      <p:ext uri="{BB962C8B-B14F-4D97-AF65-F5344CB8AC3E}">
        <p14:creationId xmlns:p14="http://schemas.microsoft.com/office/powerpoint/2010/main" val="166762799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311771" y="0"/>
            <a:ext cx="9645354" cy="821205"/>
          </a:xfrm>
        </p:spPr>
        <p:txBody>
          <a:bodyPr>
            <a:noAutofit/>
          </a:bodyPr>
          <a:lstStyle/>
          <a:p>
            <a:r>
              <a:rPr lang="en-US" altLang="zh-TW" sz="3200" dirty="0"/>
              <a:t>2. Proposed </a:t>
            </a:r>
            <a:r>
              <a:rPr lang="en-US" altLang="zh-TW" sz="3200" dirty="0" smtClean="0"/>
              <a:t>Method</a:t>
            </a:r>
            <a:r>
              <a:rPr lang="zh-TW" altLang="en-US" sz="3200" dirty="0" smtClean="0"/>
              <a:t>有</a:t>
            </a:r>
            <a:r>
              <a:rPr lang="zh-TW" altLang="en-US" sz="3200" dirty="0"/>
              <a:t>無反向鬆弛聚合機制的比較</a:t>
            </a:r>
            <a:endParaRPr lang="en-US" altLang="zh-TW" sz="3200" dirty="0"/>
          </a:p>
        </p:txBody>
      </p:sp>
      <p:sp>
        <p:nvSpPr>
          <p:cNvPr id="4" name="投影片編號版面配置區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BC1835-9A42-479B-97D9-E66884E14027}" type="slidenum">
              <a:rPr kumimoji="0" lang="zh-TW" altLang="en-US" sz="1200" b="0" i="0" u="none" strike="noStrike" kern="1200" cap="none" spc="0" normalizeH="0" baseline="0" noProof="0" smtClean="0">
                <a:ln>
                  <a:noFill/>
                </a:ln>
                <a:solidFill>
                  <a:prstClr val="black">
                    <a:tint val="75000"/>
                  </a:prstClr>
                </a:solidFill>
                <a:effectLst/>
                <a:uLnTx/>
                <a:uFillTx/>
                <a:latin typeface="Microsoft JhengHei" panose="020B0604030504040204" pitchFamily="34" charset="-120"/>
                <a:ea typeface="Microsoft JhengHei" panose="020B0604030504040204" pitchFamily="34"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zh-TW" altLang="en-US" sz="1200" b="0" i="0" u="none" strike="noStrike" kern="1200" cap="none" spc="0" normalizeH="0" baseline="0" noProof="0">
              <a:ln>
                <a:noFill/>
              </a:ln>
              <a:solidFill>
                <a:prstClr val="black">
                  <a:tint val="75000"/>
                </a:prstClr>
              </a:solidFill>
              <a:effectLst/>
              <a:uLnTx/>
              <a:uFillTx/>
              <a:latin typeface="Microsoft JhengHei" panose="020B0604030504040204" pitchFamily="34" charset="-120"/>
              <a:ea typeface="Microsoft JhengHei" panose="020B0604030504040204" pitchFamily="34" charset="-120"/>
              <a:cs typeface="+mn-cs"/>
            </a:endParaRPr>
          </a:p>
        </p:txBody>
      </p:sp>
      <p:pic>
        <p:nvPicPr>
          <p:cNvPr id="7" name="圖片 6"/>
          <p:cNvPicPr/>
          <p:nvPr/>
        </p:nvPicPr>
        <p:blipFill rotWithShape="1">
          <a:blip r:embed="rId2" cstate="print">
            <a:extLst>
              <a:ext uri="{28A0092B-C50C-407E-A947-70E740481C1C}">
                <a14:useLocalDpi xmlns:a14="http://schemas.microsoft.com/office/drawing/2010/main" val="0"/>
              </a:ext>
            </a:extLst>
          </a:blip>
          <a:srcRect l="2216" t="4390" r="6602" b="1930"/>
          <a:stretch/>
        </p:blipFill>
        <p:spPr bwMode="auto">
          <a:xfrm>
            <a:off x="1886044" y="821205"/>
            <a:ext cx="3813711" cy="3015755"/>
          </a:xfrm>
          <a:prstGeom prst="rect">
            <a:avLst/>
          </a:prstGeom>
          <a:noFill/>
        </p:spPr>
      </p:pic>
      <p:pic>
        <p:nvPicPr>
          <p:cNvPr id="10" name="圖片 9"/>
          <p:cNvPicPr/>
          <p:nvPr/>
        </p:nvPicPr>
        <p:blipFill rotWithShape="1">
          <a:blip r:embed="rId3" cstate="print">
            <a:extLst>
              <a:ext uri="{28A0092B-C50C-407E-A947-70E740481C1C}">
                <a14:useLocalDpi xmlns:a14="http://schemas.microsoft.com/office/drawing/2010/main" val="0"/>
              </a:ext>
            </a:extLst>
          </a:blip>
          <a:srcRect l="2969" t="5711" r="6673"/>
          <a:stretch/>
        </p:blipFill>
        <p:spPr bwMode="auto">
          <a:xfrm>
            <a:off x="6369864" y="902369"/>
            <a:ext cx="4050775" cy="2998925"/>
          </a:xfrm>
          <a:prstGeom prst="rect">
            <a:avLst/>
          </a:prstGeom>
          <a:noFill/>
        </p:spPr>
      </p:pic>
      <mc:AlternateContent xmlns:mc="http://schemas.openxmlformats.org/markup-compatibility/2006" xmlns:a14="http://schemas.microsoft.com/office/drawing/2010/main">
        <mc:Choice Requires="a14">
          <p:graphicFrame>
            <p:nvGraphicFramePr>
              <p:cNvPr id="5" name="表格 4"/>
              <p:cNvGraphicFramePr>
                <a:graphicFrameLocks noGrp="1"/>
              </p:cNvGraphicFramePr>
              <p:nvPr>
                <p:extLst>
                  <p:ext uri="{D42A27DB-BD31-4B8C-83A1-F6EECF244321}">
                    <p14:modId xmlns:p14="http://schemas.microsoft.com/office/powerpoint/2010/main" val="425267242"/>
                  </p:ext>
                </p:extLst>
              </p:nvPr>
            </p:nvGraphicFramePr>
            <p:xfrm>
              <a:off x="902140" y="4042154"/>
              <a:ext cx="10451660" cy="2491761"/>
            </p:xfrm>
            <a:graphic>
              <a:graphicData uri="http://schemas.openxmlformats.org/drawingml/2006/table">
                <a:tbl>
                  <a:tblPr firstRow="1" bandRow="1">
                    <a:tableStyleId>{5C22544A-7EE6-4342-B048-85BDC9FD1C3A}</a:tableStyleId>
                  </a:tblPr>
                  <a:tblGrid>
                    <a:gridCol w="1628287">
                      <a:extLst>
                        <a:ext uri="{9D8B030D-6E8A-4147-A177-3AD203B41FA5}">
                          <a16:colId xmlns:a16="http://schemas.microsoft.com/office/drawing/2014/main" val="4080313554"/>
                        </a:ext>
                      </a:extLst>
                    </a:gridCol>
                    <a:gridCol w="2212893">
                      <a:extLst>
                        <a:ext uri="{9D8B030D-6E8A-4147-A177-3AD203B41FA5}">
                          <a16:colId xmlns:a16="http://schemas.microsoft.com/office/drawing/2014/main" val="3892236724"/>
                        </a:ext>
                      </a:extLst>
                    </a:gridCol>
                    <a:gridCol w="1491838">
                      <a:extLst>
                        <a:ext uri="{9D8B030D-6E8A-4147-A177-3AD203B41FA5}">
                          <a16:colId xmlns:a16="http://schemas.microsoft.com/office/drawing/2014/main" val="1708511007"/>
                        </a:ext>
                      </a:extLst>
                    </a:gridCol>
                    <a:gridCol w="1706214">
                      <a:extLst>
                        <a:ext uri="{9D8B030D-6E8A-4147-A177-3AD203B41FA5}">
                          <a16:colId xmlns:a16="http://schemas.microsoft.com/office/drawing/2014/main" val="408678381"/>
                        </a:ext>
                      </a:extLst>
                    </a:gridCol>
                    <a:gridCol w="1706214">
                      <a:extLst>
                        <a:ext uri="{9D8B030D-6E8A-4147-A177-3AD203B41FA5}">
                          <a16:colId xmlns:a16="http://schemas.microsoft.com/office/drawing/2014/main" val="3727919344"/>
                        </a:ext>
                      </a:extLst>
                    </a:gridCol>
                    <a:gridCol w="1706214">
                      <a:extLst>
                        <a:ext uri="{9D8B030D-6E8A-4147-A177-3AD203B41FA5}">
                          <a16:colId xmlns:a16="http://schemas.microsoft.com/office/drawing/2014/main" val="441961512"/>
                        </a:ext>
                      </a:extLst>
                    </a:gridCol>
                  </a:tblGrid>
                  <a:tr h="451309">
                    <a:tc>
                      <a:txBody>
                        <a:bodyPr/>
                        <a:lstStyle/>
                        <a:p>
                          <a:pPr marL="0" marR="0" indent="127000" algn="ctr" defTabSz="914400" rtl="0" eaLnBrk="1" fontAlgn="auto" latinLnBrk="0" hangingPunct="1">
                            <a:lnSpc>
                              <a:spcPct val="150000"/>
                            </a:lnSpc>
                            <a:spcBef>
                              <a:spcPts val="0"/>
                            </a:spcBef>
                            <a:spcAft>
                              <a:spcPts val="0"/>
                            </a:spcAft>
                            <a:buClrTx/>
                            <a:buSzTx/>
                            <a:buFontTx/>
                            <a:buNone/>
                            <a:tabLst/>
                            <a:defRPr/>
                          </a:pPr>
                          <a:r>
                            <a:rPr lang="en-US" altLang="zh-TW" sz="1800" b="0" kern="100" dirty="0" smtClean="0">
                              <a:effectLst/>
                              <a:latin typeface="Times New Roman" panose="02020603050405020304" pitchFamily="18" charset="0"/>
                              <a:cs typeface="Times New Roman" panose="02020603050405020304" pitchFamily="18" charset="0"/>
                            </a:rPr>
                            <a:t>MNIST </a:t>
                          </a:r>
                          <a:endParaRPr lang="zh-TW" altLang="zh-TW" sz="1800" b="0" kern="100" dirty="0" smtClean="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tc>
                    <a:tc>
                      <a:txBody>
                        <a:bodyPr/>
                        <a:lstStyle/>
                        <a:p>
                          <a:pPr indent="127000" algn="ctr">
                            <a:lnSpc>
                              <a:spcPct val="150000"/>
                            </a:lnSpc>
                            <a:spcAft>
                              <a:spcPts val="0"/>
                            </a:spcAft>
                          </a:pPr>
                          <a:r>
                            <a:rPr lang="en-US" altLang="zh-TW" sz="1800" b="0" kern="100" dirty="0" smtClean="0">
                              <a:effectLst/>
                              <a:latin typeface="Times New Roman" panose="02020603050405020304" pitchFamily="18" charset="0"/>
                              <a:ea typeface="標楷體" panose="03000509000000000000" pitchFamily="65" charset="-120"/>
                              <a:cs typeface="Times New Roman" panose="02020603050405020304" pitchFamily="18" charset="0"/>
                            </a:rPr>
                            <a:t>Algorithm</a:t>
                          </a:r>
                          <a:endParaRPr lang="zh-TW" sz="1800" b="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tc>
                    <a:tc>
                      <a:txBody>
                        <a:bodyPr/>
                        <a:lstStyle/>
                        <a:p>
                          <a:pPr indent="127000" algn="ctr">
                            <a:lnSpc>
                              <a:spcPct val="150000"/>
                            </a:lnSpc>
                            <a:spcAft>
                              <a:spcPts val="0"/>
                            </a:spcAft>
                          </a:pPr>
                          <a:r>
                            <a:rPr lang="en-US" sz="1800" b="0" kern="100" dirty="0">
                              <a:effectLst/>
                              <a:latin typeface="Times New Roman" panose="02020603050405020304" pitchFamily="18" charset="0"/>
                              <a:cs typeface="Times New Roman" panose="02020603050405020304" pitchFamily="18" charset="0"/>
                            </a:rPr>
                            <a:t>P/</a:t>
                          </a:r>
                          <a14:m>
                            <m:oMath xmlns:m="http://schemas.openxmlformats.org/officeDocument/2006/math">
                              <m:sSup>
                                <m:sSupPr>
                                  <m:ctrlPr>
                                    <a:rPr lang="zh-TW" sz="1800" b="0" i="1" kern="100">
                                      <a:effectLst/>
                                      <a:latin typeface="Cambria Math" panose="02040503050406030204" pitchFamily="18" charset="0"/>
                                    </a:rPr>
                                  </m:ctrlPr>
                                </m:sSupPr>
                                <m:e>
                                  <m:r>
                                    <a:rPr lang="en-US" sz="1800" b="0" i="1" kern="100">
                                      <a:effectLst/>
                                      <a:latin typeface="Cambria Math" panose="02040503050406030204" pitchFamily="18" charset="0"/>
                                    </a:rPr>
                                    <m:t>𝑃</m:t>
                                  </m:r>
                                </m:e>
                                <m:sup>
                                  <m:r>
                                    <a:rPr lang="en-US" sz="1800" b="0" kern="100">
                                      <a:effectLst/>
                                      <a:latin typeface="Cambria Math" panose="02040503050406030204" pitchFamily="18" charset="0"/>
                                    </a:rPr>
                                    <m:t>′</m:t>
                                  </m:r>
                                </m:sup>
                              </m:sSup>
                            </m:oMath>
                          </a14:m>
                          <a:endParaRPr lang="zh-TW" sz="1800" b="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tc>
                    <a:tc>
                      <a:txBody>
                        <a:bodyPr/>
                        <a:lstStyle/>
                        <a:p>
                          <a:pPr indent="127000" algn="ctr">
                            <a:lnSpc>
                              <a:spcPct val="150000"/>
                            </a:lnSpc>
                            <a:spcAft>
                              <a:spcPts val="0"/>
                            </a:spcAft>
                          </a:pPr>
                          <a:r>
                            <a:rPr lang="en-US" sz="1800" b="0" kern="100" dirty="0">
                              <a:effectLst/>
                              <a:latin typeface="Times New Roman" panose="02020603050405020304" pitchFamily="18" charset="0"/>
                              <a:cs typeface="Times New Roman" panose="02020603050405020304" pitchFamily="18" charset="0"/>
                            </a:rPr>
                            <a:t>Clean</a:t>
                          </a:r>
                          <a:endParaRPr lang="zh-TW" sz="1800" b="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tc>
                    <a:tc>
                      <a:txBody>
                        <a:bodyPr/>
                        <a:lstStyle/>
                        <a:p>
                          <a:pPr indent="127000" algn="ctr">
                            <a:lnSpc>
                              <a:spcPct val="150000"/>
                            </a:lnSpc>
                            <a:spcAft>
                              <a:spcPts val="0"/>
                            </a:spcAft>
                          </a:pPr>
                          <a:r>
                            <a:rPr lang="en-US" sz="1800" b="0" kern="100" dirty="0" smtClean="0">
                              <a:effectLst/>
                              <a:latin typeface="Times New Roman" panose="02020603050405020304" pitchFamily="18" charset="0"/>
                              <a:cs typeface="Times New Roman" panose="02020603050405020304" pitchFamily="18" charset="0"/>
                            </a:rPr>
                            <a:t>FGSM-0.3</a:t>
                          </a:r>
                          <a:endParaRPr lang="zh-TW" sz="1800" b="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tc>
                    <a:tc>
                      <a:txBody>
                        <a:bodyPr/>
                        <a:lstStyle/>
                        <a:p>
                          <a:pPr indent="127000" algn="ctr">
                            <a:lnSpc>
                              <a:spcPct val="150000"/>
                            </a:lnSpc>
                            <a:spcAft>
                              <a:spcPts val="0"/>
                            </a:spcAft>
                          </a:pPr>
                          <a:r>
                            <a:rPr lang="en-US" sz="1800" b="0" kern="100" dirty="0" smtClean="0">
                              <a:effectLst/>
                              <a:latin typeface="Times New Roman" panose="02020603050405020304" pitchFamily="18" charset="0"/>
                              <a:cs typeface="Times New Roman" panose="02020603050405020304" pitchFamily="18" charset="0"/>
                            </a:rPr>
                            <a:t>PGD-20-0.2</a:t>
                          </a:r>
                          <a:endParaRPr lang="zh-TW" sz="1800" b="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tc>
                    <a:extLst>
                      <a:ext uri="{0D108BD9-81ED-4DB2-BD59-A6C34878D82A}">
                        <a16:rowId xmlns:a16="http://schemas.microsoft.com/office/drawing/2014/main" val="1707770703"/>
                      </a:ext>
                    </a:extLst>
                  </a:tr>
                  <a:tr h="510113">
                    <a:tc row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ltLang="zh-TW" sz="1800" kern="100" dirty="0" smtClean="0">
                            <a:effectLst/>
                            <a:latin typeface="Times New Roman" panose="02020603050405020304" pitchFamily="18" charset="0"/>
                            <a:ea typeface="標楷體" panose="03000509000000000000" pitchFamily="65" charset="-120"/>
                            <a:cs typeface="Times New Roman" panose="02020603050405020304" pitchFamily="18" charset="0"/>
                          </a:endParaRPr>
                        </a:p>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800" kern="100" dirty="0" smtClean="0">
                              <a:effectLst/>
                              <a:latin typeface="Times New Roman" panose="02020603050405020304" pitchFamily="18" charset="0"/>
                              <a:ea typeface="標楷體" panose="03000509000000000000" pitchFamily="65" charset="-120"/>
                              <a:cs typeface="Times New Roman" panose="02020603050405020304" pitchFamily="18" charset="0"/>
                            </a:rPr>
                            <a:t>FedAvg</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800" kern="100" dirty="0" smtClean="0">
                              <a:effectLst/>
                              <a:latin typeface="Times New Roman" panose="02020603050405020304" pitchFamily="18" charset="0"/>
                              <a:cs typeface="Times New Roman" panose="02020603050405020304" pitchFamily="18" charset="0"/>
                            </a:rPr>
                            <a:t>FedBVA_SAT</a:t>
                          </a:r>
                          <a:endParaRPr lang="zh-TW" altLang="zh-TW" sz="1800" kern="100" dirty="0" smtClean="0">
                            <a:effectLst/>
                            <a:latin typeface="Times New Roman" panose="02020603050405020304" pitchFamily="18" charset="0"/>
                            <a:ea typeface="標楷體" panose="03000509000000000000" pitchFamily="65" charset="-120"/>
                            <a:cs typeface="Times New Roman" panose="02020603050405020304" pitchFamily="18" charset="0"/>
                          </a:endParaRPr>
                        </a:p>
                      </a:txBody>
                      <a:tcPr/>
                    </a:tc>
                    <a:tc>
                      <a:txBody>
                        <a:bodyPr/>
                        <a:lstStyle/>
                        <a:p>
                          <a:pPr algn="ctr"/>
                          <a:r>
                            <a:rPr lang="en-US" altLang="zh-TW" sz="1800" dirty="0" smtClean="0">
                              <a:latin typeface="Times New Roman" panose="02020603050405020304" pitchFamily="18" charset="0"/>
                              <a:cs typeface="Times New Roman" panose="02020603050405020304" pitchFamily="18" charset="0"/>
                            </a:rPr>
                            <a:t>1.0/1.0</a:t>
                          </a:r>
                          <a:endParaRPr lang="zh-TW" altLang="en-US" sz="18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800" dirty="0" smtClean="0">
                              <a:latin typeface="Times New Roman" panose="02020603050405020304" pitchFamily="18" charset="0"/>
                              <a:cs typeface="Times New Roman" panose="02020603050405020304" pitchFamily="18" charset="0"/>
                            </a:rPr>
                            <a:t>0.948</a:t>
                          </a:r>
                          <a:endParaRPr lang="zh-TW" altLang="en-US" sz="18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800" dirty="0" smtClean="0">
                              <a:latin typeface="Times New Roman" panose="02020603050405020304" pitchFamily="18" charset="0"/>
                              <a:cs typeface="Times New Roman" panose="02020603050405020304" pitchFamily="18" charset="0"/>
                            </a:rPr>
                            <a:t>0.304</a:t>
                          </a:r>
                          <a:endParaRPr lang="zh-TW" altLang="en-US" sz="18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800" dirty="0" smtClean="0">
                              <a:latin typeface="Times New Roman" panose="02020603050405020304" pitchFamily="18" charset="0"/>
                              <a:cs typeface="Times New Roman" panose="02020603050405020304" pitchFamily="18" charset="0"/>
                            </a:rPr>
                            <a:t>0.253</a:t>
                          </a:r>
                          <a:endParaRPr lang="zh-TW" altLang="en-US" sz="18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855976891"/>
                      </a:ext>
                    </a:extLst>
                  </a:tr>
                  <a:tr h="510113">
                    <a:tc v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TW" altLang="zh-TW" sz="1400" kern="100" dirty="0" smtClean="0">
                            <a:effectLst/>
                            <a:latin typeface="Times New Roman" panose="02020603050405020304" pitchFamily="18" charset="0"/>
                            <a:ea typeface="標楷體" panose="03000509000000000000" pitchFamily="65" charset="-120"/>
                            <a:cs typeface="Times New Roman" panose="02020603050405020304" pitchFamily="18"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800" b="1" kern="100" dirty="0" smtClean="0">
                              <a:solidFill>
                                <a:srgbClr val="002060"/>
                              </a:solidFill>
                              <a:effectLst/>
                              <a:latin typeface="Times New Roman" panose="02020603050405020304" pitchFamily="18" charset="0"/>
                              <a:cs typeface="Times New Roman" panose="02020603050405020304" pitchFamily="18" charset="0"/>
                            </a:rPr>
                            <a:t>FedBVA_SAT_Slack</a:t>
                          </a:r>
                          <a:endParaRPr lang="zh-TW" altLang="zh-TW" sz="1800" b="1" kern="100" dirty="0" smtClean="0">
                            <a:solidFill>
                              <a:srgbClr val="00206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800" dirty="0" smtClean="0">
                              <a:latin typeface="Times New Roman" panose="02020603050405020304" pitchFamily="18" charset="0"/>
                              <a:cs typeface="Times New Roman" panose="02020603050405020304" pitchFamily="18" charset="0"/>
                            </a:rPr>
                            <a:t>1.2/1.0</a:t>
                          </a:r>
                          <a:endParaRPr lang="zh-TW" altLang="en-US" sz="1800" dirty="0" smtClean="0">
                            <a:latin typeface="Times New Roman" panose="02020603050405020304" pitchFamily="18" charset="0"/>
                            <a:cs typeface="Times New Roman" panose="02020603050405020304" pitchFamily="18" charset="0"/>
                          </a:endParaRPr>
                        </a:p>
                      </a:txBody>
                      <a:tcPr/>
                    </a:tc>
                    <a:tc>
                      <a:txBody>
                        <a:bodyPr/>
                        <a:lstStyle/>
                        <a:p>
                          <a:pPr algn="ctr"/>
                          <a:r>
                            <a:rPr lang="en-US" altLang="zh-TW" sz="1800" b="1" dirty="0" smtClean="0">
                              <a:latin typeface="Times New Roman" panose="02020603050405020304" pitchFamily="18" charset="0"/>
                              <a:cs typeface="Times New Roman" panose="02020603050405020304" pitchFamily="18" charset="0"/>
                            </a:rPr>
                            <a:t>0.968</a:t>
                          </a:r>
                          <a:endParaRPr lang="zh-TW" altLang="en-US" sz="1800" b="1" dirty="0">
                            <a:latin typeface="Times New Roman" panose="02020603050405020304" pitchFamily="18" charset="0"/>
                            <a:cs typeface="Times New Roman" panose="02020603050405020304" pitchFamily="18" charset="0"/>
                          </a:endParaRPr>
                        </a:p>
                      </a:txBody>
                      <a:tcPr/>
                    </a:tc>
                    <a:tc>
                      <a:txBody>
                        <a:bodyPr/>
                        <a:lstStyle/>
                        <a:p>
                          <a:pPr algn="ctr"/>
                          <a:r>
                            <a:rPr lang="en-US" altLang="zh-TW" sz="1800" b="1" dirty="0" smtClean="0">
                              <a:latin typeface="Times New Roman" panose="02020603050405020304" pitchFamily="18" charset="0"/>
                              <a:cs typeface="Times New Roman" panose="02020603050405020304" pitchFamily="18" charset="0"/>
                            </a:rPr>
                            <a:t>0.611</a:t>
                          </a:r>
                          <a:endParaRPr lang="zh-TW" altLang="en-US" sz="1800" b="1" dirty="0">
                            <a:latin typeface="Times New Roman" panose="02020603050405020304" pitchFamily="18" charset="0"/>
                            <a:cs typeface="Times New Roman" panose="02020603050405020304" pitchFamily="18" charset="0"/>
                          </a:endParaRPr>
                        </a:p>
                      </a:txBody>
                      <a:tcPr/>
                    </a:tc>
                    <a:tc>
                      <a:txBody>
                        <a:bodyPr/>
                        <a:lstStyle/>
                        <a:p>
                          <a:pPr algn="ctr"/>
                          <a:r>
                            <a:rPr lang="en-US" altLang="zh-TW" sz="1800" b="1" dirty="0" smtClean="0">
                              <a:latin typeface="Times New Roman" panose="02020603050405020304" pitchFamily="18" charset="0"/>
                              <a:cs typeface="Times New Roman" panose="02020603050405020304" pitchFamily="18" charset="0"/>
                            </a:rPr>
                            <a:t>0.591</a:t>
                          </a:r>
                        </a:p>
                      </a:txBody>
                      <a:tcPr/>
                    </a:tc>
                    <a:extLst>
                      <a:ext uri="{0D108BD9-81ED-4DB2-BD59-A6C34878D82A}">
                        <a16:rowId xmlns:a16="http://schemas.microsoft.com/office/drawing/2014/main" val="1234240666"/>
                      </a:ext>
                    </a:extLst>
                  </a:tr>
                  <a:tr h="510113">
                    <a:tc row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ltLang="zh-TW" sz="1800" kern="100" dirty="0" smtClean="0">
                            <a:effectLst/>
                            <a:latin typeface="Times New Roman" panose="02020603050405020304" pitchFamily="18" charset="0"/>
                            <a:ea typeface="標楷體" panose="03000509000000000000" pitchFamily="65" charset="-120"/>
                            <a:cs typeface="Times New Roman" panose="02020603050405020304" pitchFamily="18" charset="0"/>
                          </a:endParaRPr>
                        </a:p>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800" kern="100" dirty="0" smtClean="0">
                              <a:effectLst/>
                              <a:latin typeface="Times New Roman" panose="02020603050405020304" pitchFamily="18" charset="0"/>
                              <a:ea typeface="標楷體" panose="03000509000000000000" pitchFamily="65" charset="-120"/>
                              <a:cs typeface="Times New Roman" panose="02020603050405020304" pitchFamily="18" charset="0"/>
                            </a:rPr>
                            <a:t>FedProx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800" kern="100" dirty="0" smtClean="0">
                              <a:effectLst/>
                              <a:latin typeface="Times New Roman" panose="02020603050405020304" pitchFamily="18" charset="0"/>
                              <a:cs typeface="Times New Roman" panose="02020603050405020304" pitchFamily="18" charset="0"/>
                            </a:rPr>
                            <a:t>FedBVA_SAT</a:t>
                          </a:r>
                          <a:endParaRPr lang="zh-TW" altLang="zh-TW" sz="1800" kern="100" dirty="0" smtClean="0">
                            <a:effectLst/>
                            <a:latin typeface="Times New Roman" panose="02020603050405020304" pitchFamily="18" charset="0"/>
                            <a:ea typeface="標楷體" panose="03000509000000000000" pitchFamily="65" charset="-120"/>
                            <a:cs typeface="Times New Roman" panose="02020603050405020304" pitchFamily="18" charset="0"/>
                          </a:endParaRPr>
                        </a:p>
                      </a:txBody>
                      <a:tcPr/>
                    </a:tc>
                    <a:tc>
                      <a:txBody>
                        <a:bodyPr/>
                        <a:lstStyle/>
                        <a:p>
                          <a:pPr algn="ctr"/>
                          <a:r>
                            <a:rPr lang="en-US" altLang="zh-TW" sz="1800" dirty="0" smtClean="0">
                              <a:latin typeface="Times New Roman" panose="02020603050405020304" pitchFamily="18" charset="0"/>
                              <a:cs typeface="Times New Roman" panose="02020603050405020304" pitchFamily="18" charset="0"/>
                            </a:rPr>
                            <a:t>1.0/1.0</a:t>
                          </a:r>
                          <a:endParaRPr lang="zh-TW" altLang="en-US" sz="18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800" b="0" kern="1200" dirty="0" smtClean="0">
                              <a:solidFill>
                                <a:schemeClr val="dk1"/>
                              </a:solidFill>
                              <a:effectLst/>
                              <a:latin typeface="Times New Roman" panose="02020603050405020304" pitchFamily="18" charset="0"/>
                              <a:ea typeface="+mn-ea"/>
                              <a:cs typeface="Times New Roman" panose="02020603050405020304" pitchFamily="18" charset="0"/>
                            </a:rPr>
                            <a:t>0.977</a:t>
                          </a:r>
                          <a:endParaRPr lang="zh-TW" altLang="en-US" sz="1800" b="0" dirty="0">
                            <a:latin typeface="Times New Roman" panose="02020603050405020304" pitchFamily="18" charset="0"/>
                            <a:cs typeface="Times New Roman" panose="02020603050405020304" pitchFamily="18" charset="0"/>
                          </a:endParaRPr>
                        </a:p>
                      </a:txBody>
                      <a:tcPr/>
                    </a:tc>
                    <a:tc>
                      <a:txBody>
                        <a:bodyPr/>
                        <a:lstStyle/>
                        <a:p>
                          <a:pPr algn="ctr"/>
                          <a:r>
                            <a:rPr lang="en-US" altLang="zh-TW" sz="1800" kern="1200" dirty="0" smtClean="0">
                              <a:solidFill>
                                <a:schemeClr val="dk1"/>
                              </a:solidFill>
                              <a:effectLst/>
                              <a:latin typeface="Times New Roman" panose="02020603050405020304" pitchFamily="18" charset="0"/>
                              <a:ea typeface="+mn-ea"/>
                              <a:cs typeface="Times New Roman" panose="02020603050405020304" pitchFamily="18" charset="0"/>
                            </a:rPr>
                            <a:t>0.539</a:t>
                          </a:r>
                          <a:endParaRPr lang="zh-TW" altLang="en-US" sz="18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800" kern="1200" dirty="0" smtClean="0">
                              <a:solidFill>
                                <a:schemeClr val="dk1"/>
                              </a:solidFill>
                              <a:effectLst/>
                              <a:latin typeface="Times New Roman" panose="02020603050405020304" pitchFamily="18" charset="0"/>
                              <a:ea typeface="+mn-ea"/>
                              <a:cs typeface="Times New Roman" panose="02020603050405020304" pitchFamily="18" charset="0"/>
                            </a:rPr>
                            <a:t>0.321</a:t>
                          </a:r>
                          <a:endParaRPr lang="zh-TW" altLang="en-US" sz="18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260102075"/>
                      </a:ext>
                    </a:extLst>
                  </a:tr>
                  <a:tr h="510113">
                    <a:tc v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TW" altLang="zh-TW" sz="1400" kern="100" dirty="0" smtClean="0">
                            <a:effectLst/>
                            <a:latin typeface="Times New Roman" panose="02020603050405020304" pitchFamily="18" charset="0"/>
                            <a:ea typeface="標楷體" panose="03000509000000000000" pitchFamily="65" charset="-120"/>
                            <a:cs typeface="Times New Roman" panose="02020603050405020304" pitchFamily="18"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800" b="1" kern="100" dirty="0" smtClean="0">
                              <a:solidFill>
                                <a:srgbClr val="002060"/>
                              </a:solidFill>
                              <a:effectLst/>
                              <a:latin typeface="Times New Roman" panose="02020603050405020304" pitchFamily="18" charset="0"/>
                              <a:cs typeface="Times New Roman" panose="02020603050405020304" pitchFamily="18" charset="0"/>
                            </a:rPr>
                            <a:t>FedBVA_SAT_Slack</a:t>
                          </a:r>
                          <a:endParaRPr lang="zh-TW" altLang="zh-TW" sz="1800" b="1" kern="100" dirty="0" smtClean="0">
                            <a:solidFill>
                              <a:srgbClr val="00206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800" dirty="0" smtClean="0">
                              <a:latin typeface="Times New Roman" panose="02020603050405020304" pitchFamily="18" charset="0"/>
                              <a:cs typeface="Times New Roman" panose="02020603050405020304" pitchFamily="18" charset="0"/>
                            </a:rPr>
                            <a:t>1.2/1.0</a:t>
                          </a:r>
                          <a:endParaRPr lang="zh-TW" altLang="en-US" sz="1800" dirty="0" smtClean="0">
                            <a:latin typeface="Times New Roman" panose="02020603050405020304" pitchFamily="18" charset="0"/>
                            <a:cs typeface="Times New Roman" panose="02020603050405020304" pitchFamily="18" charset="0"/>
                          </a:endParaRPr>
                        </a:p>
                      </a:txBody>
                      <a:tcPr/>
                    </a:tc>
                    <a:tc>
                      <a:txBody>
                        <a:bodyPr/>
                        <a:lstStyle/>
                        <a:p>
                          <a:pPr algn="ctr"/>
                          <a:r>
                            <a:rPr lang="en-US" altLang="zh-TW" sz="1800" b="1" kern="1200" dirty="0" smtClean="0">
                              <a:solidFill>
                                <a:schemeClr val="dk1"/>
                              </a:solidFill>
                              <a:effectLst/>
                              <a:latin typeface="Times New Roman" panose="02020603050405020304" pitchFamily="18" charset="0"/>
                              <a:ea typeface="+mn-ea"/>
                              <a:cs typeface="Times New Roman" panose="02020603050405020304" pitchFamily="18" charset="0"/>
                            </a:rPr>
                            <a:t>0.981</a:t>
                          </a:r>
                          <a:endParaRPr lang="zh-TW" altLang="en-US" sz="18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800" b="1" kern="1200" dirty="0" smtClean="0">
                              <a:solidFill>
                                <a:schemeClr val="dk1"/>
                              </a:solidFill>
                              <a:effectLst/>
                              <a:latin typeface="Times New Roman" panose="02020603050405020304" pitchFamily="18" charset="0"/>
                              <a:ea typeface="+mn-ea"/>
                              <a:cs typeface="Times New Roman" panose="02020603050405020304" pitchFamily="18" charset="0"/>
                            </a:rPr>
                            <a:t>0.682</a:t>
                          </a:r>
                          <a:endParaRPr lang="zh-TW" altLang="en-US" sz="18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800" b="1" kern="1200" dirty="0" smtClean="0">
                              <a:solidFill>
                                <a:schemeClr val="dk1"/>
                              </a:solidFill>
                              <a:effectLst/>
                              <a:latin typeface="Times New Roman" panose="02020603050405020304" pitchFamily="18" charset="0"/>
                              <a:ea typeface="+mn-ea"/>
                              <a:cs typeface="Times New Roman" panose="02020603050405020304" pitchFamily="18" charset="0"/>
                            </a:rPr>
                            <a:t>0.671</a:t>
                          </a:r>
                          <a:endParaRPr lang="en-US" altLang="zh-TW" sz="1800" dirty="0" smtClean="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607425408"/>
                      </a:ext>
                    </a:extLst>
                  </a:tr>
                </a:tbl>
              </a:graphicData>
            </a:graphic>
          </p:graphicFrame>
        </mc:Choice>
        <mc:Fallback xmlns="">
          <p:graphicFrame>
            <p:nvGraphicFramePr>
              <p:cNvPr id="5" name="表格 4"/>
              <p:cNvGraphicFramePr>
                <a:graphicFrameLocks noGrp="1"/>
              </p:cNvGraphicFramePr>
              <p:nvPr>
                <p:extLst>
                  <p:ext uri="{D42A27DB-BD31-4B8C-83A1-F6EECF244321}">
                    <p14:modId xmlns:p14="http://schemas.microsoft.com/office/powerpoint/2010/main" val="425267242"/>
                  </p:ext>
                </p:extLst>
              </p:nvPr>
            </p:nvGraphicFramePr>
            <p:xfrm>
              <a:off x="902140" y="4042154"/>
              <a:ext cx="10451660" cy="2491761"/>
            </p:xfrm>
            <a:graphic>
              <a:graphicData uri="http://schemas.openxmlformats.org/drawingml/2006/table">
                <a:tbl>
                  <a:tblPr firstRow="1" bandRow="1">
                    <a:tableStyleId>{5C22544A-7EE6-4342-B048-85BDC9FD1C3A}</a:tableStyleId>
                  </a:tblPr>
                  <a:tblGrid>
                    <a:gridCol w="1628287">
                      <a:extLst>
                        <a:ext uri="{9D8B030D-6E8A-4147-A177-3AD203B41FA5}">
                          <a16:colId xmlns:a16="http://schemas.microsoft.com/office/drawing/2014/main" val="4080313554"/>
                        </a:ext>
                      </a:extLst>
                    </a:gridCol>
                    <a:gridCol w="2212893">
                      <a:extLst>
                        <a:ext uri="{9D8B030D-6E8A-4147-A177-3AD203B41FA5}">
                          <a16:colId xmlns:a16="http://schemas.microsoft.com/office/drawing/2014/main" val="3892236724"/>
                        </a:ext>
                      </a:extLst>
                    </a:gridCol>
                    <a:gridCol w="1491838">
                      <a:extLst>
                        <a:ext uri="{9D8B030D-6E8A-4147-A177-3AD203B41FA5}">
                          <a16:colId xmlns:a16="http://schemas.microsoft.com/office/drawing/2014/main" val="1708511007"/>
                        </a:ext>
                      </a:extLst>
                    </a:gridCol>
                    <a:gridCol w="1706214">
                      <a:extLst>
                        <a:ext uri="{9D8B030D-6E8A-4147-A177-3AD203B41FA5}">
                          <a16:colId xmlns:a16="http://schemas.microsoft.com/office/drawing/2014/main" val="408678381"/>
                        </a:ext>
                      </a:extLst>
                    </a:gridCol>
                    <a:gridCol w="1706214">
                      <a:extLst>
                        <a:ext uri="{9D8B030D-6E8A-4147-A177-3AD203B41FA5}">
                          <a16:colId xmlns:a16="http://schemas.microsoft.com/office/drawing/2014/main" val="3727919344"/>
                        </a:ext>
                      </a:extLst>
                    </a:gridCol>
                    <a:gridCol w="1706214">
                      <a:extLst>
                        <a:ext uri="{9D8B030D-6E8A-4147-A177-3AD203B41FA5}">
                          <a16:colId xmlns:a16="http://schemas.microsoft.com/office/drawing/2014/main" val="441961512"/>
                        </a:ext>
                      </a:extLst>
                    </a:gridCol>
                  </a:tblGrid>
                  <a:tr h="451309">
                    <a:tc>
                      <a:txBody>
                        <a:bodyPr/>
                        <a:lstStyle/>
                        <a:p>
                          <a:pPr marL="0" marR="0" indent="127000" algn="ctr" defTabSz="914400" rtl="0" eaLnBrk="1" fontAlgn="auto" latinLnBrk="0" hangingPunct="1">
                            <a:lnSpc>
                              <a:spcPct val="150000"/>
                            </a:lnSpc>
                            <a:spcBef>
                              <a:spcPts val="0"/>
                            </a:spcBef>
                            <a:spcAft>
                              <a:spcPts val="0"/>
                            </a:spcAft>
                            <a:buClrTx/>
                            <a:buSzTx/>
                            <a:buFontTx/>
                            <a:buNone/>
                            <a:tabLst/>
                            <a:defRPr/>
                          </a:pPr>
                          <a:r>
                            <a:rPr lang="en-US" altLang="zh-TW" sz="1800" b="0" kern="100" dirty="0" smtClean="0">
                              <a:effectLst/>
                              <a:latin typeface="Times New Roman" panose="02020603050405020304" pitchFamily="18" charset="0"/>
                              <a:cs typeface="Times New Roman" panose="02020603050405020304" pitchFamily="18" charset="0"/>
                            </a:rPr>
                            <a:t>MNIST </a:t>
                          </a:r>
                          <a:endParaRPr lang="zh-TW" altLang="zh-TW" sz="1800" b="0" kern="100" dirty="0" smtClean="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tc>
                    <a:tc>
                      <a:txBody>
                        <a:bodyPr/>
                        <a:lstStyle/>
                        <a:p>
                          <a:pPr indent="127000" algn="ctr">
                            <a:lnSpc>
                              <a:spcPct val="150000"/>
                            </a:lnSpc>
                            <a:spcAft>
                              <a:spcPts val="0"/>
                            </a:spcAft>
                          </a:pPr>
                          <a:r>
                            <a:rPr lang="en-US" altLang="zh-TW" sz="1800" b="0" kern="100" dirty="0" smtClean="0">
                              <a:effectLst/>
                              <a:latin typeface="Times New Roman" panose="02020603050405020304" pitchFamily="18" charset="0"/>
                              <a:ea typeface="標楷體" panose="03000509000000000000" pitchFamily="65" charset="-120"/>
                              <a:cs typeface="Times New Roman" panose="02020603050405020304" pitchFamily="18" charset="0"/>
                            </a:rPr>
                            <a:t>Algorithm</a:t>
                          </a:r>
                          <a:endParaRPr lang="zh-TW" sz="1800" b="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tc>
                    <a:tc>
                      <a:txBody>
                        <a:bodyPr/>
                        <a:lstStyle/>
                        <a:p>
                          <a:endParaRPr lang="zh-TW"/>
                        </a:p>
                      </a:txBody>
                      <a:tcPr marL="68580" marR="68580" marT="0" marB="0">
                        <a:blipFill>
                          <a:blip r:embed="rId4"/>
                          <a:stretch>
                            <a:fillRect l="-257959" t="-1351" r="-344490" b="-455405"/>
                          </a:stretch>
                        </a:blipFill>
                      </a:tcPr>
                    </a:tc>
                    <a:tc>
                      <a:txBody>
                        <a:bodyPr/>
                        <a:lstStyle/>
                        <a:p>
                          <a:pPr indent="127000" algn="ctr">
                            <a:lnSpc>
                              <a:spcPct val="150000"/>
                            </a:lnSpc>
                            <a:spcAft>
                              <a:spcPts val="0"/>
                            </a:spcAft>
                          </a:pPr>
                          <a:r>
                            <a:rPr lang="en-US" sz="1800" b="0" kern="100" dirty="0">
                              <a:effectLst/>
                              <a:latin typeface="Times New Roman" panose="02020603050405020304" pitchFamily="18" charset="0"/>
                              <a:cs typeface="Times New Roman" panose="02020603050405020304" pitchFamily="18" charset="0"/>
                            </a:rPr>
                            <a:t>Clean</a:t>
                          </a:r>
                          <a:endParaRPr lang="zh-TW" sz="1800" b="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tc>
                    <a:tc>
                      <a:txBody>
                        <a:bodyPr/>
                        <a:lstStyle/>
                        <a:p>
                          <a:pPr indent="127000" algn="ctr">
                            <a:lnSpc>
                              <a:spcPct val="150000"/>
                            </a:lnSpc>
                            <a:spcAft>
                              <a:spcPts val="0"/>
                            </a:spcAft>
                          </a:pPr>
                          <a:r>
                            <a:rPr lang="en-US" sz="1800" b="0" kern="100" dirty="0" smtClean="0">
                              <a:effectLst/>
                              <a:latin typeface="Times New Roman" panose="02020603050405020304" pitchFamily="18" charset="0"/>
                              <a:cs typeface="Times New Roman" panose="02020603050405020304" pitchFamily="18" charset="0"/>
                            </a:rPr>
                            <a:t>FGSM-0.3</a:t>
                          </a:r>
                          <a:endParaRPr lang="zh-TW" sz="1800" b="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tc>
                    <a:tc>
                      <a:txBody>
                        <a:bodyPr/>
                        <a:lstStyle/>
                        <a:p>
                          <a:pPr indent="127000" algn="ctr">
                            <a:lnSpc>
                              <a:spcPct val="150000"/>
                            </a:lnSpc>
                            <a:spcAft>
                              <a:spcPts val="0"/>
                            </a:spcAft>
                          </a:pPr>
                          <a:r>
                            <a:rPr lang="en-US" sz="1800" b="0" kern="100" dirty="0" smtClean="0">
                              <a:effectLst/>
                              <a:latin typeface="Times New Roman" panose="02020603050405020304" pitchFamily="18" charset="0"/>
                              <a:cs typeface="Times New Roman" panose="02020603050405020304" pitchFamily="18" charset="0"/>
                            </a:rPr>
                            <a:t>PGD-20-0.2</a:t>
                          </a:r>
                          <a:endParaRPr lang="zh-TW" sz="1800" b="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tc>
                    <a:extLst>
                      <a:ext uri="{0D108BD9-81ED-4DB2-BD59-A6C34878D82A}">
                        <a16:rowId xmlns:a16="http://schemas.microsoft.com/office/drawing/2014/main" val="1707770703"/>
                      </a:ext>
                    </a:extLst>
                  </a:tr>
                  <a:tr h="510113">
                    <a:tc row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ltLang="zh-TW" sz="1800" kern="100" dirty="0" smtClean="0">
                            <a:effectLst/>
                            <a:latin typeface="Times New Roman" panose="02020603050405020304" pitchFamily="18" charset="0"/>
                            <a:ea typeface="標楷體" panose="03000509000000000000" pitchFamily="65" charset="-120"/>
                            <a:cs typeface="Times New Roman" panose="02020603050405020304" pitchFamily="18" charset="0"/>
                          </a:endParaRPr>
                        </a:p>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800" kern="100" dirty="0" smtClean="0">
                              <a:effectLst/>
                              <a:latin typeface="Times New Roman" panose="02020603050405020304" pitchFamily="18" charset="0"/>
                              <a:ea typeface="標楷體" panose="03000509000000000000" pitchFamily="65" charset="-120"/>
                              <a:cs typeface="Times New Roman" panose="02020603050405020304" pitchFamily="18" charset="0"/>
                            </a:rPr>
                            <a:t>FedAvg</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800" kern="100" dirty="0" smtClean="0">
                              <a:effectLst/>
                              <a:latin typeface="Times New Roman" panose="02020603050405020304" pitchFamily="18" charset="0"/>
                              <a:cs typeface="Times New Roman" panose="02020603050405020304" pitchFamily="18" charset="0"/>
                            </a:rPr>
                            <a:t>FedBVA_SAT</a:t>
                          </a:r>
                          <a:endParaRPr lang="zh-TW" altLang="zh-TW" sz="1800" kern="100" dirty="0" smtClean="0">
                            <a:effectLst/>
                            <a:latin typeface="Times New Roman" panose="02020603050405020304" pitchFamily="18" charset="0"/>
                            <a:ea typeface="標楷體" panose="03000509000000000000" pitchFamily="65" charset="-120"/>
                            <a:cs typeface="Times New Roman" panose="02020603050405020304" pitchFamily="18" charset="0"/>
                          </a:endParaRPr>
                        </a:p>
                      </a:txBody>
                      <a:tcPr/>
                    </a:tc>
                    <a:tc>
                      <a:txBody>
                        <a:bodyPr/>
                        <a:lstStyle/>
                        <a:p>
                          <a:pPr algn="ctr"/>
                          <a:r>
                            <a:rPr lang="en-US" altLang="zh-TW" sz="1800" dirty="0" smtClean="0">
                              <a:latin typeface="Times New Roman" panose="02020603050405020304" pitchFamily="18" charset="0"/>
                              <a:cs typeface="Times New Roman" panose="02020603050405020304" pitchFamily="18" charset="0"/>
                            </a:rPr>
                            <a:t>1.0/1.0</a:t>
                          </a:r>
                          <a:endParaRPr lang="zh-TW" altLang="en-US" sz="18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800" dirty="0" smtClean="0">
                              <a:latin typeface="Times New Roman" panose="02020603050405020304" pitchFamily="18" charset="0"/>
                              <a:cs typeface="Times New Roman" panose="02020603050405020304" pitchFamily="18" charset="0"/>
                            </a:rPr>
                            <a:t>0.948</a:t>
                          </a:r>
                          <a:endParaRPr lang="zh-TW" altLang="en-US" sz="18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800" dirty="0" smtClean="0">
                              <a:latin typeface="Times New Roman" panose="02020603050405020304" pitchFamily="18" charset="0"/>
                              <a:cs typeface="Times New Roman" panose="02020603050405020304" pitchFamily="18" charset="0"/>
                            </a:rPr>
                            <a:t>0.304</a:t>
                          </a:r>
                          <a:endParaRPr lang="zh-TW" altLang="en-US" sz="18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800" dirty="0" smtClean="0">
                              <a:latin typeface="Times New Roman" panose="02020603050405020304" pitchFamily="18" charset="0"/>
                              <a:cs typeface="Times New Roman" panose="02020603050405020304" pitchFamily="18" charset="0"/>
                            </a:rPr>
                            <a:t>0.253</a:t>
                          </a:r>
                          <a:endParaRPr lang="zh-TW" altLang="en-US" sz="18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855976891"/>
                      </a:ext>
                    </a:extLst>
                  </a:tr>
                  <a:tr h="510113">
                    <a:tc v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TW" altLang="zh-TW" sz="1400" kern="100" dirty="0" smtClean="0">
                            <a:effectLst/>
                            <a:latin typeface="Times New Roman" panose="02020603050405020304" pitchFamily="18" charset="0"/>
                            <a:ea typeface="標楷體" panose="03000509000000000000" pitchFamily="65" charset="-120"/>
                            <a:cs typeface="Times New Roman" panose="02020603050405020304" pitchFamily="18"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800" b="1" kern="100" dirty="0" smtClean="0">
                              <a:solidFill>
                                <a:srgbClr val="002060"/>
                              </a:solidFill>
                              <a:effectLst/>
                              <a:latin typeface="Times New Roman" panose="02020603050405020304" pitchFamily="18" charset="0"/>
                              <a:cs typeface="Times New Roman" panose="02020603050405020304" pitchFamily="18" charset="0"/>
                            </a:rPr>
                            <a:t>FedBVA_SAT_Slack</a:t>
                          </a:r>
                          <a:endParaRPr lang="zh-TW" altLang="zh-TW" sz="1800" b="1" kern="100" dirty="0" smtClean="0">
                            <a:solidFill>
                              <a:srgbClr val="00206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800" dirty="0" smtClean="0">
                              <a:latin typeface="Times New Roman" panose="02020603050405020304" pitchFamily="18" charset="0"/>
                              <a:cs typeface="Times New Roman" panose="02020603050405020304" pitchFamily="18" charset="0"/>
                            </a:rPr>
                            <a:t>1.2/1.0</a:t>
                          </a:r>
                          <a:endParaRPr lang="zh-TW" altLang="en-US" sz="1800" dirty="0" smtClean="0">
                            <a:latin typeface="Times New Roman" panose="02020603050405020304" pitchFamily="18" charset="0"/>
                            <a:cs typeface="Times New Roman" panose="02020603050405020304" pitchFamily="18" charset="0"/>
                          </a:endParaRPr>
                        </a:p>
                      </a:txBody>
                      <a:tcPr/>
                    </a:tc>
                    <a:tc>
                      <a:txBody>
                        <a:bodyPr/>
                        <a:lstStyle/>
                        <a:p>
                          <a:pPr algn="ctr"/>
                          <a:r>
                            <a:rPr lang="en-US" altLang="zh-TW" sz="1800" b="1" dirty="0" smtClean="0">
                              <a:latin typeface="Times New Roman" panose="02020603050405020304" pitchFamily="18" charset="0"/>
                              <a:cs typeface="Times New Roman" panose="02020603050405020304" pitchFamily="18" charset="0"/>
                            </a:rPr>
                            <a:t>0.968</a:t>
                          </a:r>
                          <a:endParaRPr lang="zh-TW" altLang="en-US" sz="1800" b="1" dirty="0">
                            <a:latin typeface="Times New Roman" panose="02020603050405020304" pitchFamily="18" charset="0"/>
                            <a:cs typeface="Times New Roman" panose="02020603050405020304" pitchFamily="18" charset="0"/>
                          </a:endParaRPr>
                        </a:p>
                      </a:txBody>
                      <a:tcPr/>
                    </a:tc>
                    <a:tc>
                      <a:txBody>
                        <a:bodyPr/>
                        <a:lstStyle/>
                        <a:p>
                          <a:pPr algn="ctr"/>
                          <a:r>
                            <a:rPr lang="en-US" altLang="zh-TW" sz="1800" b="1" dirty="0" smtClean="0">
                              <a:latin typeface="Times New Roman" panose="02020603050405020304" pitchFamily="18" charset="0"/>
                              <a:cs typeface="Times New Roman" panose="02020603050405020304" pitchFamily="18" charset="0"/>
                            </a:rPr>
                            <a:t>0.611</a:t>
                          </a:r>
                          <a:endParaRPr lang="zh-TW" altLang="en-US" sz="1800" b="1" dirty="0">
                            <a:latin typeface="Times New Roman" panose="02020603050405020304" pitchFamily="18" charset="0"/>
                            <a:cs typeface="Times New Roman" panose="02020603050405020304" pitchFamily="18" charset="0"/>
                          </a:endParaRPr>
                        </a:p>
                      </a:txBody>
                      <a:tcPr/>
                    </a:tc>
                    <a:tc>
                      <a:txBody>
                        <a:bodyPr/>
                        <a:lstStyle/>
                        <a:p>
                          <a:pPr algn="ctr"/>
                          <a:r>
                            <a:rPr lang="en-US" altLang="zh-TW" sz="1800" b="1" dirty="0" smtClean="0">
                              <a:latin typeface="Times New Roman" panose="02020603050405020304" pitchFamily="18" charset="0"/>
                              <a:cs typeface="Times New Roman" panose="02020603050405020304" pitchFamily="18" charset="0"/>
                            </a:rPr>
                            <a:t>0.591</a:t>
                          </a:r>
                        </a:p>
                      </a:txBody>
                      <a:tcPr/>
                    </a:tc>
                    <a:extLst>
                      <a:ext uri="{0D108BD9-81ED-4DB2-BD59-A6C34878D82A}">
                        <a16:rowId xmlns:a16="http://schemas.microsoft.com/office/drawing/2014/main" val="1234240666"/>
                      </a:ext>
                    </a:extLst>
                  </a:tr>
                  <a:tr h="510113">
                    <a:tc row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ltLang="zh-TW" sz="1800" kern="100" dirty="0" smtClean="0">
                            <a:effectLst/>
                            <a:latin typeface="Times New Roman" panose="02020603050405020304" pitchFamily="18" charset="0"/>
                            <a:ea typeface="標楷體" panose="03000509000000000000" pitchFamily="65" charset="-120"/>
                            <a:cs typeface="Times New Roman" panose="02020603050405020304" pitchFamily="18" charset="0"/>
                          </a:endParaRPr>
                        </a:p>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800" kern="100" dirty="0" smtClean="0">
                              <a:effectLst/>
                              <a:latin typeface="Times New Roman" panose="02020603050405020304" pitchFamily="18" charset="0"/>
                              <a:ea typeface="標楷體" panose="03000509000000000000" pitchFamily="65" charset="-120"/>
                              <a:cs typeface="Times New Roman" panose="02020603050405020304" pitchFamily="18" charset="0"/>
                            </a:rPr>
                            <a:t>FedProx</a:t>
                          </a:r>
                          <a:endParaRPr lang="en-US" altLang="zh-TW" sz="1800" kern="100" dirty="0" smtClean="0">
                            <a:effectLst/>
                            <a:latin typeface="Times New Roman" panose="02020603050405020304" pitchFamily="18" charset="0"/>
                            <a:ea typeface="標楷體" panose="03000509000000000000" pitchFamily="65" charset="-120"/>
                            <a:cs typeface="Times New Roman" panose="02020603050405020304" pitchFamily="18"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800" kern="100" dirty="0" smtClean="0">
                              <a:effectLst/>
                              <a:latin typeface="Times New Roman" panose="02020603050405020304" pitchFamily="18" charset="0"/>
                              <a:cs typeface="Times New Roman" panose="02020603050405020304" pitchFamily="18" charset="0"/>
                            </a:rPr>
                            <a:t>FedBVA_SAT</a:t>
                          </a:r>
                          <a:endParaRPr lang="zh-TW" altLang="zh-TW" sz="1800" kern="100" dirty="0" smtClean="0">
                            <a:effectLst/>
                            <a:latin typeface="Times New Roman" panose="02020603050405020304" pitchFamily="18" charset="0"/>
                            <a:ea typeface="標楷體" panose="03000509000000000000" pitchFamily="65" charset="-120"/>
                            <a:cs typeface="Times New Roman" panose="02020603050405020304" pitchFamily="18" charset="0"/>
                          </a:endParaRPr>
                        </a:p>
                      </a:txBody>
                      <a:tcPr/>
                    </a:tc>
                    <a:tc>
                      <a:txBody>
                        <a:bodyPr/>
                        <a:lstStyle/>
                        <a:p>
                          <a:pPr algn="ctr"/>
                          <a:r>
                            <a:rPr lang="en-US" altLang="zh-TW" sz="1800" dirty="0" smtClean="0">
                              <a:latin typeface="Times New Roman" panose="02020603050405020304" pitchFamily="18" charset="0"/>
                              <a:cs typeface="Times New Roman" panose="02020603050405020304" pitchFamily="18" charset="0"/>
                            </a:rPr>
                            <a:t>1.0/1.0</a:t>
                          </a:r>
                          <a:endParaRPr lang="zh-TW" altLang="en-US" sz="18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800" b="0" kern="1200" dirty="0" smtClean="0">
                              <a:solidFill>
                                <a:schemeClr val="dk1"/>
                              </a:solidFill>
                              <a:effectLst/>
                              <a:latin typeface="Times New Roman" panose="02020603050405020304" pitchFamily="18" charset="0"/>
                              <a:ea typeface="+mn-ea"/>
                              <a:cs typeface="Times New Roman" panose="02020603050405020304" pitchFamily="18" charset="0"/>
                            </a:rPr>
                            <a:t>0.977</a:t>
                          </a:r>
                          <a:endParaRPr lang="zh-TW" altLang="en-US" sz="1800" b="0" dirty="0">
                            <a:latin typeface="Times New Roman" panose="02020603050405020304" pitchFamily="18" charset="0"/>
                            <a:cs typeface="Times New Roman" panose="02020603050405020304" pitchFamily="18" charset="0"/>
                          </a:endParaRPr>
                        </a:p>
                      </a:txBody>
                      <a:tcPr/>
                    </a:tc>
                    <a:tc>
                      <a:txBody>
                        <a:bodyPr/>
                        <a:lstStyle/>
                        <a:p>
                          <a:pPr algn="ctr"/>
                          <a:r>
                            <a:rPr lang="en-US" altLang="zh-TW" sz="1800" kern="1200" dirty="0" smtClean="0">
                              <a:solidFill>
                                <a:schemeClr val="dk1"/>
                              </a:solidFill>
                              <a:effectLst/>
                              <a:latin typeface="Times New Roman" panose="02020603050405020304" pitchFamily="18" charset="0"/>
                              <a:ea typeface="+mn-ea"/>
                              <a:cs typeface="Times New Roman" panose="02020603050405020304" pitchFamily="18" charset="0"/>
                            </a:rPr>
                            <a:t>0.539</a:t>
                          </a:r>
                          <a:endParaRPr lang="zh-TW" altLang="en-US" sz="18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800" kern="1200" dirty="0" smtClean="0">
                              <a:solidFill>
                                <a:schemeClr val="dk1"/>
                              </a:solidFill>
                              <a:effectLst/>
                              <a:latin typeface="Times New Roman" panose="02020603050405020304" pitchFamily="18" charset="0"/>
                              <a:ea typeface="+mn-ea"/>
                              <a:cs typeface="Times New Roman" panose="02020603050405020304" pitchFamily="18" charset="0"/>
                            </a:rPr>
                            <a:t>0.321</a:t>
                          </a:r>
                          <a:endParaRPr lang="zh-TW" altLang="en-US" sz="18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260102075"/>
                      </a:ext>
                    </a:extLst>
                  </a:tr>
                  <a:tr h="510113">
                    <a:tc v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TW" altLang="zh-TW" sz="1400" kern="100" dirty="0" smtClean="0">
                            <a:effectLst/>
                            <a:latin typeface="Times New Roman" panose="02020603050405020304" pitchFamily="18" charset="0"/>
                            <a:ea typeface="標楷體" panose="03000509000000000000" pitchFamily="65" charset="-120"/>
                            <a:cs typeface="Times New Roman" panose="02020603050405020304" pitchFamily="18"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800" b="1" kern="100" dirty="0" smtClean="0">
                              <a:solidFill>
                                <a:srgbClr val="002060"/>
                              </a:solidFill>
                              <a:effectLst/>
                              <a:latin typeface="Times New Roman" panose="02020603050405020304" pitchFamily="18" charset="0"/>
                              <a:cs typeface="Times New Roman" panose="02020603050405020304" pitchFamily="18" charset="0"/>
                            </a:rPr>
                            <a:t>FedBVA_SAT_Slack</a:t>
                          </a:r>
                          <a:endParaRPr lang="zh-TW" altLang="zh-TW" sz="1800" b="1" kern="100" dirty="0" smtClean="0">
                            <a:solidFill>
                              <a:srgbClr val="00206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800" dirty="0" smtClean="0">
                              <a:latin typeface="Times New Roman" panose="02020603050405020304" pitchFamily="18" charset="0"/>
                              <a:cs typeface="Times New Roman" panose="02020603050405020304" pitchFamily="18" charset="0"/>
                            </a:rPr>
                            <a:t>1.2/1.0</a:t>
                          </a:r>
                          <a:endParaRPr lang="zh-TW" altLang="en-US" sz="1800" dirty="0" smtClean="0">
                            <a:latin typeface="Times New Roman" panose="02020603050405020304" pitchFamily="18" charset="0"/>
                            <a:cs typeface="Times New Roman" panose="02020603050405020304" pitchFamily="18" charset="0"/>
                          </a:endParaRPr>
                        </a:p>
                      </a:txBody>
                      <a:tcPr/>
                    </a:tc>
                    <a:tc>
                      <a:txBody>
                        <a:bodyPr/>
                        <a:lstStyle/>
                        <a:p>
                          <a:pPr algn="ctr"/>
                          <a:r>
                            <a:rPr lang="en-US" altLang="zh-TW" sz="1800" b="1" kern="1200" dirty="0" smtClean="0">
                              <a:solidFill>
                                <a:schemeClr val="dk1"/>
                              </a:solidFill>
                              <a:effectLst/>
                              <a:latin typeface="Times New Roman" panose="02020603050405020304" pitchFamily="18" charset="0"/>
                              <a:ea typeface="+mn-ea"/>
                              <a:cs typeface="Times New Roman" panose="02020603050405020304" pitchFamily="18" charset="0"/>
                            </a:rPr>
                            <a:t>0.981</a:t>
                          </a:r>
                          <a:endParaRPr lang="zh-TW" altLang="en-US" sz="18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800" b="1" kern="1200" dirty="0" smtClean="0">
                              <a:solidFill>
                                <a:schemeClr val="dk1"/>
                              </a:solidFill>
                              <a:effectLst/>
                              <a:latin typeface="Times New Roman" panose="02020603050405020304" pitchFamily="18" charset="0"/>
                              <a:ea typeface="+mn-ea"/>
                              <a:cs typeface="Times New Roman" panose="02020603050405020304" pitchFamily="18" charset="0"/>
                            </a:rPr>
                            <a:t>0.682</a:t>
                          </a:r>
                          <a:endParaRPr lang="zh-TW" altLang="en-US" sz="18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800" b="1" kern="1200" dirty="0" smtClean="0">
                              <a:solidFill>
                                <a:schemeClr val="dk1"/>
                              </a:solidFill>
                              <a:effectLst/>
                              <a:latin typeface="Times New Roman" panose="02020603050405020304" pitchFamily="18" charset="0"/>
                              <a:ea typeface="+mn-ea"/>
                              <a:cs typeface="Times New Roman" panose="02020603050405020304" pitchFamily="18" charset="0"/>
                            </a:rPr>
                            <a:t>0.671</a:t>
                          </a:r>
                          <a:endParaRPr lang="en-US" altLang="zh-TW" sz="1800" dirty="0" smtClean="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607425408"/>
                      </a:ext>
                    </a:extLst>
                  </a:tr>
                </a:tbl>
              </a:graphicData>
            </a:graphic>
          </p:graphicFrame>
        </mc:Fallback>
      </mc:AlternateContent>
      <p:sp>
        <p:nvSpPr>
          <p:cNvPr id="6" name="矩形 5"/>
          <p:cNvSpPr/>
          <p:nvPr/>
        </p:nvSpPr>
        <p:spPr>
          <a:xfrm>
            <a:off x="3076644" y="3109699"/>
            <a:ext cx="911339" cy="369332"/>
          </a:xfrm>
          <a:prstGeom prst="rect">
            <a:avLst/>
          </a:prstGeom>
        </p:spPr>
        <p:txBody>
          <a:bodyPr wrap="none">
            <a:spAutoFit/>
          </a:bodyPr>
          <a:lstStyle/>
          <a:p>
            <a:pPr algn="ctr">
              <a:defRPr/>
            </a:pPr>
            <a:r>
              <a:rPr lang="en-US" altLang="zh-TW" kern="100" dirty="0">
                <a:latin typeface="Times New Roman" panose="02020603050405020304" pitchFamily="18" charset="0"/>
                <a:ea typeface="標楷體" panose="03000509000000000000" pitchFamily="65" charset="-120"/>
                <a:cs typeface="Times New Roman" panose="02020603050405020304" pitchFamily="18" charset="0"/>
              </a:rPr>
              <a:t>FedAvg</a:t>
            </a:r>
          </a:p>
        </p:txBody>
      </p:sp>
      <p:sp>
        <p:nvSpPr>
          <p:cNvPr id="9" name="矩形 8"/>
          <p:cNvSpPr/>
          <p:nvPr/>
        </p:nvSpPr>
        <p:spPr>
          <a:xfrm>
            <a:off x="7562142" y="3109699"/>
            <a:ext cx="966931" cy="369332"/>
          </a:xfrm>
          <a:prstGeom prst="rect">
            <a:avLst/>
          </a:prstGeom>
        </p:spPr>
        <p:txBody>
          <a:bodyPr wrap="none">
            <a:spAutoFit/>
          </a:bodyPr>
          <a:lstStyle/>
          <a:p>
            <a:pPr algn="ctr">
              <a:defRPr/>
            </a:pPr>
            <a:r>
              <a:rPr lang="en-US" altLang="zh-TW" kern="100" dirty="0">
                <a:latin typeface="Times New Roman" panose="02020603050405020304" pitchFamily="18" charset="0"/>
                <a:ea typeface="標楷體" panose="03000509000000000000" pitchFamily="65" charset="-120"/>
                <a:cs typeface="Times New Roman" panose="02020603050405020304" pitchFamily="18" charset="0"/>
              </a:rPr>
              <a:t>FedProx</a:t>
            </a:r>
          </a:p>
        </p:txBody>
      </p:sp>
    </p:spTree>
    <p:extLst>
      <p:ext uri="{BB962C8B-B14F-4D97-AF65-F5344CB8AC3E}">
        <p14:creationId xmlns:p14="http://schemas.microsoft.com/office/powerpoint/2010/main" val="335123995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BC1835-9A42-479B-97D9-E66884E14027}" type="slidenum">
              <a:rPr kumimoji="0" lang="zh-TW" altLang="en-US" sz="1200" b="0" i="0" u="none" strike="noStrike" kern="1200" cap="none" spc="0" normalizeH="0" baseline="0" noProof="0" smtClean="0">
                <a:ln>
                  <a:noFill/>
                </a:ln>
                <a:solidFill>
                  <a:prstClr val="black">
                    <a:tint val="75000"/>
                  </a:prstClr>
                </a:solidFill>
                <a:effectLst/>
                <a:uLnTx/>
                <a:uFillTx/>
                <a:latin typeface="Microsoft JhengHei" panose="020B0604030504040204" pitchFamily="34" charset="-120"/>
                <a:ea typeface="Microsoft JhengHei" panose="020B0604030504040204" pitchFamily="34"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zh-TW" altLang="en-US" sz="1200" b="0" i="0" u="none" strike="noStrike" kern="1200" cap="none" spc="0" normalizeH="0" baseline="0" noProof="0">
              <a:ln>
                <a:noFill/>
              </a:ln>
              <a:solidFill>
                <a:prstClr val="black">
                  <a:tint val="75000"/>
                </a:prstClr>
              </a:solidFill>
              <a:effectLst/>
              <a:uLnTx/>
              <a:uFillTx/>
              <a:latin typeface="Microsoft JhengHei" panose="020B0604030504040204" pitchFamily="34" charset="-120"/>
              <a:ea typeface="Microsoft JhengHei" panose="020B0604030504040204" pitchFamily="34" charset="-120"/>
              <a:cs typeface="+mn-cs"/>
            </a:endParaRPr>
          </a:p>
        </p:txBody>
      </p:sp>
      <p:sp>
        <p:nvSpPr>
          <p:cNvPr id="11" name="標題 1"/>
          <p:cNvSpPr>
            <a:spLocks noGrp="1"/>
          </p:cNvSpPr>
          <p:nvPr>
            <p:ph type="title"/>
          </p:nvPr>
        </p:nvSpPr>
        <p:spPr>
          <a:xfrm>
            <a:off x="1311771" y="0"/>
            <a:ext cx="9436636" cy="954912"/>
          </a:xfrm>
        </p:spPr>
        <p:txBody>
          <a:bodyPr>
            <a:noAutofit/>
          </a:bodyPr>
          <a:lstStyle/>
          <a:p>
            <a:r>
              <a:rPr lang="en-US" altLang="zh-TW" sz="3200" dirty="0" smtClean="0"/>
              <a:t>3</a:t>
            </a:r>
            <a:r>
              <a:rPr lang="en-US" altLang="zh-TW" sz="3200" dirty="0"/>
              <a:t>. Proposed </a:t>
            </a:r>
            <a:r>
              <a:rPr lang="en-US" altLang="zh-TW" sz="3200" dirty="0" smtClean="0"/>
              <a:t>Method</a:t>
            </a:r>
            <a:r>
              <a:rPr lang="zh-TW" altLang="en-US" sz="3200" dirty="0" smtClean="0"/>
              <a:t>與</a:t>
            </a:r>
            <a:r>
              <a:rPr lang="en-US" altLang="zh-TW" sz="3200" dirty="0" smtClean="0"/>
              <a:t>FedBVA</a:t>
            </a:r>
            <a:r>
              <a:rPr lang="zh-TW" altLang="en-US" sz="3200" dirty="0" smtClean="0"/>
              <a:t>的輔助資料集數量比較</a:t>
            </a:r>
            <a:endParaRPr lang="en-US" altLang="zh-TW" sz="3200" dirty="0"/>
          </a:p>
        </p:txBody>
      </p:sp>
      <p:graphicFrame>
        <p:nvGraphicFramePr>
          <p:cNvPr id="12" name="表格 11"/>
          <p:cNvGraphicFramePr>
            <a:graphicFrameLocks noGrp="1"/>
          </p:cNvGraphicFramePr>
          <p:nvPr>
            <p:extLst>
              <p:ext uri="{D42A27DB-BD31-4B8C-83A1-F6EECF244321}">
                <p14:modId xmlns:p14="http://schemas.microsoft.com/office/powerpoint/2010/main" val="1899024476"/>
              </p:ext>
            </p:extLst>
          </p:nvPr>
        </p:nvGraphicFramePr>
        <p:xfrm>
          <a:off x="1267589" y="908418"/>
          <a:ext cx="9359285" cy="1624635"/>
        </p:xfrm>
        <a:graphic>
          <a:graphicData uri="http://schemas.openxmlformats.org/drawingml/2006/table">
            <a:tbl>
              <a:tblPr firstRow="1" firstCol="1" bandRow="1">
                <a:tableStyleId>{5940675A-B579-460E-94D1-54222C63F5DA}</a:tableStyleId>
              </a:tblPr>
              <a:tblGrid>
                <a:gridCol w="2532999">
                  <a:extLst>
                    <a:ext uri="{9D8B030D-6E8A-4147-A177-3AD203B41FA5}">
                      <a16:colId xmlns:a16="http://schemas.microsoft.com/office/drawing/2014/main" val="1925570021"/>
                    </a:ext>
                  </a:extLst>
                </a:gridCol>
                <a:gridCol w="2147677">
                  <a:extLst>
                    <a:ext uri="{9D8B030D-6E8A-4147-A177-3AD203B41FA5}">
                      <a16:colId xmlns:a16="http://schemas.microsoft.com/office/drawing/2014/main" val="3951685797"/>
                    </a:ext>
                  </a:extLst>
                </a:gridCol>
                <a:gridCol w="1464841">
                  <a:extLst>
                    <a:ext uri="{9D8B030D-6E8A-4147-A177-3AD203B41FA5}">
                      <a16:colId xmlns:a16="http://schemas.microsoft.com/office/drawing/2014/main" val="3556129454"/>
                    </a:ext>
                  </a:extLst>
                </a:gridCol>
                <a:gridCol w="1610500">
                  <a:extLst>
                    <a:ext uri="{9D8B030D-6E8A-4147-A177-3AD203B41FA5}">
                      <a16:colId xmlns:a16="http://schemas.microsoft.com/office/drawing/2014/main" val="3408728256"/>
                    </a:ext>
                  </a:extLst>
                </a:gridCol>
                <a:gridCol w="1603268">
                  <a:extLst>
                    <a:ext uri="{9D8B030D-6E8A-4147-A177-3AD203B41FA5}">
                      <a16:colId xmlns:a16="http://schemas.microsoft.com/office/drawing/2014/main" val="3410958833"/>
                    </a:ext>
                  </a:extLst>
                </a:gridCol>
              </a:tblGrid>
              <a:tr h="551443">
                <a:tc>
                  <a:txBody>
                    <a:bodyPr/>
                    <a:lstStyle/>
                    <a:p>
                      <a:pPr indent="127000" algn="ctr">
                        <a:lnSpc>
                          <a:spcPct val="150000"/>
                        </a:lnSpc>
                        <a:spcAft>
                          <a:spcPts val="0"/>
                        </a:spcAft>
                      </a:pPr>
                      <a:r>
                        <a:rPr lang="en-US" sz="1800" kern="100" dirty="0">
                          <a:effectLst/>
                          <a:latin typeface="Times New Roman" panose="02020603050405020304" pitchFamily="18" charset="0"/>
                          <a:cs typeface="Times New Roman" panose="02020603050405020304" pitchFamily="18" charset="0"/>
                        </a:rPr>
                        <a:t>MNIST Dataset</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tc>
                <a:tc>
                  <a:txBody>
                    <a:bodyPr/>
                    <a:lstStyle/>
                    <a:p>
                      <a:pPr indent="127000" algn="ctr">
                        <a:lnSpc>
                          <a:spcPct val="150000"/>
                        </a:lnSpc>
                        <a:spcAft>
                          <a:spcPts val="0"/>
                        </a:spcAft>
                      </a:pPr>
                      <a:r>
                        <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輔助資料集數量</a:t>
                      </a:r>
                    </a:p>
                  </a:txBody>
                  <a:tcPr marL="68580" marR="68580" marT="0" marB="0"/>
                </a:tc>
                <a:tc>
                  <a:txBody>
                    <a:bodyPr/>
                    <a:lstStyle/>
                    <a:p>
                      <a:pPr indent="127000" algn="ctr">
                        <a:lnSpc>
                          <a:spcPct val="150000"/>
                        </a:lnSpc>
                        <a:spcAft>
                          <a:spcPts val="0"/>
                        </a:spcAft>
                      </a:pPr>
                      <a:r>
                        <a:rPr lang="en-US" sz="1800" kern="100" dirty="0">
                          <a:effectLst/>
                          <a:latin typeface="Times New Roman" panose="02020603050405020304" pitchFamily="18" charset="0"/>
                          <a:cs typeface="Times New Roman" panose="02020603050405020304" pitchFamily="18" charset="0"/>
                        </a:rPr>
                        <a:t>Clean</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tc>
                <a:tc>
                  <a:txBody>
                    <a:bodyPr/>
                    <a:lstStyle/>
                    <a:p>
                      <a:pPr indent="127000" algn="ctr">
                        <a:lnSpc>
                          <a:spcPct val="150000"/>
                        </a:lnSpc>
                        <a:spcAft>
                          <a:spcPts val="0"/>
                        </a:spcAft>
                      </a:pPr>
                      <a:r>
                        <a:rPr lang="en-US" sz="1800" kern="100" dirty="0">
                          <a:effectLst/>
                          <a:latin typeface="Times New Roman" panose="02020603050405020304" pitchFamily="18" charset="0"/>
                          <a:cs typeface="Times New Roman" panose="02020603050405020304" pitchFamily="18" charset="0"/>
                        </a:rPr>
                        <a:t>FGSM</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tc>
                <a:tc>
                  <a:txBody>
                    <a:bodyPr/>
                    <a:lstStyle/>
                    <a:p>
                      <a:pPr indent="127000" algn="ctr">
                        <a:lnSpc>
                          <a:spcPct val="150000"/>
                        </a:lnSpc>
                        <a:spcAft>
                          <a:spcPts val="0"/>
                        </a:spcAft>
                      </a:pPr>
                      <a:r>
                        <a:rPr lang="en-US" sz="1800" kern="100">
                          <a:effectLst/>
                          <a:latin typeface="Times New Roman" panose="02020603050405020304" pitchFamily="18" charset="0"/>
                          <a:cs typeface="Times New Roman" panose="02020603050405020304" pitchFamily="18" charset="0"/>
                        </a:rPr>
                        <a:t>PGD-20-10</a:t>
                      </a:r>
                      <a:endParaRPr lang="zh-TW" sz="18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tc>
                <a:extLst>
                  <a:ext uri="{0D108BD9-81ED-4DB2-BD59-A6C34878D82A}">
                    <a16:rowId xmlns:a16="http://schemas.microsoft.com/office/drawing/2014/main" val="2637129686"/>
                  </a:ext>
                </a:extLst>
              </a:tr>
              <a:tr h="536596">
                <a:tc>
                  <a:txBody>
                    <a:bodyPr/>
                    <a:lstStyle/>
                    <a:p>
                      <a:pPr indent="127000" algn="ctr">
                        <a:lnSpc>
                          <a:spcPct val="150000"/>
                        </a:lnSpc>
                        <a:spcAft>
                          <a:spcPts val="0"/>
                        </a:spcAft>
                      </a:pPr>
                      <a:r>
                        <a:rPr lang="en-US" sz="1800" kern="100" dirty="0" smtClean="0">
                          <a:effectLst/>
                          <a:latin typeface="Times New Roman" panose="02020603050405020304" pitchFamily="18" charset="0"/>
                          <a:cs typeface="Times New Roman" panose="02020603050405020304" pitchFamily="18" charset="0"/>
                        </a:rPr>
                        <a:t>Fed_BVA</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tc>
                <a:tc>
                  <a:txBody>
                    <a:bodyPr/>
                    <a:lstStyle/>
                    <a:p>
                      <a:pPr indent="127000" algn="ctr">
                        <a:lnSpc>
                          <a:spcPct val="150000"/>
                        </a:lnSpc>
                        <a:spcAft>
                          <a:spcPts val="0"/>
                        </a:spcAft>
                      </a:pPr>
                      <a:r>
                        <a:rPr lang="en-US" sz="1800" kern="100" dirty="0" smtClean="0">
                          <a:effectLst/>
                          <a:latin typeface="Times New Roman" panose="02020603050405020304" pitchFamily="18" charset="0"/>
                          <a:cs typeface="Times New Roman" panose="02020603050405020304" pitchFamily="18" charset="0"/>
                        </a:rPr>
                        <a:t>2560</a:t>
                      </a:r>
                      <a:r>
                        <a:rPr lang="zh-TW" altLang="zh-TW" sz="1800" kern="100" dirty="0" smtClean="0">
                          <a:effectLst/>
                          <a:latin typeface="Times New Roman" panose="02020603050405020304" pitchFamily="18" charset="0"/>
                          <a:ea typeface="標楷體" panose="03000509000000000000" pitchFamily="65" charset="-120"/>
                          <a:cs typeface="Times New Roman" panose="02020603050405020304" pitchFamily="18" charset="0"/>
                        </a:rPr>
                        <a:t>筆</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tc>
                <a:tc>
                  <a:txBody>
                    <a:bodyPr/>
                    <a:lstStyle/>
                    <a:p>
                      <a:pPr indent="127000" algn="ctr">
                        <a:lnSpc>
                          <a:spcPct val="150000"/>
                        </a:lnSpc>
                        <a:spcAft>
                          <a:spcPts val="0"/>
                        </a:spcAft>
                      </a:pPr>
                      <a:r>
                        <a:rPr lang="en-US" sz="1800" kern="100" dirty="0">
                          <a:effectLst/>
                          <a:latin typeface="Times New Roman" panose="02020603050405020304" pitchFamily="18" charset="0"/>
                          <a:cs typeface="Times New Roman" panose="02020603050405020304" pitchFamily="18" charset="0"/>
                        </a:rPr>
                        <a:t>0.948</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tc>
                <a:tc>
                  <a:txBody>
                    <a:bodyPr/>
                    <a:lstStyle/>
                    <a:p>
                      <a:pPr indent="127000" algn="ctr">
                        <a:lnSpc>
                          <a:spcPct val="150000"/>
                        </a:lnSpc>
                        <a:spcAft>
                          <a:spcPts val="0"/>
                        </a:spcAft>
                      </a:pPr>
                      <a:r>
                        <a:rPr lang="en-US" sz="1800" kern="100" dirty="0">
                          <a:effectLst/>
                          <a:latin typeface="Times New Roman" panose="02020603050405020304" pitchFamily="18" charset="0"/>
                          <a:cs typeface="Times New Roman" panose="02020603050405020304" pitchFamily="18" charset="0"/>
                        </a:rPr>
                        <a:t>0.546</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tc>
                <a:tc>
                  <a:txBody>
                    <a:bodyPr/>
                    <a:lstStyle/>
                    <a:p>
                      <a:pPr indent="127000" algn="ctr">
                        <a:lnSpc>
                          <a:spcPct val="150000"/>
                        </a:lnSpc>
                        <a:spcAft>
                          <a:spcPts val="0"/>
                        </a:spcAft>
                      </a:pPr>
                      <a:r>
                        <a:rPr lang="en-US" sz="1800" kern="100" dirty="0">
                          <a:effectLst/>
                          <a:latin typeface="Times New Roman" panose="02020603050405020304" pitchFamily="18" charset="0"/>
                          <a:cs typeface="Times New Roman" panose="02020603050405020304" pitchFamily="18" charset="0"/>
                        </a:rPr>
                        <a:t>0.311</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tc>
                <a:extLst>
                  <a:ext uri="{0D108BD9-81ED-4DB2-BD59-A6C34878D82A}">
                    <a16:rowId xmlns:a16="http://schemas.microsoft.com/office/drawing/2014/main" val="1839898927"/>
                  </a:ext>
                </a:extLst>
              </a:tr>
              <a:tr h="536596">
                <a:tc>
                  <a:txBody>
                    <a:bodyPr/>
                    <a:lstStyle/>
                    <a:p>
                      <a:pPr indent="127000" algn="ctr">
                        <a:lnSpc>
                          <a:spcPct val="150000"/>
                        </a:lnSpc>
                        <a:spcAft>
                          <a:spcPts val="0"/>
                        </a:spcAft>
                      </a:pPr>
                      <a:r>
                        <a:rPr lang="en-US" sz="1800" b="1" kern="100" dirty="0" smtClean="0">
                          <a:solidFill>
                            <a:srgbClr val="002060"/>
                          </a:solidFill>
                          <a:effectLst/>
                          <a:latin typeface="Times New Roman" panose="02020603050405020304" pitchFamily="18" charset="0"/>
                          <a:cs typeface="Times New Roman" panose="02020603050405020304" pitchFamily="18" charset="0"/>
                        </a:rPr>
                        <a:t>FedBVA_SAT_Slack</a:t>
                      </a:r>
                    </a:p>
                  </a:txBody>
                  <a:tcPr marL="68580" marR="68580" marT="0" marB="0"/>
                </a:tc>
                <a:tc>
                  <a:txBody>
                    <a:bodyPr/>
                    <a:lstStyle/>
                    <a:p>
                      <a:pPr indent="127000" algn="ctr">
                        <a:lnSpc>
                          <a:spcPct val="150000"/>
                        </a:lnSpc>
                        <a:spcAft>
                          <a:spcPts val="0"/>
                        </a:spcAft>
                      </a:pPr>
                      <a:r>
                        <a:rPr lang="en-US" sz="1800" b="1" kern="100" dirty="0" smtClean="0">
                          <a:effectLst/>
                          <a:latin typeface="Times New Roman" panose="02020603050405020304" pitchFamily="18" charset="0"/>
                          <a:cs typeface="Times New Roman" panose="02020603050405020304" pitchFamily="18" charset="0"/>
                        </a:rPr>
                        <a:t>200</a:t>
                      </a:r>
                      <a:r>
                        <a:rPr lang="zh-TW" altLang="zh-TW" sz="1800" kern="100" dirty="0" smtClean="0">
                          <a:effectLst/>
                          <a:latin typeface="Times New Roman" panose="02020603050405020304" pitchFamily="18" charset="0"/>
                          <a:ea typeface="標楷體" panose="03000509000000000000" pitchFamily="65" charset="-120"/>
                          <a:cs typeface="Times New Roman" panose="02020603050405020304" pitchFamily="18" charset="0"/>
                        </a:rPr>
                        <a:t>筆</a:t>
                      </a:r>
                      <a:endParaRPr lang="zh-TW" sz="1800" b="1"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tc>
                <a:tc>
                  <a:txBody>
                    <a:bodyPr/>
                    <a:lstStyle/>
                    <a:p>
                      <a:pPr indent="127000" algn="ctr">
                        <a:lnSpc>
                          <a:spcPct val="150000"/>
                        </a:lnSpc>
                        <a:spcAft>
                          <a:spcPts val="0"/>
                        </a:spcAft>
                      </a:pPr>
                      <a:r>
                        <a:rPr lang="en-US" sz="1800" b="1" kern="100" dirty="0">
                          <a:effectLst/>
                          <a:latin typeface="Times New Roman" panose="02020603050405020304" pitchFamily="18" charset="0"/>
                          <a:cs typeface="Times New Roman" panose="02020603050405020304" pitchFamily="18" charset="0"/>
                        </a:rPr>
                        <a:t>0.968</a:t>
                      </a:r>
                      <a:endParaRPr lang="zh-TW" sz="1800" b="1"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tc>
                <a:tc>
                  <a:txBody>
                    <a:bodyPr/>
                    <a:lstStyle/>
                    <a:p>
                      <a:pPr indent="127000" algn="ctr">
                        <a:lnSpc>
                          <a:spcPct val="150000"/>
                        </a:lnSpc>
                        <a:spcAft>
                          <a:spcPts val="0"/>
                        </a:spcAft>
                      </a:pPr>
                      <a:r>
                        <a:rPr lang="en-US" sz="1800" b="1" kern="100" dirty="0">
                          <a:effectLst/>
                          <a:latin typeface="Times New Roman" panose="02020603050405020304" pitchFamily="18" charset="0"/>
                          <a:cs typeface="Times New Roman" panose="02020603050405020304" pitchFamily="18" charset="0"/>
                        </a:rPr>
                        <a:t>0.611</a:t>
                      </a:r>
                      <a:endParaRPr lang="zh-TW" sz="1800" b="1"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tc>
                <a:tc>
                  <a:txBody>
                    <a:bodyPr/>
                    <a:lstStyle/>
                    <a:p>
                      <a:pPr indent="127000" algn="ctr">
                        <a:lnSpc>
                          <a:spcPct val="150000"/>
                        </a:lnSpc>
                        <a:spcAft>
                          <a:spcPts val="0"/>
                        </a:spcAft>
                      </a:pPr>
                      <a:r>
                        <a:rPr lang="en-US" sz="1800" b="1" kern="100" dirty="0">
                          <a:effectLst/>
                          <a:latin typeface="Times New Roman" panose="02020603050405020304" pitchFamily="18" charset="0"/>
                          <a:cs typeface="Times New Roman" panose="02020603050405020304" pitchFamily="18" charset="0"/>
                        </a:rPr>
                        <a:t>0.458</a:t>
                      </a:r>
                      <a:endParaRPr lang="zh-TW" sz="1800" b="1"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tc>
                <a:extLst>
                  <a:ext uri="{0D108BD9-81ED-4DB2-BD59-A6C34878D82A}">
                    <a16:rowId xmlns:a16="http://schemas.microsoft.com/office/drawing/2014/main" val="1464206797"/>
                  </a:ext>
                </a:extLst>
              </a:tr>
            </a:tbl>
          </a:graphicData>
        </a:graphic>
      </p:graphicFrame>
      <p:graphicFrame>
        <p:nvGraphicFramePr>
          <p:cNvPr id="13" name="表格 12"/>
          <p:cNvGraphicFramePr>
            <a:graphicFrameLocks noGrp="1"/>
          </p:cNvGraphicFramePr>
          <p:nvPr>
            <p:extLst>
              <p:ext uri="{D42A27DB-BD31-4B8C-83A1-F6EECF244321}">
                <p14:modId xmlns:p14="http://schemas.microsoft.com/office/powerpoint/2010/main" val="1021420766"/>
              </p:ext>
            </p:extLst>
          </p:nvPr>
        </p:nvGraphicFramePr>
        <p:xfrm>
          <a:off x="1267587" y="2753969"/>
          <a:ext cx="9359285" cy="1642090"/>
        </p:xfrm>
        <a:graphic>
          <a:graphicData uri="http://schemas.openxmlformats.org/drawingml/2006/table">
            <a:tbl>
              <a:tblPr firstRow="1" firstCol="1" bandRow="1">
                <a:tableStyleId>{5940675A-B579-460E-94D1-54222C63F5DA}</a:tableStyleId>
              </a:tblPr>
              <a:tblGrid>
                <a:gridCol w="2532999">
                  <a:extLst>
                    <a:ext uri="{9D8B030D-6E8A-4147-A177-3AD203B41FA5}">
                      <a16:colId xmlns:a16="http://schemas.microsoft.com/office/drawing/2014/main" val="1925570021"/>
                    </a:ext>
                  </a:extLst>
                </a:gridCol>
                <a:gridCol w="2147677">
                  <a:extLst>
                    <a:ext uri="{9D8B030D-6E8A-4147-A177-3AD203B41FA5}">
                      <a16:colId xmlns:a16="http://schemas.microsoft.com/office/drawing/2014/main" val="3951685797"/>
                    </a:ext>
                  </a:extLst>
                </a:gridCol>
                <a:gridCol w="1464841">
                  <a:extLst>
                    <a:ext uri="{9D8B030D-6E8A-4147-A177-3AD203B41FA5}">
                      <a16:colId xmlns:a16="http://schemas.microsoft.com/office/drawing/2014/main" val="3556129454"/>
                    </a:ext>
                  </a:extLst>
                </a:gridCol>
                <a:gridCol w="1610500">
                  <a:extLst>
                    <a:ext uri="{9D8B030D-6E8A-4147-A177-3AD203B41FA5}">
                      <a16:colId xmlns:a16="http://schemas.microsoft.com/office/drawing/2014/main" val="3408728256"/>
                    </a:ext>
                  </a:extLst>
                </a:gridCol>
                <a:gridCol w="1603268">
                  <a:extLst>
                    <a:ext uri="{9D8B030D-6E8A-4147-A177-3AD203B41FA5}">
                      <a16:colId xmlns:a16="http://schemas.microsoft.com/office/drawing/2014/main" val="3410958833"/>
                    </a:ext>
                  </a:extLst>
                </a:gridCol>
              </a:tblGrid>
              <a:tr h="568898">
                <a:tc>
                  <a:txBody>
                    <a:bodyPr/>
                    <a:lstStyle/>
                    <a:p>
                      <a:pPr indent="127000" algn="ctr">
                        <a:lnSpc>
                          <a:spcPct val="150000"/>
                        </a:lnSpc>
                        <a:spcAft>
                          <a:spcPts val="0"/>
                        </a:spcAft>
                      </a:pPr>
                      <a:r>
                        <a:rPr lang="en-US" sz="1800" kern="100">
                          <a:effectLst/>
                          <a:latin typeface="Times New Roman" panose="02020603050405020304" pitchFamily="18" charset="0"/>
                          <a:ea typeface="標楷體" panose="03000509000000000000" pitchFamily="65" charset="-120"/>
                          <a:cs typeface="Times New Roman" panose="02020603050405020304" pitchFamily="18" charset="0"/>
                        </a:rPr>
                        <a:t>Fashion-MNIST</a:t>
                      </a:r>
                      <a:endParaRPr lang="zh-TW" sz="18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tc>
                <a:tc>
                  <a:txBody>
                    <a:bodyPr/>
                    <a:lstStyle/>
                    <a:p>
                      <a:pPr indent="127000" algn="ctr">
                        <a:lnSpc>
                          <a:spcPct val="150000"/>
                        </a:lnSpc>
                        <a:spcAft>
                          <a:spcPts val="0"/>
                        </a:spcAft>
                      </a:pPr>
                      <a:r>
                        <a:rPr lang="zh-TW" sz="1800" kern="100">
                          <a:effectLst/>
                          <a:latin typeface="Times New Roman" panose="02020603050405020304" pitchFamily="18" charset="0"/>
                          <a:ea typeface="標楷體" panose="03000509000000000000" pitchFamily="65" charset="-120"/>
                          <a:cs typeface="Times New Roman" panose="02020603050405020304" pitchFamily="18" charset="0"/>
                        </a:rPr>
                        <a:t>輔助資料集數量</a:t>
                      </a:r>
                    </a:p>
                  </a:txBody>
                  <a:tcPr marL="68580" marR="68580" marT="0" marB="0"/>
                </a:tc>
                <a:tc>
                  <a:txBody>
                    <a:bodyPr/>
                    <a:lstStyle/>
                    <a:p>
                      <a:pPr indent="127000" algn="ctr">
                        <a:lnSpc>
                          <a:spcPct val="150000"/>
                        </a:lnSpc>
                        <a:spcAft>
                          <a:spcPts val="0"/>
                        </a:spcAft>
                      </a:pPr>
                      <a:r>
                        <a:rPr lang="en-US" sz="1800" kern="100">
                          <a:effectLst/>
                          <a:latin typeface="Times New Roman" panose="02020603050405020304" pitchFamily="18" charset="0"/>
                          <a:ea typeface="標楷體" panose="03000509000000000000" pitchFamily="65" charset="-120"/>
                          <a:cs typeface="Times New Roman" panose="02020603050405020304" pitchFamily="18" charset="0"/>
                        </a:rPr>
                        <a:t>Clean</a:t>
                      </a:r>
                      <a:endParaRPr lang="zh-TW" sz="18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tc>
                <a:tc>
                  <a:txBody>
                    <a:bodyPr/>
                    <a:lstStyle/>
                    <a:p>
                      <a:pPr indent="127000" algn="ctr">
                        <a:lnSpc>
                          <a:spcPct val="150000"/>
                        </a:lnSpc>
                        <a:spcAft>
                          <a:spcPts val="0"/>
                        </a:spcAft>
                      </a:pPr>
                      <a:r>
                        <a:rPr lang="en-US" sz="1800" kern="100">
                          <a:effectLst/>
                          <a:latin typeface="Times New Roman" panose="02020603050405020304" pitchFamily="18" charset="0"/>
                          <a:ea typeface="標楷體" panose="03000509000000000000" pitchFamily="65" charset="-120"/>
                          <a:cs typeface="Times New Roman" panose="02020603050405020304" pitchFamily="18" charset="0"/>
                        </a:rPr>
                        <a:t>FGSM</a:t>
                      </a:r>
                      <a:endParaRPr lang="zh-TW" sz="18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tc>
                <a:tc>
                  <a:txBody>
                    <a:bodyPr/>
                    <a:lstStyle/>
                    <a:p>
                      <a:pPr indent="127000" algn="ctr">
                        <a:lnSpc>
                          <a:spcPct val="150000"/>
                        </a:lnSpc>
                        <a:spcAft>
                          <a:spcPts val="0"/>
                        </a:spcAft>
                      </a:pPr>
                      <a:r>
                        <a:rPr lang="en-US" sz="1800" kern="100">
                          <a:effectLst/>
                          <a:latin typeface="Times New Roman" panose="02020603050405020304" pitchFamily="18" charset="0"/>
                          <a:ea typeface="標楷體" panose="03000509000000000000" pitchFamily="65" charset="-120"/>
                          <a:cs typeface="Times New Roman" panose="02020603050405020304" pitchFamily="18" charset="0"/>
                        </a:rPr>
                        <a:t>PGD-20-10</a:t>
                      </a:r>
                      <a:endParaRPr lang="zh-TW" sz="18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tc>
                <a:extLst>
                  <a:ext uri="{0D108BD9-81ED-4DB2-BD59-A6C34878D82A}">
                    <a16:rowId xmlns:a16="http://schemas.microsoft.com/office/drawing/2014/main" val="2637129686"/>
                  </a:ext>
                </a:extLst>
              </a:tr>
              <a:tr h="536596">
                <a:tc>
                  <a:txBody>
                    <a:bodyPr/>
                    <a:lstStyle/>
                    <a:p>
                      <a:pPr indent="127000" algn="ctr">
                        <a:lnSpc>
                          <a:spcPct val="150000"/>
                        </a:lnSpc>
                        <a:spcAft>
                          <a:spcPts val="0"/>
                        </a:spcAft>
                      </a:pPr>
                      <a:r>
                        <a:rPr lang="en-US" sz="1800" kern="100" dirty="0" smtClean="0">
                          <a:effectLst/>
                          <a:latin typeface="Times New Roman" panose="02020603050405020304" pitchFamily="18" charset="0"/>
                          <a:ea typeface="標楷體" panose="03000509000000000000" pitchFamily="65" charset="-120"/>
                          <a:cs typeface="Times New Roman" panose="02020603050405020304" pitchFamily="18" charset="0"/>
                        </a:rPr>
                        <a:t>Fed_BVA</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tc>
                <a:tc>
                  <a:txBody>
                    <a:bodyPr/>
                    <a:lstStyle/>
                    <a:p>
                      <a:pPr indent="127000" algn="ctr">
                        <a:lnSpc>
                          <a:spcPct val="150000"/>
                        </a:lnSpc>
                        <a:spcAft>
                          <a:spcPts val="0"/>
                        </a:spcAft>
                      </a:pPr>
                      <a:r>
                        <a:rPr lang="en-US" sz="1800" kern="100" dirty="0">
                          <a:effectLst/>
                          <a:latin typeface="Times New Roman" panose="02020603050405020304" pitchFamily="18" charset="0"/>
                          <a:ea typeface="標楷體" panose="03000509000000000000" pitchFamily="65" charset="-120"/>
                          <a:cs typeface="Times New Roman" panose="02020603050405020304" pitchFamily="18" charset="0"/>
                        </a:rPr>
                        <a:t>1280</a:t>
                      </a:r>
                      <a:r>
                        <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筆</a:t>
                      </a:r>
                    </a:p>
                  </a:txBody>
                  <a:tcPr marL="68580" marR="68580" marT="0" marB="0"/>
                </a:tc>
                <a:tc>
                  <a:txBody>
                    <a:bodyPr/>
                    <a:lstStyle/>
                    <a:p>
                      <a:pPr indent="127000" algn="ctr">
                        <a:lnSpc>
                          <a:spcPct val="150000"/>
                        </a:lnSpc>
                        <a:spcAft>
                          <a:spcPts val="0"/>
                        </a:spcAft>
                      </a:pPr>
                      <a:r>
                        <a:rPr lang="en-US" sz="1800" kern="100">
                          <a:effectLst/>
                          <a:latin typeface="Times New Roman" panose="02020603050405020304" pitchFamily="18" charset="0"/>
                          <a:ea typeface="標楷體" panose="03000509000000000000" pitchFamily="65" charset="-120"/>
                          <a:cs typeface="Times New Roman" panose="02020603050405020304" pitchFamily="18" charset="0"/>
                        </a:rPr>
                        <a:t>0.915</a:t>
                      </a:r>
                      <a:endParaRPr lang="zh-TW" sz="18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tc>
                <a:tc>
                  <a:txBody>
                    <a:bodyPr/>
                    <a:lstStyle/>
                    <a:p>
                      <a:pPr indent="127000" algn="ctr">
                        <a:lnSpc>
                          <a:spcPct val="150000"/>
                        </a:lnSpc>
                        <a:spcAft>
                          <a:spcPts val="0"/>
                        </a:spcAft>
                      </a:pPr>
                      <a:r>
                        <a:rPr lang="en-US" sz="1800" kern="100">
                          <a:effectLst/>
                          <a:latin typeface="Times New Roman" panose="02020603050405020304" pitchFamily="18" charset="0"/>
                          <a:ea typeface="標楷體" panose="03000509000000000000" pitchFamily="65" charset="-120"/>
                          <a:cs typeface="Times New Roman" panose="02020603050405020304" pitchFamily="18" charset="0"/>
                        </a:rPr>
                        <a:t>0.308</a:t>
                      </a:r>
                      <a:endParaRPr lang="zh-TW" sz="18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tc>
                <a:tc>
                  <a:txBody>
                    <a:bodyPr/>
                    <a:lstStyle/>
                    <a:p>
                      <a:pPr indent="127000" algn="ctr">
                        <a:lnSpc>
                          <a:spcPct val="150000"/>
                        </a:lnSpc>
                        <a:spcAft>
                          <a:spcPts val="0"/>
                        </a:spcAft>
                      </a:pPr>
                      <a:r>
                        <a:rPr lang="en-US" sz="1800" kern="100">
                          <a:effectLst/>
                          <a:latin typeface="Times New Roman" panose="02020603050405020304" pitchFamily="18" charset="0"/>
                          <a:ea typeface="標楷體" panose="03000509000000000000" pitchFamily="65" charset="-120"/>
                          <a:cs typeface="Times New Roman" panose="02020603050405020304" pitchFamily="18" charset="0"/>
                        </a:rPr>
                        <a:t>0.109</a:t>
                      </a:r>
                      <a:endParaRPr lang="zh-TW" sz="18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tc>
                <a:extLst>
                  <a:ext uri="{0D108BD9-81ED-4DB2-BD59-A6C34878D82A}">
                    <a16:rowId xmlns:a16="http://schemas.microsoft.com/office/drawing/2014/main" val="1839898927"/>
                  </a:ext>
                </a:extLst>
              </a:tr>
              <a:tr h="536596">
                <a:tc>
                  <a:txBody>
                    <a:bodyPr/>
                    <a:lstStyle/>
                    <a:p>
                      <a:pPr indent="127000" algn="ctr">
                        <a:lnSpc>
                          <a:spcPct val="150000"/>
                        </a:lnSpc>
                        <a:spcAft>
                          <a:spcPts val="0"/>
                        </a:spcAft>
                      </a:pPr>
                      <a:r>
                        <a:rPr lang="en-US" sz="1800" b="1" kern="100" dirty="0">
                          <a:solidFill>
                            <a:srgbClr val="002060"/>
                          </a:solidFill>
                          <a:effectLst/>
                          <a:latin typeface="Times New Roman" panose="02020603050405020304" pitchFamily="18" charset="0"/>
                          <a:ea typeface="標楷體" panose="03000509000000000000" pitchFamily="65" charset="-120"/>
                          <a:cs typeface="Times New Roman" panose="02020603050405020304" pitchFamily="18" charset="0"/>
                        </a:rPr>
                        <a:t>FedBVA_SAT_Slack</a:t>
                      </a:r>
                      <a:endParaRPr lang="zh-TW" sz="1800" b="1" kern="100" dirty="0">
                        <a:solidFill>
                          <a:srgbClr val="00206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tc>
                <a:tc>
                  <a:txBody>
                    <a:bodyPr/>
                    <a:lstStyle/>
                    <a:p>
                      <a:pPr indent="127000" algn="ctr">
                        <a:lnSpc>
                          <a:spcPct val="150000"/>
                        </a:lnSpc>
                        <a:spcAft>
                          <a:spcPts val="0"/>
                        </a:spcAft>
                      </a:pPr>
                      <a:r>
                        <a:rPr lang="en-US" sz="1800" kern="100" dirty="0">
                          <a:effectLst/>
                          <a:latin typeface="Times New Roman" panose="02020603050405020304" pitchFamily="18" charset="0"/>
                          <a:ea typeface="標楷體" panose="03000509000000000000" pitchFamily="65" charset="-120"/>
                          <a:cs typeface="Times New Roman" panose="02020603050405020304" pitchFamily="18" charset="0"/>
                        </a:rPr>
                        <a:t>200</a:t>
                      </a:r>
                      <a:r>
                        <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筆</a:t>
                      </a:r>
                    </a:p>
                  </a:txBody>
                  <a:tcPr marL="68580" marR="68580" marT="0" marB="0"/>
                </a:tc>
                <a:tc>
                  <a:txBody>
                    <a:bodyPr/>
                    <a:lstStyle/>
                    <a:p>
                      <a:pPr indent="127000" algn="ctr">
                        <a:lnSpc>
                          <a:spcPct val="150000"/>
                        </a:lnSpc>
                        <a:spcAft>
                          <a:spcPts val="0"/>
                        </a:spcAft>
                      </a:pPr>
                      <a:r>
                        <a:rPr lang="en-US" sz="1800" b="1" kern="100">
                          <a:effectLst/>
                          <a:latin typeface="Times New Roman" panose="02020603050405020304" pitchFamily="18" charset="0"/>
                          <a:ea typeface="標楷體" panose="03000509000000000000" pitchFamily="65" charset="-120"/>
                          <a:cs typeface="Times New Roman" panose="02020603050405020304" pitchFamily="18" charset="0"/>
                        </a:rPr>
                        <a:t>0.918</a:t>
                      </a:r>
                      <a:endParaRPr lang="zh-TW" sz="18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tc>
                <a:tc>
                  <a:txBody>
                    <a:bodyPr/>
                    <a:lstStyle/>
                    <a:p>
                      <a:pPr indent="127000" algn="ctr">
                        <a:lnSpc>
                          <a:spcPct val="150000"/>
                        </a:lnSpc>
                        <a:spcAft>
                          <a:spcPts val="0"/>
                        </a:spcAft>
                      </a:pPr>
                      <a:r>
                        <a:rPr lang="en-US" sz="1800" b="1" kern="100">
                          <a:effectLst/>
                          <a:latin typeface="Times New Roman" panose="02020603050405020304" pitchFamily="18" charset="0"/>
                          <a:ea typeface="標楷體" panose="03000509000000000000" pitchFamily="65" charset="-120"/>
                          <a:cs typeface="Times New Roman" panose="02020603050405020304" pitchFamily="18" charset="0"/>
                        </a:rPr>
                        <a:t>0.368</a:t>
                      </a:r>
                      <a:endParaRPr lang="zh-TW" sz="18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tc>
                <a:tc>
                  <a:txBody>
                    <a:bodyPr/>
                    <a:lstStyle/>
                    <a:p>
                      <a:pPr indent="127000" algn="ctr">
                        <a:lnSpc>
                          <a:spcPct val="150000"/>
                        </a:lnSpc>
                        <a:spcAft>
                          <a:spcPts val="0"/>
                        </a:spcAft>
                      </a:pPr>
                      <a:r>
                        <a:rPr lang="en-US" sz="1800" b="1" kern="100" dirty="0">
                          <a:effectLst/>
                          <a:latin typeface="Times New Roman" panose="02020603050405020304" pitchFamily="18" charset="0"/>
                          <a:ea typeface="標楷體" panose="03000509000000000000" pitchFamily="65" charset="-120"/>
                          <a:cs typeface="Times New Roman" panose="02020603050405020304" pitchFamily="18" charset="0"/>
                        </a:rPr>
                        <a:t>0.213</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tc>
                <a:extLst>
                  <a:ext uri="{0D108BD9-81ED-4DB2-BD59-A6C34878D82A}">
                    <a16:rowId xmlns:a16="http://schemas.microsoft.com/office/drawing/2014/main" val="1464206797"/>
                  </a:ext>
                </a:extLst>
              </a:tr>
            </a:tbl>
          </a:graphicData>
        </a:graphic>
      </p:graphicFrame>
      <p:graphicFrame>
        <p:nvGraphicFramePr>
          <p:cNvPr id="14" name="表格 13"/>
          <p:cNvGraphicFramePr>
            <a:graphicFrameLocks noGrp="1"/>
          </p:cNvGraphicFramePr>
          <p:nvPr>
            <p:extLst>
              <p:ext uri="{D42A27DB-BD31-4B8C-83A1-F6EECF244321}">
                <p14:modId xmlns:p14="http://schemas.microsoft.com/office/powerpoint/2010/main" val="4226993498"/>
              </p:ext>
            </p:extLst>
          </p:nvPr>
        </p:nvGraphicFramePr>
        <p:xfrm>
          <a:off x="1267587" y="4647753"/>
          <a:ext cx="9359285" cy="1624635"/>
        </p:xfrm>
        <a:graphic>
          <a:graphicData uri="http://schemas.openxmlformats.org/drawingml/2006/table">
            <a:tbl>
              <a:tblPr firstRow="1" firstCol="1" bandRow="1">
                <a:tableStyleId>{5940675A-B579-460E-94D1-54222C63F5DA}</a:tableStyleId>
              </a:tblPr>
              <a:tblGrid>
                <a:gridCol w="2532999">
                  <a:extLst>
                    <a:ext uri="{9D8B030D-6E8A-4147-A177-3AD203B41FA5}">
                      <a16:colId xmlns:a16="http://schemas.microsoft.com/office/drawing/2014/main" val="1925570021"/>
                    </a:ext>
                  </a:extLst>
                </a:gridCol>
                <a:gridCol w="2147677">
                  <a:extLst>
                    <a:ext uri="{9D8B030D-6E8A-4147-A177-3AD203B41FA5}">
                      <a16:colId xmlns:a16="http://schemas.microsoft.com/office/drawing/2014/main" val="3951685797"/>
                    </a:ext>
                  </a:extLst>
                </a:gridCol>
                <a:gridCol w="1464841">
                  <a:extLst>
                    <a:ext uri="{9D8B030D-6E8A-4147-A177-3AD203B41FA5}">
                      <a16:colId xmlns:a16="http://schemas.microsoft.com/office/drawing/2014/main" val="3556129454"/>
                    </a:ext>
                  </a:extLst>
                </a:gridCol>
                <a:gridCol w="1610500">
                  <a:extLst>
                    <a:ext uri="{9D8B030D-6E8A-4147-A177-3AD203B41FA5}">
                      <a16:colId xmlns:a16="http://schemas.microsoft.com/office/drawing/2014/main" val="3408728256"/>
                    </a:ext>
                  </a:extLst>
                </a:gridCol>
                <a:gridCol w="1603268">
                  <a:extLst>
                    <a:ext uri="{9D8B030D-6E8A-4147-A177-3AD203B41FA5}">
                      <a16:colId xmlns:a16="http://schemas.microsoft.com/office/drawing/2014/main" val="3410958833"/>
                    </a:ext>
                  </a:extLst>
                </a:gridCol>
              </a:tblGrid>
              <a:tr h="551443">
                <a:tc>
                  <a:txBody>
                    <a:bodyPr/>
                    <a:lstStyle/>
                    <a:p>
                      <a:pPr indent="127000" algn="ctr">
                        <a:lnSpc>
                          <a:spcPct val="150000"/>
                        </a:lnSpc>
                        <a:spcAft>
                          <a:spcPts val="0"/>
                        </a:spcAft>
                      </a:pPr>
                      <a:r>
                        <a:rPr lang="zh-TW" sz="1800" kern="100">
                          <a:effectLst/>
                          <a:latin typeface="Times New Roman" panose="02020603050405020304" pitchFamily="18" charset="0"/>
                          <a:ea typeface="標楷體" panose="03000509000000000000" pitchFamily="65" charset="-120"/>
                          <a:cs typeface="Times New Roman" panose="02020603050405020304" pitchFamily="18" charset="0"/>
                        </a:rPr>
                        <a:t>線寬資料集</a:t>
                      </a:r>
                    </a:p>
                  </a:txBody>
                  <a:tcPr marL="68580" marR="68580" marT="0" marB="0"/>
                </a:tc>
                <a:tc>
                  <a:txBody>
                    <a:bodyPr/>
                    <a:lstStyle/>
                    <a:p>
                      <a:pPr indent="127000" algn="ctr">
                        <a:lnSpc>
                          <a:spcPct val="150000"/>
                        </a:lnSpc>
                        <a:spcAft>
                          <a:spcPts val="0"/>
                        </a:spcAft>
                      </a:pPr>
                      <a:r>
                        <a:rPr lang="zh-TW" sz="1800" kern="100">
                          <a:effectLst/>
                          <a:latin typeface="Times New Roman" panose="02020603050405020304" pitchFamily="18" charset="0"/>
                          <a:ea typeface="標楷體" panose="03000509000000000000" pitchFamily="65" charset="-120"/>
                          <a:cs typeface="Times New Roman" panose="02020603050405020304" pitchFamily="18" charset="0"/>
                        </a:rPr>
                        <a:t>輔助資料集數量</a:t>
                      </a:r>
                    </a:p>
                  </a:txBody>
                  <a:tcPr marL="68580" marR="68580" marT="0" marB="0"/>
                </a:tc>
                <a:tc>
                  <a:txBody>
                    <a:bodyPr/>
                    <a:lstStyle/>
                    <a:p>
                      <a:pPr indent="127000" algn="ctr">
                        <a:lnSpc>
                          <a:spcPct val="150000"/>
                        </a:lnSpc>
                        <a:spcAft>
                          <a:spcPts val="0"/>
                        </a:spcAft>
                      </a:pPr>
                      <a:r>
                        <a:rPr lang="en-US" sz="1800" kern="100">
                          <a:effectLst/>
                          <a:latin typeface="Times New Roman" panose="02020603050405020304" pitchFamily="18" charset="0"/>
                          <a:ea typeface="標楷體" panose="03000509000000000000" pitchFamily="65" charset="-120"/>
                          <a:cs typeface="Times New Roman" panose="02020603050405020304" pitchFamily="18" charset="0"/>
                        </a:rPr>
                        <a:t>Clean</a:t>
                      </a:r>
                      <a:endParaRPr lang="zh-TW" sz="18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tc>
                <a:tc>
                  <a:txBody>
                    <a:bodyPr/>
                    <a:lstStyle/>
                    <a:p>
                      <a:pPr indent="127000" algn="ctr">
                        <a:lnSpc>
                          <a:spcPct val="150000"/>
                        </a:lnSpc>
                        <a:spcAft>
                          <a:spcPts val="0"/>
                        </a:spcAft>
                      </a:pPr>
                      <a:r>
                        <a:rPr lang="en-US" sz="1800" kern="100">
                          <a:effectLst/>
                          <a:latin typeface="Times New Roman" panose="02020603050405020304" pitchFamily="18" charset="0"/>
                          <a:ea typeface="標楷體" panose="03000509000000000000" pitchFamily="65" charset="-120"/>
                          <a:cs typeface="Times New Roman" panose="02020603050405020304" pitchFamily="18" charset="0"/>
                        </a:rPr>
                        <a:t>FGSM</a:t>
                      </a:r>
                      <a:endParaRPr lang="zh-TW" sz="18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tc>
                <a:tc>
                  <a:txBody>
                    <a:bodyPr/>
                    <a:lstStyle/>
                    <a:p>
                      <a:pPr indent="127000" algn="ctr">
                        <a:lnSpc>
                          <a:spcPct val="150000"/>
                        </a:lnSpc>
                        <a:spcAft>
                          <a:spcPts val="0"/>
                        </a:spcAft>
                      </a:pPr>
                      <a:r>
                        <a:rPr lang="en-US" sz="1800" kern="100" dirty="0">
                          <a:effectLst/>
                          <a:latin typeface="Times New Roman" panose="02020603050405020304" pitchFamily="18" charset="0"/>
                          <a:ea typeface="標楷體" panose="03000509000000000000" pitchFamily="65" charset="-120"/>
                          <a:cs typeface="Times New Roman" panose="02020603050405020304" pitchFamily="18" charset="0"/>
                        </a:rPr>
                        <a:t>PGD-20-10</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tc>
                <a:extLst>
                  <a:ext uri="{0D108BD9-81ED-4DB2-BD59-A6C34878D82A}">
                    <a16:rowId xmlns:a16="http://schemas.microsoft.com/office/drawing/2014/main" val="2637129686"/>
                  </a:ext>
                </a:extLst>
              </a:tr>
              <a:tr h="536596">
                <a:tc>
                  <a:txBody>
                    <a:bodyPr/>
                    <a:lstStyle/>
                    <a:p>
                      <a:pPr indent="127000" algn="ctr">
                        <a:lnSpc>
                          <a:spcPct val="150000"/>
                        </a:lnSpc>
                        <a:spcAft>
                          <a:spcPts val="0"/>
                        </a:spcAft>
                      </a:pPr>
                      <a:r>
                        <a:rPr lang="en-US" sz="1800" kern="100" dirty="0" smtClean="0">
                          <a:effectLst/>
                          <a:latin typeface="Times New Roman" panose="02020603050405020304" pitchFamily="18" charset="0"/>
                          <a:ea typeface="標楷體" panose="03000509000000000000" pitchFamily="65" charset="-120"/>
                          <a:cs typeface="Times New Roman" panose="02020603050405020304" pitchFamily="18" charset="0"/>
                        </a:rPr>
                        <a:t>Fed_BVA</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tc>
                <a:tc>
                  <a:txBody>
                    <a:bodyPr/>
                    <a:lstStyle/>
                    <a:p>
                      <a:pPr indent="127000" algn="ctr">
                        <a:lnSpc>
                          <a:spcPct val="150000"/>
                        </a:lnSpc>
                        <a:spcAft>
                          <a:spcPts val="0"/>
                        </a:spcAft>
                      </a:pPr>
                      <a:r>
                        <a:rPr lang="en-US" sz="1800" kern="100">
                          <a:effectLst/>
                          <a:latin typeface="Times New Roman" panose="02020603050405020304" pitchFamily="18" charset="0"/>
                          <a:ea typeface="標楷體" panose="03000509000000000000" pitchFamily="65" charset="-120"/>
                          <a:cs typeface="Times New Roman" panose="02020603050405020304" pitchFamily="18" charset="0"/>
                        </a:rPr>
                        <a:t>1280</a:t>
                      </a:r>
                      <a:r>
                        <a:rPr lang="zh-TW" sz="1800" kern="100">
                          <a:effectLst/>
                          <a:latin typeface="Times New Roman" panose="02020603050405020304" pitchFamily="18" charset="0"/>
                          <a:ea typeface="標楷體" panose="03000509000000000000" pitchFamily="65" charset="-120"/>
                          <a:cs typeface="Times New Roman" panose="02020603050405020304" pitchFamily="18" charset="0"/>
                        </a:rPr>
                        <a:t>筆</a:t>
                      </a:r>
                    </a:p>
                  </a:txBody>
                  <a:tcPr marL="68580" marR="68580" marT="0" marB="0"/>
                </a:tc>
                <a:tc>
                  <a:txBody>
                    <a:bodyPr/>
                    <a:lstStyle/>
                    <a:p>
                      <a:pPr indent="127000" algn="ctr">
                        <a:lnSpc>
                          <a:spcPct val="150000"/>
                        </a:lnSpc>
                        <a:spcAft>
                          <a:spcPts val="0"/>
                        </a:spcAft>
                      </a:pPr>
                      <a:r>
                        <a:rPr lang="en-US" sz="1800" kern="100">
                          <a:effectLst/>
                          <a:latin typeface="Times New Roman" panose="02020603050405020304" pitchFamily="18" charset="0"/>
                          <a:ea typeface="標楷體" panose="03000509000000000000" pitchFamily="65" charset="-120"/>
                          <a:cs typeface="Times New Roman" panose="02020603050405020304" pitchFamily="18" charset="0"/>
                        </a:rPr>
                        <a:t>0.654</a:t>
                      </a:r>
                      <a:endParaRPr lang="zh-TW" sz="18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tc>
                <a:tc>
                  <a:txBody>
                    <a:bodyPr/>
                    <a:lstStyle/>
                    <a:p>
                      <a:pPr indent="127000" algn="ctr">
                        <a:lnSpc>
                          <a:spcPct val="150000"/>
                        </a:lnSpc>
                        <a:spcAft>
                          <a:spcPts val="0"/>
                        </a:spcAft>
                      </a:pPr>
                      <a:r>
                        <a:rPr lang="en-US" sz="1800" kern="12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0.358</a:t>
                      </a:r>
                      <a:endParaRPr lang="zh-TW" sz="18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tc>
                <a:tc>
                  <a:txBody>
                    <a:bodyPr/>
                    <a:lstStyle/>
                    <a:p>
                      <a:pPr indent="127000" algn="ctr">
                        <a:lnSpc>
                          <a:spcPct val="150000"/>
                        </a:lnSpc>
                        <a:spcAft>
                          <a:spcPts val="0"/>
                        </a:spcAft>
                      </a:pPr>
                      <a:r>
                        <a:rPr lang="en-US" sz="1800" kern="100" dirty="0">
                          <a:effectLst/>
                          <a:latin typeface="Times New Roman" panose="02020603050405020304" pitchFamily="18" charset="0"/>
                          <a:ea typeface="標楷體" panose="03000509000000000000" pitchFamily="65" charset="-120"/>
                          <a:cs typeface="Times New Roman" panose="02020603050405020304" pitchFamily="18" charset="0"/>
                        </a:rPr>
                        <a:t>0.184</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tc>
                <a:extLst>
                  <a:ext uri="{0D108BD9-81ED-4DB2-BD59-A6C34878D82A}">
                    <a16:rowId xmlns:a16="http://schemas.microsoft.com/office/drawing/2014/main" val="1839898927"/>
                  </a:ext>
                </a:extLst>
              </a:tr>
              <a:tr h="536596">
                <a:tc>
                  <a:txBody>
                    <a:bodyPr/>
                    <a:lstStyle/>
                    <a:p>
                      <a:pPr indent="127000" algn="ctr">
                        <a:lnSpc>
                          <a:spcPct val="150000"/>
                        </a:lnSpc>
                        <a:spcAft>
                          <a:spcPts val="0"/>
                        </a:spcAft>
                      </a:pPr>
                      <a:r>
                        <a:rPr lang="en-US" sz="1800" b="1" kern="100" dirty="0">
                          <a:solidFill>
                            <a:srgbClr val="002060"/>
                          </a:solidFill>
                          <a:effectLst/>
                          <a:latin typeface="Times New Roman" panose="02020603050405020304" pitchFamily="18" charset="0"/>
                          <a:ea typeface="標楷體" panose="03000509000000000000" pitchFamily="65" charset="-120"/>
                          <a:cs typeface="Times New Roman" panose="02020603050405020304" pitchFamily="18" charset="0"/>
                        </a:rPr>
                        <a:t>FedBVA_SAT_Slack</a:t>
                      </a:r>
                      <a:endParaRPr lang="zh-TW" sz="1800" b="1" kern="100" dirty="0">
                        <a:solidFill>
                          <a:srgbClr val="00206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tc>
                <a:tc>
                  <a:txBody>
                    <a:bodyPr/>
                    <a:lstStyle/>
                    <a:p>
                      <a:pPr indent="127000" algn="ctr">
                        <a:lnSpc>
                          <a:spcPct val="150000"/>
                        </a:lnSpc>
                        <a:spcAft>
                          <a:spcPts val="0"/>
                        </a:spcAft>
                      </a:pPr>
                      <a:r>
                        <a:rPr lang="en-US" sz="1800" kern="100" dirty="0">
                          <a:effectLst/>
                          <a:latin typeface="Times New Roman" panose="02020603050405020304" pitchFamily="18" charset="0"/>
                          <a:ea typeface="標楷體" panose="03000509000000000000" pitchFamily="65" charset="-120"/>
                          <a:cs typeface="Times New Roman" panose="02020603050405020304" pitchFamily="18" charset="0"/>
                        </a:rPr>
                        <a:t>200</a:t>
                      </a:r>
                      <a:r>
                        <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筆</a:t>
                      </a:r>
                    </a:p>
                  </a:txBody>
                  <a:tcPr marL="68580" marR="68580" marT="0" marB="0"/>
                </a:tc>
                <a:tc>
                  <a:txBody>
                    <a:bodyPr/>
                    <a:lstStyle/>
                    <a:p>
                      <a:pPr indent="127000" algn="ctr">
                        <a:lnSpc>
                          <a:spcPct val="150000"/>
                        </a:lnSpc>
                        <a:spcAft>
                          <a:spcPts val="0"/>
                        </a:spcAft>
                      </a:pPr>
                      <a:r>
                        <a:rPr lang="en-US" sz="1800" b="1" kern="1200">
                          <a:effectLst/>
                          <a:latin typeface="Times New Roman" panose="02020603050405020304" pitchFamily="18" charset="0"/>
                          <a:ea typeface="標楷體" panose="03000509000000000000" pitchFamily="65" charset="-120"/>
                          <a:cs typeface="Times New Roman" panose="02020603050405020304" pitchFamily="18" charset="0"/>
                        </a:rPr>
                        <a:t>0.968</a:t>
                      </a:r>
                      <a:endParaRPr lang="zh-TW" sz="18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tc>
                <a:tc>
                  <a:txBody>
                    <a:bodyPr/>
                    <a:lstStyle/>
                    <a:p>
                      <a:pPr indent="127000" algn="ctr">
                        <a:lnSpc>
                          <a:spcPct val="150000"/>
                        </a:lnSpc>
                        <a:spcAft>
                          <a:spcPts val="0"/>
                        </a:spcAft>
                      </a:pPr>
                      <a:r>
                        <a:rPr lang="en-US" sz="1800" b="1" kern="1200">
                          <a:effectLst/>
                          <a:latin typeface="Times New Roman" panose="02020603050405020304" pitchFamily="18" charset="0"/>
                          <a:ea typeface="標楷體" panose="03000509000000000000" pitchFamily="65" charset="-120"/>
                          <a:cs typeface="Times New Roman" panose="02020603050405020304" pitchFamily="18" charset="0"/>
                        </a:rPr>
                        <a:t>0.842</a:t>
                      </a:r>
                      <a:endParaRPr lang="zh-TW" sz="18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tc>
                <a:tc>
                  <a:txBody>
                    <a:bodyPr/>
                    <a:lstStyle/>
                    <a:p>
                      <a:pPr indent="127000" algn="ctr">
                        <a:lnSpc>
                          <a:spcPct val="150000"/>
                        </a:lnSpc>
                        <a:spcAft>
                          <a:spcPts val="0"/>
                        </a:spcAft>
                      </a:pPr>
                      <a:r>
                        <a:rPr lang="en-US" sz="1800" b="1" kern="100" dirty="0">
                          <a:effectLst/>
                          <a:latin typeface="Times New Roman" panose="02020603050405020304" pitchFamily="18" charset="0"/>
                          <a:ea typeface="標楷體" panose="03000509000000000000" pitchFamily="65" charset="-120"/>
                          <a:cs typeface="Times New Roman" panose="02020603050405020304" pitchFamily="18" charset="0"/>
                        </a:rPr>
                        <a:t>0.74</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tc>
                <a:extLst>
                  <a:ext uri="{0D108BD9-81ED-4DB2-BD59-A6C34878D82A}">
                    <a16:rowId xmlns:a16="http://schemas.microsoft.com/office/drawing/2014/main" val="1464206797"/>
                  </a:ext>
                </a:extLst>
              </a:tr>
            </a:tbl>
          </a:graphicData>
        </a:graphic>
      </p:graphicFrame>
      <p:sp>
        <p:nvSpPr>
          <p:cNvPr id="2" name="矩形 1"/>
          <p:cNvSpPr/>
          <p:nvPr/>
        </p:nvSpPr>
        <p:spPr>
          <a:xfrm>
            <a:off x="0" y="6469134"/>
            <a:ext cx="10342536" cy="430887"/>
          </a:xfrm>
          <a:prstGeom prst="rect">
            <a:avLst/>
          </a:prstGeom>
        </p:spPr>
        <p:txBody>
          <a:bodyPr wrap="square">
            <a:spAutoFit/>
          </a:bodyPr>
          <a:lstStyle/>
          <a:p>
            <a:r>
              <a:rPr lang="en-US" altLang="zh-TW" sz="1100" dirty="0">
                <a:solidFill>
                  <a:srgbClr val="222222"/>
                </a:solidFill>
                <a:latin typeface="Times New Roman" panose="02020603050405020304" pitchFamily="18" charset="0"/>
                <a:cs typeface="Times New Roman" panose="02020603050405020304" pitchFamily="18" charset="0"/>
              </a:rPr>
              <a:t>Zhou, Yao, et al. "Adversarial robustness through bias variance decomposition: A new perspective for federated learning." </a:t>
            </a:r>
            <a:r>
              <a:rPr lang="en-US" altLang="zh-TW" sz="1100" i="1" dirty="0">
                <a:solidFill>
                  <a:srgbClr val="222222"/>
                </a:solidFill>
                <a:latin typeface="Times New Roman" panose="02020603050405020304" pitchFamily="18" charset="0"/>
                <a:cs typeface="Times New Roman" panose="02020603050405020304" pitchFamily="18" charset="0"/>
              </a:rPr>
              <a:t>Proceedings of the 31st ACM International Conference on Information &amp; Knowledge Management</a:t>
            </a:r>
            <a:r>
              <a:rPr lang="en-US" altLang="zh-TW" sz="1100" dirty="0">
                <a:solidFill>
                  <a:srgbClr val="222222"/>
                </a:solidFill>
                <a:latin typeface="Times New Roman" panose="02020603050405020304" pitchFamily="18" charset="0"/>
                <a:cs typeface="Times New Roman" panose="02020603050405020304" pitchFamily="18" charset="0"/>
              </a:rPr>
              <a:t>. 2022.</a:t>
            </a:r>
            <a:endParaRPr lang="zh-TW" altLang="en-US" sz="11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1667942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BC1835-9A42-479B-97D9-E66884E14027}" type="slidenum">
              <a:rPr kumimoji="0" lang="zh-TW" altLang="en-US" sz="1200" b="0" i="0" u="none" strike="noStrike" kern="1200" cap="none" spc="0" normalizeH="0" baseline="0" noProof="0" smtClean="0">
                <a:ln>
                  <a:noFill/>
                </a:ln>
                <a:solidFill>
                  <a:prstClr val="black">
                    <a:tint val="75000"/>
                  </a:prstClr>
                </a:solidFill>
                <a:effectLst/>
                <a:uLnTx/>
                <a:uFillTx/>
                <a:latin typeface="Microsoft JhengHei" panose="020B0604030504040204" pitchFamily="34" charset="-120"/>
                <a:ea typeface="Microsoft JhengHei" panose="020B0604030504040204" pitchFamily="34"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zh-TW" altLang="en-US" sz="1200" b="0" i="0" u="none" strike="noStrike" kern="1200" cap="none" spc="0" normalizeH="0" baseline="0" noProof="0">
              <a:ln>
                <a:noFill/>
              </a:ln>
              <a:solidFill>
                <a:prstClr val="black">
                  <a:tint val="75000"/>
                </a:prstClr>
              </a:solidFill>
              <a:effectLst/>
              <a:uLnTx/>
              <a:uFillTx/>
              <a:latin typeface="Microsoft JhengHei" panose="020B0604030504040204" pitchFamily="34" charset="-120"/>
              <a:ea typeface="Microsoft JhengHei" panose="020B0604030504040204" pitchFamily="34" charset="-120"/>
              <a:cs typeface="+mn-cs"/>
            </a:endParaRPr>
          </a:p>
        </p:txBody>
      </p:sp>
      <p:sp>
        <p:nvSpPr>
          <p:cNvPr id="3" name="內容版面配置區 2"/>
          <p:cNvSpPr>
            <a:spLocks noGrp="1"/>
          </p:cNvSpPr>
          <p:nvPr>
            <p:ph idx="1"/>
          </p:nvPr>
        </p:nvSpPr>
        <p:spPr>
          <a:xfrm>
            <a:off x="585147" y="1536106"/>
            <a:ext cx="11455462" cy="4578593"/>
          </a:xfrm>
        </p:spPr>
        <p:txBody>
          <a:bodyPr>
            <a:normAutofit/>
          </a:bodyPr>
          <a:lstStyle/>
          <a:p>
            <a:r>
              <a:rPr lang="en-US" altLang="zh-TW" sz="2400" b="1" dirty="0" smtClean="0"/>
              <a:t>FedAvg or FedProx: </a:t>
            </a:r>
            <a:r>
              <a:rPr lang="zh-TW" altLang="en-US" sz="2400" dirty="0" smtClean="0"/>
              <a:t>未使用防禦機制的聯邦學習演算法。</a:t>
            </a:r>
            <a:endParaRPr lang="en-US" altLang="zh-TW" sz="2400" dirty="0" smtClean="0"/>
          </a:p>
          <a:p>
            <a:endParaRPr lang="en-US" altLang="zh-TW" sz="2400" b="1" dirty="0" smtClean="0"/>
          </a:p>
          <a:p>
            <a:r>
              <a:rPr lang="en-US" altLang="zh-TW" sz="2400" b="1" dirty="0" smtClean="0"/>
              <a:t>Fed_AT</a:t>
            </a:r>
            <a:r>
              <a:rPr lang="en-US" altLang="zh-TW" sz="2400" dirty="0"/>
              <a:t>: </a:t>
            </a:r>
            <a:r>
              <a:rPr lang="zh-TW" altLang="en-US" sz="2400" dirty="0"/>
              <a:t>基本的聯邦對抗訓練，直接在客戶端進行訓練。</a:t>
            </a:r>
          </a:p>
          <a:p>
            <a:r>
              <a:rPr lang="en-US" altLang="zh-TW" sz="2400" b="1" dirty="0"/>
              <a:t>Fed_AT_Slack</a:t>
            </a:r>
            <a:r>
              <a:rPr lang="en-US" altLang="zh-TW" sz="2400" dirty="0"/>
              <a:t>: </a:t>
            </a:r>
            <a:r>
              <a:rPr lang="zh-TW" altLang="en-US" sz="2400" dirty="0"/>
              <a:t>基於 </a:t>
            </a:r>
            <a:r>
              <a:rPr lang="en-US" altLang="zh-TW" sz="2400" dirty="0"/>
              <a:t>Fed_AT</a:t>
            </a:r>
            <a:r>
              <a:rPr lang="zh-TW" altLang="en-US" sz="2400" dirty="0"/>
              <a:t>，使用 </a:t>
            </a:r>
            <a:r>
              <a:rPr lang="en-US" altLang="zh-TW" sz="2400" b="1" dirty="0"/>
              <a:t>J. Zhu </a:t>
            </a:r>
            <a:r>
              <a:rPr lang="zh-TW" altLang="en-US" sz="2400" dirty="0"/>
              <a:t>提出的鬆弛聚合機制進行模型聚合</a:t>
            </a:r>
            <a:r>
              <a:rPr lang="zh-TW" altLang="en-US" sz="2400" dirty="0" smtClean="0"/>
              <a:t>。</a:t>
            </a:r>
            <a:endParaRPr lang="en-US" altLang="zh-TW" sz="2400" dirty="0" smtClean="0"/>
          </a:p>
          <a:p>
            <a:endParaRPr lang="zh-TW" altLang="en-US" sz="2400" dirty="0"/>
          </a:p>
          <a:p>
            <a:r>
              <a:rPr lang="en-US" altLang="zh-TW" sz="2400" b="1" dirty="0" smtClean="0"/>
              <a:t>Fed_BVA</a:t>
            </a:r>
            <a:r>
              <a:rPr lang="en-US" altLang="zh-TW" sz="2400" dirty="0" smtClean="0"/>
              <a:t>: </a:t>
            </a:r>
            <a:r>
              <a:rPr lang="zh-TW" altLang="en-US" sz="2400" dirty="0" smtClean="0"/>
              <a:t>伺服器</a:t>
            </a:r>
            <a:r>
              <a:rPr lang="zh-TW" altLang="en-US" sz="2400" dirty="0"/>
              <a:t>生成全域對抗範例，再交給客戶端進行對抗訓練。</a:t>
            </a:r>
          </a:p>
          <a:p>
            <a:r>
              <a:rPr lang="en-US" altLang="zh-TW" sz="2400" b="1" dirty="0"/>
              <a:t>Fed_BVA_Slack</a:t>
            </a:r>
            <a:r>
              <a:rPr lang="en-US" altLang="zh-TW" sz="2400" dirty="0" smtClean="0"/>
              <a:t>:</a:t>
            </a:r>
            <a:r>
              <a:rPr lang="zh-TW" altLang="en-US" sz="2400" dirty="0"/>
              <a:t>基於</a:t>
            </a:r>
            <a:r>
              <a:rPr lang="en-US" altLang="zh-TW" sz="2400" dirty="0" smtClean="0"/>
              <a:t>Fed_BVA </a:t>
            </a:r>
            <a:r>
              <a:rPr lang="zh-TW" altLang="en-US" sz="2400" dirty="0" smtClean="0"/>
              <a:t>，</a:t>
            </a:r>
            <a:r>
              <a:rPr lang="zh-TW" altLang="en-US" sz="2400" dirty="0"/>
              <a:t>使用 </a:t>
            </a:r>
            <a:r>
              <a:rPr lang="en-US" altLang="zh-TW" sz="2400" b="1" dirty="0" smtClean="0"/>
              <a:t>J. Zhu </a:t>
            </a:r>
            <a:r>
              <a:rPr lang="zh-TW" altLang="en-US" sz="2400" dirty="0"/>
              <a:t>提出的鬆弛聚合</a:t>
            </a:r>
            <a:r>
              <a:rPr lang="zh-TW" altLang="en-US" sz="2400" dirty="0" smtClean="0"/>
              <a:t>機制進行</a:t>
            </a:r>
            <a:r>
              <a:rPr lang="zh-TW" altLang="en-US" sz="2400" dirty="0"/>
              <a:t>模型</a:t>
            </a:r>
            <a:r>
              <a:rPr lang="zh-TW" altLang="en-US" sz="2400" dirty="0" smtClean="0"/>
              <a:t>聚合。</a:t>
            </a:r>
            <a:endParaRPr lang="en-US" altLang="zh-TW" sz="2400" dirty="0" smtClean="0"/>
          </a:p>
          <a:p>
            <a:endParaRPr lang="zh-TW" altLang="en-US" sz="2400" dirty="0"/>
          </a:p>
          <a:p>
            <a:r>
              <a:rPr lang="en-US" altLang="zh-TW" sz="2400" b="1" dirty="0"/>
              <a:t>FedBVA_SAT</a:t>
            </a:r>
            <a:r>
              <a:rPr lang="en-US" altLang="zh-TW" sz="2400" dirty="0"/>
              <a:t>: </a:t>
            </a:r>
            <a:r>
              <a:rPr lang="zh-TW" altLang="en-US" sz="2400" dirty="0" smtClean="0"/>
              <a:t>伺服器</a:t>
            </a:r>
            <a:r>
              <a:rPr lang="zh-TW" altLang="en-US" sz="2400" dirty="0"/>
              <a:t>生成全域對抗範例，並</a:t>
            </a:r>
            <a:r>
              <a:rPr lang="zh-TW" altLang="en-US" sz="2400" dirty="0" smtClean="0"/>
              <a:t>直接進行</a:t>
            </a:r>
            <a:r>
              <a:rPr lang="zh-TW" altLang="en-US" sz="2400" dirty="0"/>
              <a:t>對抗訓練。</a:t>
            </a:r>
          </a:p>
          <a:p>
            <a:r>
              <a:rPr lang="en-US" altLang="zh-TW" sz="2400" b="1" dirty="0"/>
              <a:t>FedBVA_SAT_Slack</a:t>
            </a:r>
            <a:r>
              <a:rPr lang="en-US" altLang="zh-TW" sz="2400" dirty="0" smtClean="0"/>
              <a:t>:</a:t>
            </a:r>
            <a:r>
              <a:rPr lang="zh-TW" altLang="en-US" sz="2400" dirty="0"/>
              <a:t>基於</a:t>
            </a:r>
            <a:r>
              <a:rPr lang="en-US" altLang="zh-TW" sz="2400" dirty="0" smtClean="0"/>
              <a:t>FedBVA_SAT </a:t>
            </a:r>
            <a:r>
              <a:rPr lang="zh-TW" altLang="en-US" sz="2400" dirty="0" smtClean="0"/>
              <a:t>，</a:t>
            </a:r>
            <a:r>
              <a:rPr lang="zh-TW" altLang="en-US" sz="2400" dirty="0"/>
              <a:t>並使用反向鬆弛聚合</a:t>
            </a:r>
            <a:r>
              <a:rPr lang="zh-TW" altLang="en-US" sz="2400" dirty="0" smtClean="0"/>
              <a:t>機制進行</a:t>
            </a:r>
            <a:r>
              <a:rPr lang="zh-TW" altLang="en-US" sz="2400" dirty="0"/>
              <a:t>模型聚合</a:t>
            </a:r>
            <a:r>
              <a:rPr lang="zh-TW" altLang="en-US" sz="2400" dirty="0" smtClean="0"/>
              <a:t>。</a:t>
            </a:r>
            <a:endParaRPr lang="en-US" altLang="zh-TW" sz="2400" dirty="0" smtClean="0"/>
          </a:p>
          <a:p>
            <a:endParaRPr lang="en-US" altLang="zh-TW" sz="2400" dirty="0" smtClean="0"/>
          </a:p>
          <a:p>
            <a:endParaRPr lang="zh-TW" altLang="en-US" dirty="0"/>
          </a:p>
        </p:txBody>
      </p:sp>
      <p:sp>
        <p:nvSpPr>
          <p:cNvPr id="5" name="標題 4"/>
          <p:cNvSpPr>
            <a:spLocks noGrp="1"/>
          </p:cNvSpPr>
          <p:nvPr>
            <p:ph type="title"/>
          </p:nvPr>
        </p:nvSpPr>
        <p:spPr/>
        <p:txBody>
          <a:bodyPr/>
          <a:lstStyle/>
          <a:p>
            <a:r>
              <a:rPr lang="zh-TW" altLang="en-US" dirty="0"/>
              <a:t>六大聯邦對抗訓練演算法的比較</a:t>
            </a:r>
          </a:p>
        </p:txBody>
      </p:sp>
      <p:sp>
        <p:nvSpPr>
          <p:cNvPr id="6" name="矩形 5"/>
          <p:cNvSpPr/>
          <p:nvPr/>
        </p:nvSpPr>
        <p:spPr>
          <a:xfrm>
            <a:off x="0" y="6160867"/>
            <a:ext cx="11565038" cy="276999"/>
          </a:xfrm>
          <a:prstGeom prst="rect">
            <a:avLst/>
          </a:prstGeom>
        </p:spPr>
        <p:txBody>
          <a:bodyPr wrap="square">
            <a:spAutoFit/>
          </a:bodyPr>
          <a:lstStyle/>
          <a:p>
            <a:r>
              <a:rPr lang="en-US" altLang="zh-TW" sz="1200" b="1" dirty="0">
                <a:latin typeface="Times New Roman" panose="02020603050405020304" pitchFamily="18" charset="0"/>
                <a:cs typeface="Times New Roman" panose="02020603050405020304" pitchFamily="18" charset="0"/>
              </a:rPr>
              <a:t>Zhu, </a:t>
            </a:r>
            <a:r>
              <a:rPr lang="en-US" altLang="zh-TW" sz="1200" b="1" dirty="0" err="1">
                <a:latin typeface="Times New Roman" panose="02020603050405020304" pitchFamily="18" charset="0"/>
                <a:cs typeface="Times New Roman" panose="02020603050405020304" pitchFamily="18" charset="0"/>
              </a:rPr>
              <a:t>Jianing</a:t>
            </a:r>
            <a:r>
              <a:rPr lang="en-US" altLang="zh-TW" sz="1200" dirty="0">
                <a:latin typeface="Times New Roman" panose="02020603050405020304" pitchFamily="18" charset="0"/>
                <a:cs typeface="Times New Roman" panose="02020603050405020304" pitchFamily="18" charset="0"/>
              </a:rPr>
              <a:t>, et al. "Combating Exacerbated Heterogeneity for Robust Models in Federated Learning." </a:t>
            </a:r>
            <a:r>
              <a:rPr lang="en-US" altLang="zh-TW" sz="1200" i="1" dirty="0">
                <a:latin typeface="Times New Roman" panose="02020603050405020304" pitchFamily="18" charset="0"/>
                <a:cs typeface="Times New Roman" panose="02020603050405020304" pitchFamily="18" charset="0"/>
              </a:rPr>
              <a:t>arXiv preprint arXiv:2303.00250</a:t>
            </a:r>
            <a:r>
              <a:rPr lang="en-US" altLang="zh-TW" sz="1200" dirty="0">
                <a:latin typeface="Times New Roman" panose="02020603050405020304" pitchFamily="18" charset="0"/>
                <a:cs typeface="Times New Roman" panose="02020603050405020304" pitchFamily="18" charset="0"/>
              </a:rPr>
              <a:t> (2023).</a:t>
            </a:r>
            <a:endParaRPr lang="zh-TW" altLang="en-US" sz="1200" dirty="0">
              <a:latin typeface="Times New Roman" panose="02020603050405020304" pitchFamily="18" charset="0"/>
              <a:cs typeface="Times New Roman" panose="02020603050405020304" pitchFamily="18" charset="0"/>
            </a:endParaRPr>
          </a:p>
        </p:txBody>
      </p:sp>
      <p:sp>
        <p:nvSpPr>
          <p:cNvPr id="7" name="矩形 6"/>
          <p:cNvSpPr/>
          <p:nvPr/>
        </p:nvSpPr>
        <p:spPr>
          <a:xfrm>
            <a:off x="0" y="6402516"/>
            <a:ext cx="10342536" cy="461665"/>
          </a:xfrm>
          <a:prstGeom prst="rect">
            <a:avLst/>
          </a:prstGeom>
        </p:spPr>
        <p:txBody>
          <a:bodyPr wrap="square">
            <a:spAutoFit/>
          </a:bodyPr>
          <a:lstStyle/>
          <a:p>
            <a:r>
              <a:rPr lang="en-US" altLang="zh-TW" sz="1200" dirty="0">
                <a:solidFill>
                  <a:srgbClr val="002060"/>
                </a:solidFill>
                <a:latin typeface="Times New Roman" panose="02020603050405020304" pitchFamily="18" charset="0"/>
                <a:cs typeface="Times New Roman" panose="02020603050405020304" pitchFamily="18" charset="0"/>
              </a:rPr>
              <a:t>Zhou, Yao, et al. "Adversarial robustness through bias variance decomposition: A new perspective for federated learning." </a:t>
            </a:r>
            <a:r>
              <a:rPr lang="en-US" altLang="zh-TW" sz="1200" i="1" dirty="0">
                <a:solidFill>
                  <a:srgbClr val="002060"/>
                </a:solidFill>
                <a:latin typeface="Times New Roman" panose="02020603050405020304" pitchFamily="18" charset="0"/>
                <a:cs typeface="Times New Roman" panose="02020603050405020304" pitchFamily="18" charset="0"/>
              </a:rPr>
              <a:t>Proceedings of the 31st ACM International Conference on Information &amp; Knowledge Management</a:t>
            </a:r>
            <a:r>
              <a:rPr lang="en-US" altLang="zh-TW" sz="1200" dirty="0">
                <a:solidFill>
                  <a:srgbClr val="002060"/>
                </a:solidFill>
                <a:latin typeface="Times New Roman" panose="02020603050405020304" pitchFamily="18" charset="0"/>
                <a:cs typeface="Times New Roman" panose="02020603050405020304" pitchFamily="18" charset="0"/>
              </a:rPr>
              <a:t>. 2022</a:t>
            </a:r>
            <a:r>
              <a:rPr lang="en-US" altLang="zh-TW" sz="1200" dirty="0" smtClean="0">
                <a:solidFill>
                  <a:srgbClr val="002060"/>
                </a:solidFill>
                <a:latin typeface="Times New Roman" panose="02020603050405020304" pitchFamily="18" charset="0"/>
                <a:cs typeface="Times New Roman" panose="02020603050405020304" pitchFamily="18" charset="0"/>
              </a:rPr>
              <a:t>.</a:t>
            </a:r>
            <a:endParaRPr lang="zh-TW" altLang="en-US" sz="1200" dirty="0">
              <a:solidFill>
                <a:srgbClr val="00206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9969666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MNIST </a:t>
            </a:r>
            <a:r>
              <a:rPr lang="zh-TW" altLang="en-US" dirty="0"/>
              <a:t>實驗</a:t>
            </a:r>
            <a:r>
              <a:rPr lang="zh-TW" altLang="en-US" dirty="0" smtClean="0"/>
              <a:t>結果</a:t>
            </a:r>
            <a:endParaRPr lang="zh-TW" altLang="en-US" dirty="0"/>
          </a:p>
        </p:txBody>
      </p:sp>
      <p:sp>
        <p:nvSpPr>
          <p:cNvPr id="4" name="投影片編號版面配置區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BC1835-9A42-479B-97D9-E66884E14027}" type="slidenum">
              <a:rPr kumimoji="0" lang="zh-TW" altLang="en-US" sz="1200" b="0" i="0" u="none" strike="noStrike" kern="1200" cap="none" spc="0" normalizeH="0" baseline="0" noProof="0" smtClean="0">
                <a:ln>
                  <a:noFill/>
                </a:ln>
                <a:solidFill>
                  <a:prstClr val="black">
                    <a:tint val="75000"/>
                  </a:prstClr>
                </a:solidFill>
                <a:effectLst/>
                <a:uLnTx/>
                <a:uFillTx/>
                <a:latin typeface="微軟正黑體" panose="020B0604030504040204" pitchFamily="34" charset="-120"/>
                <a:ea typeface="微軟正黑體" panose="020B0604030504040204" pitchFamily="34"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zh-TW" altLang="en-US" sz="1200" b="0" i="0" u="none" strike="noStrike" kern="1200" cap="none" spc="0" normalizeH="0" baseline="0" noProof="0">
              <a:ln>
                <a:noFill/>
              </a:ln>
              <a:solidFill>
                <a:prstClr val="black">
                  <a:tint val="75000"/>
                </a:prstClr>
              </a:solidFill>
              <a:effectLst/>
              <a:uLnTx/>
              <a:uFillTx/>
              <a:latin typeface="微軟正黑體" panose="020B0604030504040204" pitchFamily="34" charset="-120"/>
              <a:ea typeface="微軟正黑體" panose="020B0604030504040204" pitchFamily="34" charset="-120"/>
              <a:cs typeface="+mn-cs"/>
            </a:endParaRPr>
          </a:p>
        </p:txBody>
      </p:sp>
      <p:sp>
        <p:nvSpPr>
          <p:cNvPr id="5" name="文字版面配置區 2">
            <a:extLst>
              <a:ext uri="{FF2B5EF4-FFF2-40B4-BE49-F238E27FC236}">
                <a16:creationId xmlns:a16="http://schemas.microsoft.com/office/drawing/2014/main" id="{93AE0358-2278-4DC0-9F9C-6D6B515BA152}"/>
              </a:ext>
            </a:extLst>
          </p:cNvPr>
          <p:cNvSpPr>
            <a:spLocks noGrp="1"/>
          </p:cNvSpPr>
          <p:nvPr>
            <p:ph type="body" idx="1"/>
          </p:nvPr>
        </p:nvSpPr>
        <p:spPr/>
        <p:txBody>
          <a:bodyPr>
            <a:normAutofit/>
          </a:bodyPr>
          <a:lstStyle/>
          <a:p>
            <a:r>
              <a:rPr lang="en-US" altLang="zh-TW" dirty="0" smtClean="0"/>
              <a:t>FedAvg with FGSM &amp;</a:t>
            </a:r>
            <a:r>
              <a:rPr lang="zh-TW" altLang="en-US" dirty="0" smtClean="0"/>
              <a:t> </a:t>
            </a:r>
            <a:r>
              <a:rPr lang="en-US" altLang="zh-TW" dirty="0" smtClean="0"/>
              <a:t>PGD Attack</a:t>
            </a:r>
          </a:p>
          <a:p>
            <a:r>
              <a:rPr lang="en-US" altLang="zh-TW" dirty="0" smtClean="0"/>
              <a:t>FedProx </a:t>
            </a:r>
            <a:r>
              <a:rPr lang="en-US" altLang="zh-TW" dirty="0"/>
              <a:t>with FGSM &amp;</a:t>
            </a:r>
            <a:r>
              <a:rPr lang="zh-TW" altLang="en-US" dirty="0"/>
              <a:t> </a:t>
            </a:r>
            <a:r>
              <a:rPr lang="en-US" altLang="zh-TW" dirty="0"/>
              <a:t>PGD Attack</a:t>
            </a:r>
          </a:p>
          <a:p>
            <a:endParaRPr lang="en-US" altLang="zh-TW" dirty="0" smtClean="0"/>
          </a:p>
        </p:txBody>
      </p:sp>
    </p:spTree>
    <p:extLst>
      <p:ext uri="{BB962C8B-B14F-4D97-AF65-F5344CB8AC3E}">
        <p14:creationId xmlns:p14="http://schemas.microsoft.com/office/powerpoint/2010/main" val="287060842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sz="4000" dirty="0"/>
              <a:t>FedAvg: FGSM Adversarial Robustness</a:t>
            </a:r>
            <a:endParaRPr lang="zh-TW" altLang="en-US" sz="4000" dirty="0"/>
          </a:p>
        </p:txBody>
      </p:sp>
      <p:sp>
        <p:nvSpPr>
          <p:cNvPr id="4" name="投影片編號版面配置區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BC1835-9A42-479B-97D9-E66884E14027}" type="slidenum">
              <a:rPr kumimoji="0" lang="zh-TW" altLang="en-US" sz="1200" b="0" i="0" u="none" strike="noStrike" kern="1200" cap="none" spc="0" normalizeH="0" baseline="0" noProof="0" smtClean="0">
                <a:ln>
                  <a:noFill/>
                </a:ln>
                <a:solidFill>
                  <a:prstClr val="black">
                    <a:tint val="75000"/>
                  </a:prstClr>
                </a:solidFill>
                <a:effectLst/>
                <a:uLnTx/>
                <a:uFillTx/>
                <a:latin typeface="Microsoft JhengHei" panose="020B0604030504040204" pitchFamily="34" charset="-120"/>
                <a:ea typeface="Microsoft JhengHei" panose="020B0604030504040204" pitchFamily="34"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zh-TW" altLang="en-US" sz="1200" b="0" i="0" u="none" strike="noStrike" kern="1200" cap="none" spc="0" normalizeH="0" baseline="0" noProof="0">
              <a:ln>
                <a:noFill/>
              </a:ln>
              <a:solidFill>
                <a:prstClr val="black">
                  <a:tint val="75000"/>
                </a:prstClr>
              </a:solidFill>
              <a:effectLst/>
              <a:uLnTx/>
              <a:uFillTx/>
              <a:latin typeface="Microsoft JhengHei" panose="020B0604030504040204" pitchFamily="34" charset="-120"/>
              <a:ea typeface="Microsoft JhengHei" panose="020B0604030504040204" pitchFamily="34" charset="-120"/>
              <a:cs typeface="+mn-cs"/>
            </a:endParaRPr>
          </a:p>
        </p:txBody>
      </p:sp>
      <p:graphicFrame>
        <p:nvGraphicFramePr>
          <p:cNvPr id="11" name="表格 10"/>
          <p:cNvGraphicFramePr>
            <a:graphicFrameLocks noGrp="1"/>
          </p:cNvGraphicFramePr>
          <p:nvPr>
            <p:extLst>
              <p:ext uri="{D42A27DB-BD31-4B8C-83A1-F6EECF244321}">
                <p14:modId xmlns:p14="http://schemas.microsoft.com/office/powerpoint/2010/main" val="235964429"/>
              </p:ext>
            </p:extLst>
          </p:nvPr>
        </p:nvGraphicFramePr>
        <p:xfrm>
          <a:off x="483126" y="1438086"/>
          <a:ext cx="10465180" cy="4991187"/>
        </p:xfrm>
        <a:graphic>
          <a:graphicData uri="http://schemas.openxmlformats.org/drawingml/2006/table">
            <a:tbl>
              <a:tblPr firstRow="1" firstCol="1" bandRow="1"/>
              <a:tblGrid>
                <a:gridCol w="3199775">
                  <a:extLst>
                    <a:ext uri="{9D8B030D-6E8A-4147-A177-3AD203B41FA5}">
                      <a16:colId xmlns:a16="http://schemas.microsoft.com/office/drawing/2014/main" val="3020154443"/>
                    </a:ext>
                  </a:extLst>
                </a:gridCol>
                <a:gridCol w="1453081">
                  <a:extLst>
                    <a:ext uri="{9D8B030D-6E8A-4147-A177-3AD203B41FA5}">
                      <a16:colId xmlns:a16="http://schemas.microsoft.com/office/drawing/2014/main" val="1882478943"/>
                    </a:ext>
                  </a:extLst>
                </a:gridCol>
                <a:gridCol w="1453081">
                  <a:extLst>
                    <a:ext uri="{9D8B030D-6E8A-4147-A177-3AD203B41FA5}">
                      <a16:colId xmlns:a16="http://schemas.microsoft.com/office/drawing/2014/main" val="1471321842"/>
                    </a:ext>
                  </a:extLst>
                </a:gridCol>
                <a:gridCol w="1453081">
                  <a:extLst>
                    <a:ext uri="{9D8B030D-6E8A-4147-A177-3AD203B41FA5}">
                      <a16:colId xmlns:a16="http://schemas.microsoft.com/office/drawing/2014/main" val="3906122877"/>
                    </a:ext>
                  </a:extLst>
                </a:gridCol>
                <a:gridCol w="1453081">
                  <a:extLst>
                    <a:ext uri="{9D8B030D-6E8A-4147-A177-3AD203B41FA5}">
                      <a16:colId xmlns:a16="http://schemas.microsoft.com/office/drawing/2014/main" val="3369608900"/>
                    </a:ext>
                  </a:extLst>
                </a:gridCol>
                <a:gridCol w="1453081">
                  <a:extLst>
                    <a:ext uri="{9D8B030D-6E8A-4147-A177-3AD203B41FA5}">
                      <a16:colId xmlns:a16="http://schemas.microsoft.com/office/drawing/2014/main" val="1289888655"/>
                    </a:ext>
                  </a:extLst>
                </a:gridCol>
              </a:tblGrid>
              <a:tr h="1200668">
                <a:tc>
                  <a:txBody>
                    <a:bodyPr/>
                    <a:lstStyle/>
                    <a:p>
                      <a:pPr indent="127000" algn="ctr">
                        <a:lnSpc>
                          <a:spcPct val="150000"/>
                        </a:lnSpc>
                        <a:spcAft>
                          <a:spcPts val="0"/>
                        </a:spcAft>
                        <a:tabLst>
                          <a:tab pos="276225" algn="l"/>
                          <a:tab pos="1143000" algn="r"/>
                        </a:tabLst>
                      </a:pP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		 </a:t>
                      </a:r>
                      <a:r>
                        <a:rPr lang="en-US" sz="1600" kern="100" dirty="0" smtClean="0">
                          <a:effectLst/>
                          <a:latin typeface="Times New Roman" panose="02020603050405020304" pitchFamily="18" charset="0"/>
                          <a:ea typeface="標楷體" panose="03000509000000000000" pitchFamily="65" charset="-120"/>
                          <a:cs typeface="Times New Roman" panose="02020603050405020304" pitchFamily="18" charset="0"/>
                        </a:rPr>
                        <a:t>                         </a:t>
                      </a:r>
                      <a:r>
                        <a:rPr lang="en-US" sz="2000" kern="100" dirty="0" smtClean="0">
                          <a:effectLst/>
                          <a:latin typeface="Times New Roman" panose="02020603050405020304" pitchFamily="18" charset="0"/>
                          <a:ea typeface="標楷體" panose="03000509000000000000" pitchFamily="65" charset="-120"/>
                          <a:cs typeface="Times New Roman" panose="02020603050405020304" pitchFamily="18" charset="0"/>
                        </a:rPr>
                        <a:t>FGSM </a:t>
                      </a:r>
                      <a:r>
                        <a:rPr lang="en-US" sz="2000" kern="100" dirty="0">
                          <a:effectLst/>
                          <a:latin typeface="Times New Roman" panose="02020603050405020304" pitchFamily="18" charset="0"/>
                          <a:ea typeface="標楷體" panose="03000509000000000000" pitchFamily="65" charset="-120"/>
                          <a:cs typeface="Times New Roman" panose="02020603050405020304" pitchFamily="18" charset="0"/>
                        </a:rPr>
                        <a:t>eps</a:t>
                      </a:r>
                      <a:endParaRPr lang="zh-TW" sz="2000" kern="100" dirty="0">
                        <a:effectLst/>
                        <a:latin typeface="Times New Roman" panose="02020603050405020304" pitchFamily="18" charset="0"/>
                        <a:ea typeface="標楷體" panose="03000509000000000000" pitchFamily="65" charset="-120"/>
                        <a:cs typeface="Times New Roman" panose="02020603050405020304" pitchFamily="18" charset="0"/>
                      </a:endParaRPr>
                    </a:p>
                    <a:p>
                      <a:pPr marL="152400" indent="-152400" algn="l">
                        <a:lnSpc>
                          <a:spcPct val="150000"/>
                        </a:lnSpc>
                        <a:spcAft>
                          <a:spcPts val="0"/>
                        </a:spcAft>
                        <a:tabLst>
                          <a:tab pos="483235" algn="l"/>
                        </a:tabLst>
                      </a:pP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 </a:t>
                      </a:r>
                      <a:endParaRPr lang="en-US" altLang="zh-TW" sz="2000" kern="100" dirty="0" smtClean="0">
                        <a:effectLst/>
                        <a:latin typeface="Times New Roman" panose="02020603050405020304" pitchFamily="18" charset="0"/>
                        <a:ea typeface="標楷體" panose="03000509000000000000" pitchFamily="65" charset="-120"/>
                        <a:cs typeface="Times New Roman" panose="02020603050405020304" pitchFamily="18" charset="0"/>
                      </a:endParaRPr>
                    </a:p>
                    <a:p>
                      <a:pPr marL="152400" indent="-152400" algn="l">
                        <a:lnSpc>
                          <a:spcPct val="150000"/>
                        </a:lnSpc>
                        <a:spcAft>
                          <a:spcPts val="0"/>
                        </a:spcAft>
                        <a:tabLst>
                          <a:tab pos="483235" algn="l"/>
                        </a:tabLst>
                      </a:pPr>
                      <a:r>
                        <a:rPr lang="zh-TW" sz="2000" kern="100" dirty="0" smtClean="0">
                          <a:effectLst/>
                          <a:latin typeface="Times New Roman" panose="02020603050405020304" pitchFamily="18" charset="0"/>
                          <a:ea typeface="標楷體" panose="03000509000000000000" pitchFamily="65" charset="-120"/>
                          <a:cs typeface="Times New Roman" panose="02020603050405020304" pitchFamily="18" charset="0"/>
                        </a:rPr>
                        <a:t>聯邦</a:t>
                      </a:r>
                      <a:r>
                        <a:rPr lang="zh-TW" sz="2000" kern="100" dirty="0">
                          <a:effectLst/>
                          <a:latin typeface="Times New Roman" panose="02020603050405020304" pitchFamily="18" charset="0"/>
                          <a:ea typeface="標楷體" panose="03000509000000000000" pitchFamily="65" charset="-120"/>
                          <a:cs typeface="Times New Roman" panose="02020603050405020304" pitchFamily="18" charset="0"/>
                        </a:rPr>
                        <a:t>防禦</a:t>
                      </a:r>
                      <a:r>
                        <a:rPr lang="zh-TW" sz="2000" kern="100" dirty="0" smtClean="0">
                          <a:effectLst/>
                          <a:latin typeface="Times New Roman" panose="02020603050405020304" pitchFamily="18" charset="0"/>
                          <a:ea typeface="標楷體" panose="03000509000000000000" pitchFamily="65" charset="-120"/>
                          <a:cs typeface="Times New Roman" panose="02020603050405020304" pitchFamily="18" charset="0"/>
                        </a:rPr>
                        <a:t>方法</a:t>
                      </a:r>
                      <a:endParaRPr lang="en-US" altLang="zh-TW" sz="2000" kern="100" dirty="0" smtClean="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ap="flat" cmpd="sng" algn="ctr">
                      <a:solidFill>
                        <a:srgbClr val="000000"/>
                      </a:solidFill>
                      <a:prstDash val="solid"/>
                      <a:round/>
                      <a:headEnd type="none" w="med" len="med"/>
                      <a:tailEnd type="none" w="med" len="med"/>
                    </a:lnTlToBr>
                  </a:tcPr>
                </a:tc>
                <a:tc>
                  <a:txBody>
                    <a:bodyPr/>
                    <a:lstStyle/>
                    <a:p>
                      <a:pPr indent="127000" algn="ctr">
                        <a:lnSpc>
                          <a:spcPct val="150000"/>
                        </a:lnSpc>
                        <a:spcAft>
                          <a:spcPts val="0"/>
                        </a:spcAft>
                      </a:pPr>
                      <a:r>
                        <a:rPr lang="en-US" sz="2400" kern="100" dirty="0">
                          <a:effectLst/>
                          <a:latin typeface="Times New Roman" panose="02020603050405020304" pitchFamily="18" charset="0"/>
                          <a:ea typeface="標楷體" panose="03000509000000000000" pitchFamily="65" charset="-120"/>
                          <a:cs typeface="Times New Roman" panose="02020603050405020304" pitchFamily="18" charset="0"/>
                        </a:rPr>
                        <a:t> </a:t>
                      </a:r>
                      <a:endParaRPr lang="en-US" sz="2400" kern="100" dirty="0" smtClean="0">
                        <a:effectLst/>
                        <a:latin typeface="Times New Roman" panose="02020603050405020304" pitchFamily="18" charset="0"/>
                        <a:ea typeface="標楷體" panose="03000509000000000000" pitchFamily="65" charset="-120"/>
                        <a:cs typeface="Times New Roman" panose="02020603050405020304" pitchFamily="18" charset="0"/>
                      </a:endParaRPr>
                    </a:p>
                    <a:p>
                      <a:pPr indent="127000" algn="ctr">
                        <a:lnSpc>
                          <a:spcPct val="150000"/>
                        </a:lnSpc>
                        <a:spcAft>
                          <a:spcPts val="0"/>
                        </a:spcAft>
                      </a:pPr>
                      <a:r>
                        <a:rPr lang="en-US" altLang="zh-TW" sz="2400" kern="100" dirty="0" smtClean="0">
                          <a:effectLst/>
                          <a:latin typeface="Times New Roman" panose="02020603050405020304" pitchFamily="18" charset="0"/>
                          <a:ea typeface="標楷體" panose="03000509000000000000" pitchFamily="65" charset="-120"/>
                          <a:cs typeface="Times New Roman" panose="02020603050405020304" pitchFamily="18" charset="0"/>
                        </a:rPr>
                        <a:t>clean</a:t>
                      </a:r>
                      <a:endParaRPr lang="zh-TW" sz="24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Aft>
                          <a:spcPts val="0"/>
                        </a:spcAft>
                      </a:pPr>
                      <a:r>
                        <a:rPr lang="en-US" sz="2400" kern="100" dirty="0">
                          <a:effectLst/>
                          <a:latin typeface="Times New Roman" panose="02020603050405020304" pitchFamily="18" charset="0"/>
                          <a:ea typeface="標楷體" panose="03000509000000000000" pitchFamily="65" charset="-120"/>
                          <a:cs typeface="Times New Roman" panose="02020603050405020304" pitchFamily="18" charset="0"/>
                        </a:rPr>
                        <a:t> </a:t>
                      </a:r>
                      <a:endParaRPr lang="zh-TW" sz="2400" kern="100" dirty="0" smtClean="0">
                        <a:effectLst/>
                        <a:latin typeface="Times New Roman" panose="02020603050405020304" pitchFamily="18" charset="0"/>
                        <a:ea typeface="標楷體" panose="03000509000000000000" pitchFamily="65" charset="-120"/>
                        <a:cs typeface="Times New Roman" panose="02020603050405020304" pitchFamily="18" charset="0"/>
                      </a:endParaRPr>
                    </a:p>
                    <a:p>
                      <a:pPr indent="127000" algn="ctr">
                        <a:lnSpc>
                          <a:spcPct val="150000"/>
                        </a:lnSpc>
                        <a:spcAft>
                          <a:spcPts val="0"/>
                        </a:spcAft>
                      </a:pPr>
                      <a:r>
                        <a:rPr lang="en-US" sz="2400" kern="100" dirty="0" smtClean="0">
                          <a:effectLst/>
                          <a:latin typeface="Times New Roman" panose="02020603050405020304" pitchFamily="18" charset="0"/>
                          <a:ea typeface="標楷體" panose="03000509000000000000" pitchFamily="65" charset="-120"/>
                          <a:cs typeface="Times New Roman" panose="02020603050405020304" pitchFamily="18" charset="0"/>
                        </a:rPr>
                        <a:t>0.1</a:t>
                      </a:r>
                      <a:endParaRPr lang="zh-TW" sz="24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Aft>
                          <a:spcPts val="0"/>
                        </a:spcAft>
                      </a:pPr>
                      <a:r>
                        <a:rPr lang="en-US" sz="2400" kern="100" dirty="0">
                          <a:effectLst/>
                          <a:latin typeface="Times New Roman" panose="02020603050405020304" pitchFamily="18" charset="0"/>
                          <a:ea typeface="標楷體" panose="03000509000000000000" pitchFamily="65" charset="-120"/>
                          <a:cs typeface="Times New Roman" panose="02020603050405020304" pitchFamily="18" charset="0"/>
                        </a:rPr>
                        <a:t> </a:t>
                      </a:r>
                      <a:endParaRPr lang="zh-TW" sz="2400" kern="100" dirty="0">
                        <a:effectLst/>
                        <a:latin typeface="Times New Roman" panose="02020603050405020304" pitchFamily="18" charset="0"/>
                        <a:ea typeface="標楷體" panose="03000509000000000000" pitchFamily="65" charset="-120"/>
                        <a:cs typeface="Times New Roman" panose="02020603050405020304" pitchFamily="18" charset="0"/>
                      </a:endParaRPr>
                    </a:p>
                    <a:p>
                      <a:pPr indent="127000" algn="ctr">
                        <a:lnSpc>
                          <a:spcPct val="150000"/>
                        </a:lnSpc>
                        <a:spcAft>
                          <a:spcPts val="0"/>
                        </a:spcAft>
                      </a:pPr>
                      <a:r>
                        <a:rPr lang="en-US" sz="2400" kern="100" dirty="0">
                          <a:effectLst/>
                          <a:latin typeface="Times New Roman" panose="02020603050405020304" pitchFamily="18" charset="0"/>
                          <a:ea typeface="標楷體" panose="03000509000000000000" pitchFamily="65" charset="-120"/>
                          <a:cs typeface="Times New Roman" panose="02020603050405020304" pitchFamily="18" charset="0"/>
                        </a:rPr>
                        <a:t>0.2</a:t>
                      </a:r>
                      <a:endParaRPr lang="zh-TW" sz="24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Aft>
                          <a:spcPts val="0"/>
                        </a:spcAft>
                      </a:pPr>
                      <a:r>
                        <a:rPr lang="en-US" sz="2400" kern="100" dirty="0">
                          <a:effectLst/>
                          <a:latin typeface="Times New Roman" panose="02020603050405020304" pitchFamily="18" charset="0"/>
                          <a:ea typeface="標楷體" panose="03000509000000000000" pitchFamily="65" charset="-120"/>
                          <a:cs typeface="Times New Roman" panose="02020603050405020304" pitchFamily="18" charset="0"/>
                        </a:rPr>
                        <a:t> </a:t>
                      </a:r>
                      <a:endParaRPr lang="zh-TW" sz="2400" kern="100" dirty="0">
                        <a:effectLst/>
                        <a:latin typeface="Times New Roman" panose="02020603050405020304" pitchFamily="18" charset="0"/>
                        <a:ea typeface="標楷體" panose="03000509000000000000" pitchFamily="65" charset="-120"/>
                        <a:cs typeface="Times New Roman" panose="02020603050405020304" pitchFamily="18" charset="0"/>
                      </a:endParaRPr>
                    </a:p>
                    <a:p>
                      <a:pPr indent="127000" algn="ctr">
                        <a:lnSpc>
                          <a:spcPct val="150000"/>
                        </a:lnSpc>
                        <a:spcAft>
                          <a:spcPts val="0"/>
                        </a:spcAft>
                      </a:pPr>
                      <a:r>
                        <a:rPr lang="en-US" sz="2400" kern="100" dirty="0">
                          <a:effectLst/>
                          <a:latin typeface="Times New Roman" panose="02020603050405020304" pitchFamily="18" charset="0"/>
                          <a:ea typeface="標楷體" panose="03000509000000000000" pitchFamily="65" charset="-120"/>
                          <a:cs typeface="Times New Roman" panose="02020603050405020304" pitchFamily="18" charset="0"/>
                        </a:rPr>
                        <a:t>0.3</a:t>
                      </a:r>
                      <a:endParaRPr lang="zh-TW" sz="24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Aft>
                          <a:spcPts val="0"/>
                        </a:spcAft>
                      </a:pPr>
                      <a:r>
                        <a:rPr lang="en-US" sz="2400" kern="100" dirty="0">
                          <a:effectLst/>
                          <a:latin typeface="Times New Roman" panose="02020603050405020304" pitchFamily="18" charset="0"/>
                          <a:ea typeface="標楷體" panose="03000509000000000000" pitchFamily="65" charset="-120"/>
                          <a:cs typeface="Times New Roman" panose="02020603050405020304" pitchFamily="18" charset="0"/>
                        </a:rPr>
                        <a:t> </a:t>
                      </a:r>
                      <a:endParaRPr lang="zh-TW" sz="2400" kern="100" dirty="0">
                        <a:effectLst/>
                        <a:latin typeface="Times New Roman" panose="02020603050405020304" pitchFamily="18" charset="0"/>
                        <a:ea typeface="標楷體" panose="03000509000000000000" pitchFamily="65" charset="-120"/>
                        <a:cs typeface="Times New Roman" panose="02020603050405020304" pitchFamily="18" charset="0"/>
                      </a:endParaRPr>
                    </a:p>
                    <a:p>
                      <a:pPr indent="127000" algn="ctr">
                        <a:lnSpc>
                          <a:spcPct val="150000"/>
                        </a:lnSpc>
                        <a:spcAft>
                          <a:spcPts val="0"/>
                        </a:spcAft>
                      </a:pPr>
                      <a:r>
                        <a:rPr lang="en-US" sz="2400" kern="100" dirty="0">
                          <a:effectLst/>
                          <a:latin typeface="Times New Roman" panose="02020603050405020304" pitchFamily="18" charset="0"/>
                          <a:ea typeface="標楷體" panose="03000509000000000000" pitchFamily="65" charset="-120"/>
                          <a:cs typeface="Times New Roman" panose="02020603050405020304" pitchFamily="18" charset="0"/>
                        </a:rPr>
                        <a:t>0.4</a:t>
                      </a:r>
                      <a:endParaRPr lang="zh-TW" sz="24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04709920"/>
                  </a:ext>
                </a:extLst>
              </a:tr>
              <a:tr h="467919">
                <a:tc>
                  <a:txBody>
                    <a:bodyPr/>
                    <a:lstStyle/>
                    <a:p>
                      <a:pPr algn="l">
                        <a:lnSpc>
                          <a:spcPct val="150000"/>
                        </a:lnSpc>
                        <a:spcAft>
                          <a:spcPts val="0"/>
                        </a:spcAft>
                      </a:pPr>
                      <a:r>
                        <a:rPr lang="en-US" sz="2000" kern="1200" dirty="0" smtClean="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FedAvg[1]</a:t>
                      </a:r>
                      <a:endParaRPr lang="zh-TW" sz="20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tc>
                  <a:txBody>
                    <a:bodyPr/>
                    <a:lstStyle/>
                    <a:p>
                      <a:pPr indent="127000" algn="ctr">
                        <a:lnSpc>
                          <a:spcPct val="150000"/>
                        </a:lnSpc>
                        <a:spcAft>
                          <a:spcPts val="0"/>
                        </a:spcAft>
                      </a:pPr>
                      <a:r>
                        <a:rPr lang="en-US" sz="2000" kern="100" dirty="0" smtClean="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0.930</a:t>
                      </a:r>
                      <a:endParaRPr lang="zh-TW" sz="20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tc>
                  <a:txBody>
                    <a:bodyPr/>
                    <a:lstStyle/>
                    <a:p>
                      <a:pPr indent="127000" algn="ctr">
                        <a:lnSpc>
                          <a:spcPct val="150000"/>
                        </a:lnSpc>
                        <a:spcAft>
                          <a:spcPts val="0"/>
                        </a:spcAft>
                      </a:pPr>
                      <a:r>
                        <a:rPr lang="en-US" sz="2000" kern="100"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0.563</a:t>
                      </a:r>
                      <a:endParaRPr lang="zh-TW" sz="20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tc>
                  <a:txBody>
                    <a:bodyPr/>
                    <a:lstStyle/>
                    <a:p>
                      <a:pPr indent="127000" algn="ctr">
                        <a:lnSpc>
                          <a:spcPct val="150000"/>
                        </a:lnSpc>
                        <a:spcAft>
                          <a:spcPts val="0"/>
                        </a:spcAft>
                      </a:pPr>
                      <a:r>
                        <a:rPr lang="en-US" sz="2000" kern="1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0.527</a:t>
                      </a:r>
                      <a:endParaRPr lang="zh-TW" sz="20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tc>
                  <a:txBody>
                    <a:bodyPr/>
                    <a:lstStyle/>
                    <a:p>
                      <a:pPr indent="127000" algn="ctr">
                        <a:lnSpc>
                          <a:spcPct val="150000"/>
                        </a:lnSpc>
                        <a:spcAft>
                          <a:spcPts val="0"/>
                        </a:spcAft>
                      </a:pPr>
                      <a:r>
                        <a:rPr lang="en-US" sz="2000" kern="1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0.482</a:t>
                      </a:r>
                      <a:endParaRPr lang="zh-TW" sz="20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tc>
                  <a:txBody>
                    <a:bodyPr/>
                    <a:lstStyle/>
                    <a:p>
                      <a:pPr indent="127000" algn="ctr">
                        <a:lnSpc>
                          <a:spcPct val="150000"/>
                        </a:lnSpc>
                        <a:spcAft>
                          <a:spcPts val="0"/>
                        </a:spcAft>
                      </a:pPr>
                      <a:r>
                        <a:rPr lang="en-US" sz="2000" kern="1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0.43</a:t>
                      </a:r>
                      <a:endParaRPr lang="zh-TW" sz="20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extLst>
                  <a:ext uri="{0D108BD9-81ED-4DB2-BD59-A6C34878D82A}">
                    <a16:rowId xmlns:a16="http://schemas.microsoft.com/office/drawing/2014/main" val="3599374005"/>
                  </a:ext>
                </a:extLst>
              </a:tr>
              <a:tr h="437420">
                <a:tc>
                  <a:txBody>
                    <a:bodyPr/>
                    <a:lstStyle/>
                    <a:p>
                      <a:pPr marL="0" marR="0" indent="0" algn="l" defTabSz="914400" rtl="0" eaLnBrk="1" fontAlgn="auto" latinLnBrk="0" hangingPunct="1">
                        <a:lnSpc>
                          <a:spcPct val="150000"/>
                        </a:lnSpc>
                        <a:spcBef>
                          <a:spcPts val="0"/>
                        </a:spcBef>
                        <a:spcAft>
                          <a:spcPts val="0"/>
                        </a:spcAft>
                        <a:buClrTx/>
                        <a:buSzTx/>
                        <a:buFontTx/>
                        <a:buNone/>
                        <a:tabLst/>
                        <a:defRPr/>
                      </a:pPr>
                      <a:r>
                        <a:rPr lang="en-US" altLang="zh-TW" sz="2000" kern="1200" dirty="0" smtClean="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Fed_AT</a:t>
                      </a:r>
                      <a:endParaRPr lang="zh-TW" altLang="zh-TW" sz="2000" kern="100" dirty="0" smtClean="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indent="127000" algn="ctr">
                        <a:lnSpc>
                          <a:spcPct val="150000"/>
                        </a:lnSpc>
                        <a:spcAft>
                          <a:spcPts val="0"/>
                        </a:spcAft>
                      </a:pPr>
                      <a:r>
                        <a:rPr lang="en-US" sz="2000" kern="100" dirty="0" smtClean="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0.774</a:t>
                      </a:r>
                      <a:endParaRPr lang="zh-TW" sz="20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indent="127000" algn="ctr">
                        <a:lnSpc>
                          <a:spcPct val="150000"/>
                        </a:lnSpc>
                        <a:spcAft>
                          <a:spcPts val="0"/>
                        </a:spcAft>
                      </a:pPr>
                      <a:r>
                        <a:rPr lang="en-US" sz="2000" kern="100"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0.387</a:t>
                      </a:r>
                      <a:endParaRPr lang="zh-TW" sz="20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indent="127000" algn="ctr">
                        <a:lnSpc>
                          <a:spcPct val="150000"/>
                        </a:lnSpc>
                        <a:spcAft>
                          <a:spcPts val="0"/>
                        </a:spcAft>
                      </a:pPr>
                      <a:r>
                        <a:rPr lang="en-US" sz="2000" kern="1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0.383</a:t>
                      </a:r>
                      <a:endParaRPr lang="zh-TW" sz="20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indent="127000" algn="ctr">
                        <a:lnSpc>
                          <a:spcPct val="150000"/>
                        </a:lnSpc>
                        <a:spcAft>
                          <a:spcPts val="0"/>
                        </a:spcAft>
                      </a:pPr>
                      <a:r>
                        <a:rPr lang="en-US" sz="2000" kern="1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0.382</a:t>
                      </a:r>
                      <a:endParaRPr lang="zh-TW" sz="20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indent="127000" algn="ctr">
                        <a:lnSpc>
                          <a:spcPct val="150000"/>
                        </a:lnSpc>
                        <a:spcAft>
                          <a:spcPts val="0"/>
                        </a:spcAft>
                      </a:pPr>
                      <a:r>
                        <a:rPr lang="en-US" sz="2000" kern="1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0.376</a:t>
                      </a:r>
                      <a:endParaRPr lang="zh-TW" sz="20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330452402"/>
                  </a:ext>
                </a:extLst>
              </a:tr>
              <a:tr h="423000">
                <a:tc>
                  <a:txBody>
                    <a:bodyPr/>
                    <a:lstStyle/>
                    <a:p>
                      <a:pPr algn="l">
                        <a:lnSpc>
                          <a:spcPct val="150000"/>
                        </a:lnSpc>
                        <a:spcAft>
                          <a:spcPts val="0"/>
                        </a:spcAft>
                      </a:pPr>
                      <a:r>
                        <a:rPr lang="en-US" sz="2000" kern="1200" dirty="0" smtClean="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Fed_AT_Slack</a:t>
                      </a:r>
                      <a:endParaRPr lang="zh-TW" sz="20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indent="127000" algn="ctr">
                        <a:lnSpc>
                          <a:spcPct val="150000"/>
                        </a:lnSpc>
                        <a:spcAft>
                          <a:spcPts val="0"/>
                        </a:spcAft>
                      </a:pPr>
                      <a:r>
                        <a:rPr lang="en-US" sz="2000" kern="100" dirty="0" smtClean="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0.780</a:t>
                      </a:r>
                      <a:endParaRPr lang="zh-TW" sz="20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indent="127000" algn="ctr">
                        <a:lnSpc>
                          <a:spcPct val="150000"/>
                        </a:lnSpc>
                        <a:spcAft>
                          <a:spcPts val="0"/>
                        </a:spcAft>
                      </a:pPr>
                      <a:r>
                        <a:rPr lang="en-US" sz="2000" kern="100"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0.379</a:t>
                      </a:r>
                      <a:endParaRPr lang="zh-TW" sz="20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indent="127000" algn="ctr">
                        <a:lnSpc>
                          <a:spcPct val="150000"/>
                        </a:lnSpc>
                        <a:spcAft>
                          <a:spcPts val="0"/>
                        </a:spcAft>
                      </a:pPr>
                      <a:r>
                        <a:rPr lang="en-US" sz="2000" kern="1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0.373</a:t>
                      </a:r>
                      <a:endParaRPr lang="zh-TW" sz="20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indent="127000" algn="ctr">
                        <a:lnSpc>
                          <a:spcPct val="150000"/>
                        </a:lnSpc>
                        <a:spcAft>
                          <a:spcPts val="0"/>
                        </a:spcAft>
                      </a:pPr>
                      <a:r>
                        <a:rPr lang="en-US" sz="2000" kern="1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0.364</a:t>
                      </a:r>
                      <a:endParaRPr lang="zh-TW" sz="20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indent="127000" algn="ctr">
                        <a:lnSpc>
                          <a:spcPct val="150000"/>
                        </a:lnSpc>
                        <a:spcAft>
                          <a:spcPts val="0"/>
                        </a:spcAft>
                      </a:pPr>
                      <a:r>
                        <a:rPr lang="en-US" sz="2000" kern="1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0.357</a:t>
                      </a:r>
                      <a:endParaRPr lang="zh-TW" sz="20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746275691"/>
                  </a:ext>
                </a:extLst>
              </a:tr>
              <a:tr h="437420">
                <a:tc>
                  <a:txBody>
                    <a:bodyPr/>
                    <a:lstStyle/>
                    <a:p>
                      <a:pPr marL="0" marR="0" indent="0" algn="l" defTabSz="914400" rtl="0" eaLnBrk="1" fontAlgn="auto" latinLnBrk="0" hangingPunct="1">
                        <a:lnSpc>
                          <a:spcPct val="150000"/>
                        </a:lnSpc>
                        <a:spcBef>
                          <a:spcPts val="0"/>
                        </a:spcBef>
                        <a:spcAft>
                          <a:spcPts val="0"/>
                        </a:spcAft>
                        <a:buClrTx/>
                        <a:buSzTx/>
                        <a:buFontTx/>
                        <a:buNone/>
                        <a:tabLst/>
                        <a:defRPr/>
                      </a:pPr>
                      <a:r>
                        <a:rPr lang="en-US" altLang="zh-TW" sz="2000" kern="1200" dirty="0" smtClean="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Fed_BVA</a:t>
                      </a:r>
                      <a:endParaRPr lang="zh-TW" altLang="zh-TW" sz="2000" kern="100" dirty="0" smtClean="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indent="127000" algn="ctr">
                        <a:lnSpc>
                          <a:spcPct val="150000"/>
                        </a:lnSpc>
                        <a:spcAft>
                          <a:spcPts val="0"/>
                        </a:spcAft>
                      </a:pPr>
                      <a:r>
                        <a:rPr lang="en-US" sz="2000" kern="100" dirty="0" smtClean="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0.948</a:t>
                      </a:r>
                      <a:endParaRPr lang="zh-TW" sz="20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indent="127000" algn="ctr">
                        <a:lnSpc>
                          <a:spcPct val="150000"/>
                        </a:lnSpc>
                        <a:spcAft>
                          <a:spcPts val="0"/>
                        </a:spcAft>
                      </a:pPr>
                      <a:r>
                        <a:rPr lang="en-US" sz="2000" kern="100"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0.634</a:t>
                      </a:r>
                      <a:endParaRPr lang="zh-TW" sz="20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indent="127000" algn="ctr">
                        <a:lnSpc>
                          <a:spcPct val="150000"/>
                        </a:lnSpc>
                        <a:spcAft>
                          <a:spcPts val="0"/>
                        </a:spcAft>
                      </a:pPr>
                      <a:r>
                        <a:rPr lang="en-US" sz="2000" kern="100"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0.593</a:t>
                      </a:r>
                      <a:endParaRPr lang="zh-TW" sz="20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indent="127000" algn="ctr">
                        <a:lnSpc>
                          <a:spcPct val="150000"/>
                        </a:lnSpc>
                        <a:spcAft>
                          <a:spcPts val="0"/>
                        </a:spcAft>
                      </a:pPr>
                      <a:r>
                        <a:rPr lang="en-US" sz="2000" kern="1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0.546</a:t>
                      </a:r>
                      <a:endParaRPr lang="zh-TW" sz="20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indent="127000" algn="ctr">
                        <a:lnSpc>
                          <a:spcPct val="150000"/>
                        </a:lnSpc>
                        <a:spcAft>
                          <a:spcPts val="0"/>
                        </a:spcAft>
                      </a:pPr>
                      <a:r>
                        <a:rPr lang="en-US" sz="2000" kern="1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0.492</a:t>
                      </a:r>
                      <a:endParaRPr lang="zh-TW" sz="20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3542961856"/>
                  </a:ext>
                </a:extLst>
              </a:tr>
              <a:tr h="499908">
                <a:tc>
                  <a:txBody>
                    <a:bodyPr/>
                    <a:lstStyle/>
                    <a:p>
                      <a:pPr marL="0" marR="0" indent="0" algn="l" defTabSz="914400" rtl="0" eaLnBrk="1" fontAlgn="auto" latinLnBrk="0" hangingPunct="1">
                        <a:lnSpc>
                          <a:spcPct val="150000"/>
                        </a:lnSpc>
                        <a:spcBef>
                          <a:spcPts val="0"/>
                        </a:spcBef>
                        <a:spcAft>
                          <a:spcPts val="0"/>
                        </a:spcAft>
                        <a:buClrTx/>
                        <a:buSzTx/>
                        <a:buFontTx/>
                        <a:buNone/>
                        <a:tabLst/>
                        <a:defRPr/>
                      </a:pPr>
                      <a:r>
                        <a:rPr lang="en-US" altLang="zh-TW" sz="2000" kern="1200" dirty="0" smtClean="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Fed_BVA_Slack</a:t>
                      </a:r>
                      <a:endParaRPr lang="zh-TW" altLang="zh-TW" sz="2000" kern="100" dirty="0" smtClean="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indent="127000" algn="ctr">
                        <a:lnSpc>
                          <a:spcPct val="150000"/>
                        </a:lnSpc>
                        <a:spcAft>
                          <a:spcPts val="0"/>
                        </a:spcAft>
                      </a:pPr>
                      <a:r>
                        <a:rPr lang="en-US" sz="2000" kern="100" dirty="0" smtClean="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0.768</a:t>
                      </a:r>
                      <a:endParaRPr lang="zh-TW" sz="20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indent="127000" algn="ctr">
                        <a:lnSpc>
                          <a:spcPct val="150000"/>
                        </a:lnSpc>
                        <a:spcAft>
                          <a:spcPts val="0"/>
                        </a:spcAft>
                      </a:pPr>
                      <a:r>
                        <a:rPr lang="en-US" sz="2000" kern="100"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0.466</a:t>
                      </a:r>
                      <a:endParaRPr lang="zh-TW" sz="20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indent="127000" algn="ctr">
                        <a:lnSpc>
                          <a:spcPct val="150000"/>
                        </a:lnSpc>
                        <a:spcAft>
                          <a:spcPts val="0"/>
                        </a:spcAft>
                      </a:pPr>
                      <a:r>
                        <a:rPr lang="en-US" sz="2000" kern="100"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0.397</a:t>
                      </a:r>
                      <a:endParaRPr lang="zh-TW" sz="20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indent="127000" algn="ctr">
                        <a:lnSpc>
                          <a:spcPct val="150000"/>
                        </a:lnSpc>
                        <a:spcAft>
                          <a:spcPts val="0"/>
                        </a:spcAft>
                      </a:pPr>
                      <a:r>
                        <a:rPr lang="en-US" sz="2000" kern="100"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0.339</a:t>
                      </a:r>
                      <a:endParaRPr lang="zh-TW" sz="20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indent="127000" algn="ctr">
                        <a:lnSpc>
                          <a:spcPct val="150000"/>
                        </a:lnSpc>
                        <a:spcAft>
                          <a:spcPts val="0"/>
                        </a:spcAft>
                      </a:pPr>
                      <a:r>
                        <a:rPr lang="en-US" sz="2000" kern="1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0.285</a:t>
                      </a:r>
                      <a:endParaRPr lang="zh-TW" sz="20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2455640078"/>
                  </a:ext>
                </a:extLst>
              </a:tr>
              <a:tr h="421726">
                <a:tc>
                  <a:txBody>
                    <a:bodyPr/>
                    <a:lstStyle/>
                    <a:p>
                      <a:pPr algn="l">
                        <a:lnSpc>
                          <a:spcPct val="150000"/>
                        </a:lnSpc>
                        <a:spcAft>
                          <a:spcPts val="0"/>
                        </a:spcAft>
                      </a:pPr>
                      <a:r>
                        <a:rPr lang="en-US" sz="2000" kern="12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FedBVA</a:t>
                      </a:r>
                      <a:r>
                        <a:rPr lang="en-US" sz="2000" kern="1200"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_SAT</a:t>
                      </a:r>
                      <a:endParaRPr lang="zh-TW" sz="20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indent="127000" algn="ctr">
                        <a:lnSpc>
                          <a:spcPct val="150000"/>
                        </a:lnSpc>
                        <a:spcAft>
                          <a:spcPts val="0"/>
                        </a:spcAft>
                      </a:pPr>
                      <a:r>
                        <a:rPr lang="en-US" sz="2000" kern="100" dirty="0" smtClean="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0.937</a:t>
                      </a:r>
                      <a:endParaRPr lang="zh-TW" sz="20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indent="127000" algn="ctr">
                        <a:lnSpc>
                          <a:spcPct val="150000"/>
                        </a:lnSpc>
                        <a:spcAft>
                          <a:spcPts val="0"/>
                        </a:spcAft>
                      </a:pPr>
                      <a:r>
                        <a:rPr lang="en-US" sz="2000" kern="100"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0.391</a:t>
                      </a:r>
                      <a:endParaRPr lang="zh-TW" sz="20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indent="127000" algn="ctr">
                        <a:lnSpc>
                          <a:spcPct val="150000"/>
                        </a:lnSpc>
                        <a:spcAft>
                          <a:spcPts val="0"/>
                        </a:spcAft>
                      </a:pPr>
                      <a:r>
                        <a:rPr lang="en-US" sz="2000" kern="100"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0.343</a:t>
                      </a:r>
                      <a:endParaRPr lang="zh-TW" sz="20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indent="127000" algn="ctr">
                        <a:lnSpc>
                          <a:spcPct val="150000"/>
                        </a:lnSpc>
                        <a:spcAft>
                          <a:spcPts val="0"/>
                        </a:spcAft>
                      </a:pPr>
                      <a:r>
                        <a:rPr lang="en-US" sz="2000" kern="100"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0.304</a:t>
                      </a:r>
                      <a:endParaRPr lang="zh-TW" sz="20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indent="127000" algn="ctr">
                        <a:lnSpc>
                          <a:spcPct val="150000"/>
                        </a:lnSpc>
                        <a:spcAft>
                          <a:spcPts val="0"/>
                        </a:spcAft>
                      </a:pPr>
                      <a:r>
                        <a:rPr lang="en-US" sz="2000" kern="1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0.277</a:t>
                      </a:r>
                      <a:endParaRPr lang="zh-TW" sz="20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066677852"/>
                  </a:ext>
                </a:extLst>
              </a:tr>
              <a:tr h="911371">
                <a:tc>
                  <a:txBody>
                    <a:bodyPr/>
                    <a:lstStyle/>
                    <a:p>
                      <a:pPr algn="l">
                        <a:lnSpc>
                          <a:spcPct val="150000"/>
                        </a:lnSpc>
                        <a:spcAft>
                          <a:spcPts val="0"/>
                        </a:spcAft>
                      </a:pPr>
                      <a:r>
                        <a:rPr lang="en-US" sz="2000" kern="12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FedBVA</a:t>
                      </a:r>
                      <a:r>
                        <a:rPr lang="en-US" sz="2000" kern="1200"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_SAT_Slack</a:t>
                      </a:r>
                      <a:endParaRPr lang="zh-TW" sz="2000" kern="100" dirty="0">
                        <a:effectLst/>
                        <a:latin typeface="Times New Roman" panose="02020603050405020304" pitchFamily="18" charset="0"/>
                        <a:ea typeface="標楷體" panose="03000509000000000000" pitchFamily="65" charset="-120"/>
                        <a:cs typeface="Times New Roman" panose="02020603050405020304" pitchFamily="18" charset="0"/>
                      </a:endParaRPr>
                    </a:p>
                    <a:p>
                      <a:pPr algn="l">
                        <a:lnSpc>
                          <a:spcPct val="150000"/>
                        </a:lnSpc>
                        <a:spcAft>
                          <a:spcPts val="0"/>
                        </a:spcAft>
                      </a:pPr>
                      <a:r>
                        <a:rPr lang="en-US" sz="2000" kern="1200"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(proposed method)</a:t>
                      </a:r>
                      <a:endParaRPr lang="zh-TW" sz="20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indent="127000" algn="ctr">
                        <a:lnSpc>
                          <a:spcPct val="150000"/>
                        </a:lnSpc>
                        <a:spcAft>
                          <a:spcPts val="0"/>
                        </a:spcAft>
                      </a:pPr>
                      <a:r>
                        <a:rPr lang="en-US" sz="2000" b="1" kern="100" dirty="0" smtClean="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0.968</a:t>
                      </a:r>
                      <a:endParaRPr lang="zh-TW" sz="2000" kern="100" dirty="0">
                        <a:effectLst/>
                        <a:latin typeface="Times New Roman" panose="02020603050405020304" pitchFamily="18" charset="0"/>
                        <a:ea typeface="標楷體" panose="03000509000000000000" pitchFamily="65" charset="-120"/>
                        <a:cs typeface="Times New Roman" panose="02020603050405020304" pitchFamily="18" charset="0"/>
                      </a:endParaRPr>
                    </a:p>
                    <a:p>
                      <a:pPr indent="127000" algn="ctr">
                        <a:lnSpc>
                          <a:spcPct val="150000"/>
                        </a:lnSpc>
                        <a:spcAft>
                          <a:spcPts val="0"/>
                        </a:spcAft>
                      </a:pPr>
                      <a:r>
                        <a:rPr lang="en-US" sz="2000"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a:t>
                      </a:r>
                      <a:r>
                        <a:rPr lang="en-US" sz="2000" kern="100" dirty="0" smtClean="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0.020)</a:t>
                      </a:r>
                      <a:endParaRPr lang="zh-TW" sz="20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indent="127000" algn="ctr">
                        <a:lnSpc>
                          <a:spcPct val="150000"/>
                        </a:lnSpc>
                        <a:spcAft>
                          <a:spcPts val="0"/>
                        </a:spcAft>
                      </a:pPr>
                      <a:r>
                        <a:rPr lang="en-US" sz="2000" b="1" kern="100"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0.772</a:t>
                      </a:r>
                      <a:endParaRPr lang="zh-TW" sz="2000" kern="100" dirty="0">
                        <a:effectLst/>
                        <a:latin typeface="Times New Roman" panose="02020603050405020304" pitchFamily="18" charset="0"/>
                        <a:ea typeface="標楷體" panose="03000509000000000000" pitchFamily="65" charset="-120"/>
                        <a:cs typeface="Times New Roman" panose="02020603050405020304" pitchFamily="18" charset="0"/>
                      </a:endParaRPr>
                    </a:p>
                    <a:p>
                      <a:pPr indent="127000" algn="ctr">
                        <a:lnSpc>
                          <a:spcPct val="150000"/>
                        </a:lnSpc>
                        <a:spcAft>
                          <a:spcPts val="0"/>
                        </a:spcAft>
                      </a:pPr>
                      <a:r>
                        <a:rPr lang="en-US" sz="2000"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(+0.209)</a:t>
                      </a:r>
                      <a:endParaRPr lang="zh-TW" sz="20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indent="127000" algn="ctr">
                        <a:lnSpc>
                          <a:spcPct val="150000"/>
                        </a:lnSpc>
                        <a:spcAft>
                          <a:spcPts val="0"/>
                        </a:spcAft>
                      </a:pPr>
                      <a:r>
                        <a:rPr lang="en-US" sz="2000" b="1" kern="100"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0.706</a:t>
                      </a:r>
                      <a:endParaRPr lang="zh-TW" sz="2000" kern="100" dirty="0">
                        <a:effectLst/>
                        <a:latin typeface="Times New Roman" panose="02020603050405020304" pitchFamily="18" charset="0"/>
                        <a:ea typeface="標楷體" panose="03000509000000000000" pitchFamily="65" charset="-120"/>
                        <a:cs typeface="Times New Roman" panose="02020603050405020304" pitchFamily="18" charset="0"/>
                      </a:endParaRPr>
                    </a:p>
                    <a:p>
                      <a:pPr indent="127000" algn="ctr">
                        <a:lnSpc>
                          <a:spcPct val="150000"/>
                        </a:lnSpc>
                        <a:spcAft>
                          <a:spcPts val="0"/>
                        </a:spcAft>
                      </a:pPr>
                      <a:r>
                        <a:rPr lang="en-US" sz="2000"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(+0.179)</a:t>
                      </a:r>
                      <a:endParaRPr lang="zh-TW" sz="20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indent="127000" algn="ctr">
                        <a:lnSpc>
                          <a:spcPct val="150000"/>
                        </a:lnSpc>
                        <a:spcAft>
                          <a:spcPts val="0"/>
                        </a:spcAft>
                      </a:pPr>
                      <a:r>
                        <a:rPr lang="en-US" sz="2000" b="1" kern="100"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0.611</a:t>
                      </a:r>
                      <a:endParaRPr lang="zh-TW" sz="2000" kern="100" dirty="0">
                        <a:effectLst/>
                        <a:latin typeface="Times New Roman" panose="02020603050405020304" pitchFamily="18" charset="0"/>
                        <a:ea typeface="標楷體" panose="03000509000000000000" pitchFamily="65" charset="-120"/>
                        <a:cs typeface="Times New Roman" panose="02020603050405020304" pitchFamily="18" charset="0"/>
                      </a:endParaRPr>
                    </a:p>
                    <a:p>
                      <a:pPr indent="127000" algn="ctr">
                        <a:lnSpc>
                          <a:spcPct val="150000"/>
                        </a:lnSpc>
                        <a:spcAft>
                          <a:spcPts val="0"/>
                        </a:spcAft>
                      </a:pPr>
                      <a:r>
                        <a:rPr lang="en-US" sz="2000"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(+0.129)</a:t>
                      </a:r>
                      <a:endParaRPr lang="zh-TW" sz="20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indent="127000" algn="ctr">
                        <a:lnSpc>
                          <a:spcPct val="150000"/>
                        </a:lnSpc>
                        <a:spcAft>
                          <a:spcPts val="0"/>
                        </a:spcAft>
                      </a:pPr>
                      <a:r>
                        <a:rPr lang="en-US" sz="2000" b="1" kern="100"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0.493</a:t>
                      </a:r>
                      <a:endParaRPr lang="zh-TW" sz="2000" kern="100" dirty="0">
                        <a:effectLst/>
                        <a:latin typeface="Times New Roman" panose="02020603050405020304" pitchFamily="18" charset="0"/>
                        <a:ea typeface="標楷體" panose="03000509000000000000" pitchFamily="65" charset="-120"/>
                        <a:cs typeface="Times New Roman" panose="02020603050405020304" pitchFamily="18" charset="0"/>
                      </a:endParaRPr>
                    </a:p>
                    <a:p>
                      <a:pPr indent="127000" algn="ctr">
                        <a:lnSpc>
                          <a:spcPct val="150000"/>
                        </a:lnSpc>
                        <a:spcAft>
                          <a:spcPts val="0"/>
                        </a:spcAft>
                      </a:pPr>
                      <a:r>
                        <a:rPr lang="en-US" sz="2000"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(+0.001)</a:t>
                      </a:r>
                      <a:endParaRPr lang="zh-TW" sz="20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4064938993"/>
                  </a:ext>
                </a:extLst>
              </a:tr>
            </a:tbl>
          </a:graphicData>
        </a:graphic>
      </p:graphicFrame>
      <p:pic>
        <p:nvPicPr>
          <p:cNvPr id="13" name="圖片 12"/>
          <p:cNvPicPr/>
          <p:nvPr/>
        </p:nvPicPr>
        <p:blipFill>
          <a:blip r:embed="rId2"/>
          <a:stretch>
            <a:fillRect/>
          </a:stretch>
        </p:blipFill>
        <p:spPr>
          <a:xfrm>
            <a:off x="5845629" y="1784475"/>
            <a:ext cx="5898290" cy="4644798"/>
          </a:xfrm>
          <a:prstGeom prst="rect">
            <a:avLst/>
          </a:prstGeom>
        </p:spPr>
      </p:pic>
    </p:spTree>
    <p:extLst>
      <p:ext uri="{BB962C8B-B14F-4D97-AF65-F5344CB8AC3E}">
        <p14:creationId xmlns:p14="http://schemas.microsoft.com/office/powerpoint/2010/main" val="159073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235311" y="0"/>
            <a:ext cx="10515600" cy="1325563"/>
          </a:xfrm>
        </p:spPr>
        <p:txBody>
          <a:bodyPr>
            <a:normAutofit/>
          </a:bodyPr>
          <a:lstStyle/>
          <a:p>
            <a:r>
              <a:rPr lang="en-US" altLang="zh-TW" sz="4000" dirty="0"/>
              <a:t>FedAvg: </a:t>
            </a:r>
            <a:r>
              <a:rPr lang="en-US" altLang="zh-TW" sz="4000" dirty="0" smtClean="0"/>
              <a:t>PGD </a:t>
            </a:r>
            <a:r>
              <a:rPr lang="en-US" altLang="zh-TW" sz="4000" dirty="0"/>
              <a:t>Adversarial Robustness</a:t>
            </a:r>
            <a:endParaRPr lang="zh-TW" altLang="en-US" sz="4000" dirty="0"/>
          </a:p>
        </p:txBody>
      </p:sp>
      <p:sp>
        <p:nvSpPr>
          <p:cNvPr id="4" name="投影片編號版面配置區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BC1835-9A42-479B-97D9-E66884E14027}" type="slidenum">
              <a:rPr kumimoji="0" lang="zh-TW" altLang="en-US" sz="1200" b="0" i="0" u="none" strike="noStrike" kern="1200" cap="none" spc="0" normalizeH="0" baseline="0" noProof="0" smtClean="0">
                <a:ln>
                  <a:noFill/>
                </a:ln>
                <a:solidFill>
                  <a:prstClr val="black">
                    <a:tint val="75000"/>
                  </a:prstClr>
                </a:solidFill>
                <a:effectLst/>
                <a:uLnTx/>
                <a:uFillTx/>
                <a:latin typeface="Microsoft JhengHei" panose="020B0604030504040204" pitchFamily="34" charset="-120"/>
                <a:ea typeface="Microsoft JhengHei" panose="020B0604030504040204" pitchFamily="34"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zh-TW" altLang="en-US" sz="1200" b="0" i="0" u="none" strike="noStrike" kern="1200" cap="none" spc="0" normalizeH="0" baseline="0" noProof="0">
              <a:ln>
                <a:noFill/>
              </a:ln>
              <a:solidFill>
                <a:prstClr val="black">
                  <a:tint val="75000"/>
                </a:prstClr>
              </a:solidFill>
              <a:effectLst/>
              <a:uLnTx/>
              <a:uFillTx/>
              <a:latin typeface="Microsoft JhengHei" panose="020B0604030504040204" pitchFamily="34" charset="-120"/>
              <a:ea typeface="Microsoft JhengHei" panose="020B0604030504040204" pitchFamily="34" charset="-120"/>
              <a:cs typeface="+mn-cs"/>
            </a:endParaRPr>
          </a:p>
        </p:txBody>
      </p:sp>
      <p:graphicFrame>
        <p:nvGraphicFramePr>
          <p:cNvPr id="6" name="表格 5"/>
          <p:cNvGraphicFramePr>
            <a:graphicFrameLocks noGrp="1"/>
          </p:cNvGraphicFramePr>
          <p:nvPr>
            <p:extLst>
              <p:ext uri="{D42A27DB-BD31-4B8C-83A1-F6EECF244321}">
                <p14:modId xmlns:p14="http://schemas.microsoft.com/office/powerpoint/2010/main" val="4282362976"/>
              </p:ext>
            </p:extLst>
          </p:nvPr>
        </p:nvGraphicFramePr>
        <p:xfrm>
          <a:off x="313073" y="1308132"/>
          <a:ext cx="10957559" cy="4956143"/>
        </p:xfrm>
        <a:graphic>
          <a:graphicData uri="http://schemas.openxmlformats.org/drawingml/2006/table">
            <a:tbl>
              <a:tblPr firstRow="1" firstCol="1" bandRow="1"/>
              <a:tblGrid>
                <a:gridCol w="2785437">
                  <a:extLst>
                    <a:ext uri="{9D8B030D-6E8A-4147-A177-3AD203B41FA5}">
                      <a16:colId xmlns:a16="http://schemas.microsoft.com/office/drawing/2014/main" val="736875704"/>
                    </a:ext>
                  </a:extLst>
                </a:gridCol>
                <a:gridCol w="1167446">
                  <a:extLst>
                    <a:ext uri="{9D8B030D-6E8A-4147-A177-3AD203B41FA5}">
                      <a16:colId xmlns:a16="http://schemas.microsoft.com/office/drawing/2014/main" val="2921744725"/>
                    </a:ext>
                  </a:extLst>
                </a:gridCol>
                <a:gridCol w="1167446">
                  <a:extLst>
                    <a:ext uri="{9D8B030D-6E8A-4147-A177-3AD203B41FA5}">
                      <a16:colId xmlns:a16="http://schemas.microsoft.com/office/drawing/2014/main" val="3519917649"/>
                    </a:ext>
                  </a:extLst>
                </a:gridCol>
                <a:gridCol w="1167446">
                  <a:extLst>
                    <a:ext uri="{9D8B030D-6E8A-4147-A177-3AD203B41FA5}">
                      <a16:colId xmlns:a16="http://schemas.microsoft.com/office/drawing/2014/main" val="1205417700"/>
                    </a:ext>
                  </a:extLst>
                </a:gridCol>
                <a:gridCol w="1167446">
                  <a:extLst>
                    <a:ext uri="{9D8B030D-6E8A-4147-A177-3AD203B41FA5}">
                      <a16:colId xmlns:a16="http://schemas.microsoft.com/office/drawing/2014/main" val="869832046"/>
                    </a:ext>
                  </a:extLst>
                </a:gridCol>
                <a:gridCol w="1167446">
                  <a:extLst>
                    <a:ext uri="{9D8B030D-6E8A-4147-A177-3AD203B41FA5}">
                      <a16:colId xmlns:a16="http://schemas.microsoft.com/office/drawing/2014/main" val="3167260608"/>
                    </a:ext>
                  </a:extLst>
                </a:gridCol>
                <a:gridCol w="1167446">
                  <a:extLst>
                    <a:ext uri="{9D8B030D-6E8A-4147-A177-3AD203B41FA5}">
                      <a16:colId xmlns:a16="http://schemas.microsoft.com/office/drawing/2014/main" val="3395672280"/>
                    </a:ext>
                  </a:extLst>
                </a:gridCol>
                <a:gridCol w="1167446">
                  <a:extLst>
                    <a:ext uri="{9D8B030D-6E8A-4147-A177-3AD203B41FA5}">
                      <a16:colId xmlns:a16="http://schemas.microsoft.com/office/drawing/2014/main" val="4109424783"/>
                    </a:ext>
                  </a:extLst>
                </a:gridCol>
              </a:tblGrid>
              <a:tr h="1246963">
                <a:tc>
                  <a:txBody>
                    <a:bodyPr/>
                    <a:lstStyle/>
                    <a:p>
                      <a:pPr indent="127000" algn="ctr">
                        <a:lnSpc>
                          <a:spcPct val="150000"/>
                        </a:lnSpc>
                        <a:spcAft>
                          <a:spcPts val="0"/>
                        </a:spcAft>
                        <a:tabLst>
                          <a:tab pos="276225" algn="l"/>
                          <a:tab pos="1143000" algn="r"/>
                        </a:tabLst>
                      </a:pP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		 </a:t>
                      </a:r>
                      <a:r>
                        <a:rPr lang="en-US" sz="1600" kern="100" dirty="0" smtClean="0">
                          <a:effectLst/>
                          <a:latin typeface="Times New Roman" panose="02020603050405020304" pitchFamily="18" charset="0"/>
                          <a:ea typeface="標楷體" panose="03000509000000000000" pitchFamily="65" charset="-120"/>
                          <a:cs typeface="Times New Roman" panose="02020603050405020304" pitchFamily="18" charset="0"/>
                        </a:rPr>
                        <a:t>                        </a:t>
                      </a:r>
                      <a:r>
                        <a:rPr lang="en-US" sz="2000" kern="100" dirty="0" smtClean="0">
                          <a:effectLst/>
                          <a:latin typeface="Times New Roman" panose="02020603050405020304" pitchFamily="18" charset="0"/>
                          <a:ea typeface="標楷體" panose="03000509000000000000" pitchFamily="65" charset="-120"/>
                          <a:cs typeface="Times New Roman" panose="02020603050405020304" pitchFamily="18" charset="0"/>
                        </a:rPr>
                        <a:t>PGD</a:t>
                      </a:r>
                      <a:r>
                        <a:rPr lang="en-US" sz="2000" kern="100" baseline="0" dirty="0" smtClean="0">
                          <a:effectLst/>
                          <a:latin typeface="Times New Roman" panose="02020603050405020304" pitchFamily="18" charset="0"/>
                          <a:ea typeface="標楷體" panose="03000509000000000000" pitchFamily="65" charset="-120"/>
                          <a:cs typeface="Times New Roman" panose="02020603050405020304" pitchFamily="18" charset="0"/>
                        </a:rPr>
                        <a:t> </a:t>
                      </a:r>
                      <a:r>
                        <a:rPr lang="en-US" sz="2000" kern="100" dirty="0" smtClean="0">
                          <a:effectLst/>
                          <a:latin typeface="Times New Roman" panose="02020603050405020304" pitchFamily="18" charset="0"/>
                          <a:ea typeface="標楷體" panose="03000509000000000000" pitchFamily="65" charset="-120"/>
                          <a:cs typeface="Times New Roman" panose="02020603050405020304" pitchFamily="18" charset="0"/>
                        </a:rPr>
                        <a:t>eps</a:t>
                      </a:r>
                      <a:endParaRPr lang="zh-TW" sz="2000" kern="100" dirty="0">
                        <a:effectLst/>
                        <a:latin typeface="Times New Roman" panose="02020603050405020304" pitchFamily="18" charset="0"/>
                        <a:ea typeface="標楷體" panose="03000509000000000000" pitchFamily="65" charset="-120"/>
                        <a:cs typeface="Times New Roman" panose="02020603050405020304" pitchFamily="18" charset="0"/>
                      </a:endParaRPr>
                    </a:p>
                    <a:p>
                      <a:pPr marL="152400" indent="-152400" algn="l">
                        <a:lnSpc>
                          <a:spcPct val="150000"/>
                        </a:lnSpc>
                        <a:spcAft>
                          <a:spcPts val="0"/>
                        </a:spcAft>
                        <a:tabLst>
                          <a:tab pos="483235" algn="l"/>
                        </a:tabLst>
                      </a:pP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 </a:t>
                      </a:r>
                      <a:endParaRPr lang="en-US" altLang="zh-TW" sz="2000" kern="100" dirty="0" smtClean="0">
                        <a:effectLst/>
                        <a:latin typeface="Times New Roman" panose="02020603050405020304" pitchFamily="18" charset="0"/>
                        <a:ea typeface="標楷體" panose="03000509000000000000" pitchFamily="65" charset="-120"/>
                        <a:cs typeface="Times New Roman" panose="02020603050405020304" pitchFamily="18" charset="0"/>
                      </a:endParaRPr>
                    </a:p>
                    <a:p>
                      <a:pPr marL="152400" indent="-152400" algn="l">
                        <a:lnSpc>
                          <a:spcPct val="150000"/>
                        </a:lnSpc>
                        <a:spcAft>
                          <a:spcPts val="0"/>
                        </a:spcAft>
                        <a:tabLst>
                          <a:tab pos="483235" algn="l"/>
                        </a:tabLst>
                      </a:pPr>
                      <a:r>
                        <a:rPr lang="zh-TW" sz="2000" kern="100" dirty="0" smtClean="0">
                          <a:effectLst/>
                          <a:latin typeface="Times New Roman" panose="02020603050405020304" pitchFamily="18" charset="0"/>
                          <a:ea typeface="標楷體" panose="03000509000000000000" pitchFamily="65" charset="-120"/>
                          <a:cs typeface="Times New Roman" panose="02020603050405020304" pitchFamily="18" charset="0"/>
                        </a:rPr>
                        <a:t>聯邦</a:t>
                      </a:r>
                      <a:r>
                        <a:rPr lang="zh-TW" sz="2000" kern="100" dirty="0">
                          <a:effectLst/>
                          <a:latin typeface="Times New Roman" panose="02020603050405020304" pitchFamily="18" charset="0"/>
                          <a:ea typeface="標楷體" panose="03000509000000000000" pitchFamily="65" charset="-120"/>
                          <a:cs typeface="Times New Roman" panose="02020603050405020304" pitchFamily="18" charset="0"/>
                        </a:rPr>
                        <a:t>防禦</a:t>
                      </a:r>
                      <a:r>
                        <a:rPr lang="zh-TW" sz="2000" kern="100" dirty="0" smtClean="0">
                          <a:effectLst/>
                          <a:latin typeface="Times New Roman" panose="02020603050405020304" pitchFamily="18" charset="0"/>
                          <a:ea typeface="標楷體" panose="03000509000000000000" pitchFamily="65" charset="-120"/>
                          <a:cs typeface="Times New Roman" panose="02020603050405020304" pitchFamily="18" charset="0"/>
                        </a:rPr>
                        <a:t>方法</a:t>
                      </a:r>
                      <a:endParaRPr lang="en-US" altLang="zh-TW" sz="2000" kern="100" dirty="0" smtClean="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ap="flat" cmpd="sng" algn="ctr">
                      <a:solidFill>
                        <a:srgbClr val="000000"/>
                      </a:solidFill>
                      <a:prstDash val="solid"/>
                      <a:round/>
                      <a:headEnd type="none" w="med" len="med"/>
                      <a:tailEnd type="none" w="med" len="med"/>
                    </a:lnTlToBr>
                  </a:tcPr>
                </a:tc>
                <a:tc>
                  <a:txBody>
                    <a:bodyPr/>
                    <a:lstStyle/>
                    <a:p>
                      <a:pPr indent="127000" algn="ctr">
                        <a:lnSpc>
                          <a:spcPct val="150000"/>
                        </a:lnSpc>
                        <a:spcAft>
                          <a:spcPts val="0"/>
                        </a:spcAft>
                      </a:pPr>
                      <a:r>
                        <a:rPr lang="en-US" sz="1800" kern="100" dirty="0">
                          <a:effectLst/>
                          <a:latin typeface="Times New Roman" panose="02020603050405020304" pitchFamily="18" charset="0"/>
                          <a:ea typeface="標楷體" panose="03000509000000000000" pitchFamily="65" charset="-120"/>
                          <a:cs typeface="Times New Roman" panose="02020603050405020304" pitchFamily="18" charset="0"/>
                        </a:rPr>
                        <a:t> </a:t>
                      </a:r>
                      <a:endParaRPr lang="en-US" sz="1800" kern="100" dirty="0" smtClean="0">
                        <a:effectLst/>
                        <a:latin typeface="Times New Roman" panose="02020603050405020304" pitchFamily="18" charset="0"/>
                        <a:ea typeface="標楷體" panose="03000509000000000000" pitchFamily="65" charset="-120"/>
                        <a:cs typeface="Times New Roman" panose="02020603050405020304" pitchFamily="18" charset="0"/>
                      </a:endParaRPr>
                    </a:p>
                    <a:p>
                      <a:pPr indent="127000" algn="ctr">
                        <a:lnSpc>
                          <a:spcPct val="150000"/>
                        </a:lnSpc>
                        <a:spcAft>
                          <a:spcPts val="0"/>
                        </a:spcAft>
                      </a:pPr>
                      <a:r>
                        <a:rPr lang="en-US" altLang="zh-TW" sz="1800" kern="100" dirty="0" smtClean="0">
                          <a:effectLst/>
                          <a:latin typeface="Times New Roman" panose="02020603050405020304" pitchFamily="18" charset="0"/>
                          <a:ea typeface="標楷體" panose="03000509000000000000" pitchFamily="65" charset="-120"/>
                          <a:cs typeface="Times New Roman" panose="02020603050405020304" pitchFamily="18" charset="0"/>
                        </a:rPr>
                        <a:t>clean</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Aft>
                          <a:spcPts val="0"/>
                        </a:spcAft>
                      </a:pPr>
                      <a:r>
                        <a:rPr lang="en-US" sz="1800" kern="100" dirty="0">
                          <a:effectLst/>
                          <a:latin typeface="Times New Roman" panose="02020603050405020304" pitchFamily="18" charset="0"/>
                          <a:ea typeface="標楷體" panose="03000509000000000000" pitchFamily="65" charset="-120"/>
                          <a:cs typeface="Times New Roman" panose="02020603050405020304" pitchFamily="18" charset="0"/>
                        </a:rPr>
                        <a:t> </a:t>
                      </a:r>
                      <a:endParaRPr lang="zh-TW" sz="1800" kern="100" dirty="0" smtClean="0">
                        <a:effectLst/>
                        <a:latin typeface="Times New Roman" panose="02020603050405020304" pitchFamily="18" charset="0"/>
                        <a:ea typeface="標楷體" panose="03000509000000000000" pitchFamily="65" charset="-120"/>
                        <a:cs typeface="Times New Roman" panose="02020603050405020304" pitchFamily="18" charset="0"/>
                      </a:endParaRPr>
                    </a:p>
                    <a:p>
                      <a:pPr indent="127000" algn="ctr">
                        <a:lnSpc>
                          <a:spcPct val="150000"/>
                        </a:lnSpc>
                        <a:spcAft>
                          <a:spcPts val="0"/>
                        </a:spcAft>
                      </a:pPr>
                      <a:r>
                        <a:rPr lang="en-US" sz="1800" kern="100" dirty="0" smtClean="0">
                          <a:effectLst/>
                          <a:latin typeface="Times New Roman" panose="02020603050405020304" pitchFamily="18" charset="0"/>
                          <a:ea typeface="標楷體" panose="03000509000000000000" pitchFamily="65" charset="-120"/>
                          <a:cs typeface="Times New Roman" panose="02020603050405020304" pitchFamily="18" charset="0"/>
                        </a:rPr>
                        <a:t>0.05</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Aft>
                          <a:spcPts val="0"/>
                        </a:spcAft>
                      </a:pPr>
                      <a:r>
                        <a:rPr lang="en-US" sz="1800" kern="100" dirty="0">
                          <a:effectLst/>
                          <a:latin typeface="Times New Roman" panose="02020603050405020304" pitchFamily="18" charset="0"/>
                          <a:ea typeface="標楷體" panose="03000509000000000000" pitchFamily="65" charset="-120"/>
                          <a:cs typeface="Times New Roman" panose="02020603050405020304" pitchFamily="18" charset="0"/>
                        </a:rPr>
                        <a:t> </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p>
                      <a:pPr indent="127000" algn="ctr">
                        <a:lnSpc>
                          <a:spcPct val="150000"/>
                        </a:lnSpc>
                        <a:spcAft>
                          <a:spcPts val="0"/>
                        </a:spcAft>
                      </a:pPr>
                      <a:r>
                        <a:rPr lang="en-US" sz="1800" kern="100" dirty="0" smtClean="0">
                          <a:effectLst/>
                          <a:latin typeface="Times New Roman" panose="02020603050405020304" pitchFamily="18" charset="0"/>
                          <a:ea typeface="標楷體" panose="03000509000000000000" pitchFamily="65" charset="-120"/>
                          <a:cs typeface="Times New Roman" panose="02020603050405020304" pitchFamily="18" charset="0"/>
                        </a:rPr>
                        <a:t>0.10</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Aft>
                          <a:spcPts val="0"/>
                        </a:spcAft>
                      </a:pPr>
                      <a:r>
                        <a:rPr lang="en-US" sz="1800" kern="100" dirty="0">
                          <a:effectLst/>
                          <a:latin typeface="Times New Roman" panose="02020603050405020304" pitchFamily="18" charset="0"/>
                          <a:ea typeface="標楷體" panose="03000509000000000000" pitchFamily="65" charset="-120"/>
                          <a:cs typeface="Times New Roman" panose="02020603050405020304" pitchFamily="18" charset="0"/>
                        </a:rPr>
                        <a:t> </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p>
                      <a:pPr indent="127000" algn="ctr">
                        <a:lnSpc>
                          <a:spcPct val="150000"/>
                        </a:lnSpc>
                        <a:spcAft>
                          <a:spcPts val="0"/>
                        </a:spcAft>
                      </a:pPr>
                      <a:r>
                        <a:rPr lang="en-US" sz="1800" kern="100" dirty="0" smtClean="0">
                          <a:effectLst/>
                          <a:latin typeface="Times New Roman" panose="02020603050405020304" pitchFamily="18" charset="0"/>
                          <a:ea typeface="標楷體" panose="03000509000000000000" pitchFamily="65" charset="-120"/>
                          <a:cs typeface="Times New Roman" panose="02020603050405020304" pitchFamily="18" charset="0"/>
                        </a:rPr>
                        <a:t>0.15</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Aft>
                          <a:spcPts val="0"/>
                        </a:spcAft>
                      </a:pPr>
                      <a:r>
                        <a:rPr lang="en-US" sz="1800" kern="100" dirty="0">
                          <a:effectLst/>
                          <a:latin typeface="Times New Roman" panose="02020603050405020304" pitchFamily="18" charset="0"/>
                          <a:ea typeface="標楷體" panose="03000509000000000000" pitchFamily="65" charset="-120"/>
                          <a:cs typeface="Times New Roman" panose="02020603050405020304" pitchFamily="18" charset="0"/>
                        </a:rPr>
                        <a:t> </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p>
                      <a:pPr indent="127000" algn="ctr">
                        <a:lnSpc>
                          <a:spcPct val="150000"/>
                        </a:lnSpc>
                        <a:spcAft>
                          <a:spcPts val="0"/>
                        </a:spcAft>
                      </a:pPr>
                      <a:r>
                        <a:rPr lang="en-US" sz="1800" kern="100" dirty="0" smtClean="0">
                          <a:effectLst/>
                          <a:latin typeface="Times New Roman" panose="02020603050405020304" pitchFamily="18" charset="0"/>
                          <a:ea typeface="標楷體" panose="03000509000000000000" pitchFamily="65" charset="-120"/>
                          <a:cs typeface="Times New Roman" panose="02020603050405020304" pitchFamily="18" charset="0"/>
                        </a:rPr>
                        <a:t>0.20</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Aft>
                          <a:spcPts val="0"/>
                        </a:spcAft>
                      </a:pPr>
                      <a:r>
                        <a:rPr lang="en-US" sz="1800" kern="100" dirty="0">
                          <a:effectLst/>
                          <a:latin typeface="Times New Roman" panose="02020603050405020304" pitchFamily="18" charset="0"/>
                          <a:ea typeface="標楷體" panose="03000509000000000000" pitchFamily="65" charset="-120"/>
                          <a:cs typeface="Times New Roman" panose="02020603050405020304" pitchFamily="18" charset="0"/>
                        </a:rPr>
                        <a:t> </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p>
                      <a:pPr indent="127000" algn="ctr">
                        <a:lnSpc>
                          <a:spcPct val="150000"/>
                        </a:lnSpc>
                        <a:spcAft>
                          <a:spcPts val="0"/>
                        </a:spcAft>
                      </a:pPr>
                      <a:r>
                        <a:rPr lang="en-US" sz="1800" kern="100" dirty="0" smtClean="0">
                          <a:effectLst/>
                          <a:latin typeface="Times New Roman" panose="02020603050405020304" pitchFamily="18" charset="0"/>
                          <a:ea typeface="標楷體" panose="03000509000000000000" pitchFamily="65" charset="-120"/>
                          <a:cs typeface="Times New Roman" panose="02020603050405020304" pitchFamily="18" charset="0"/>
                        </a:rPr>
                        <a:t>0.25</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Aft>
                          <a:spcPts val="0"/>
                        </a:spcAft>
                      </a:pPr>
                      <a:r>
                        <a:rPr lang="en-US" sz="1800" kern="100" dirty="0">
                          <a:effectLst/>
                          <a:latin typeface="Times New Roman" panose="02020603050405020304" pitchFamily="18" charset="0"/>
                          <a:ea typeface="標楷體" panose="03000509000000000000" pitchFamily="65" charset="-120"/>
                          <a:cs typeface="Times New Roman" panose="02020603050405020304" pitchFamily="18" charset="0"/>
                        </a:rPr>
                        <a:t> </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p>
                      <a:pPr indent="127000" algn="ctr">
                        <a:lnSpc>
                          <a:spcPct val="150000"/>
                        </a:lnSpc>
                        <a:spcAft>
                          <a:spcPts val="0"/>
                        </a:spcAft>
                      </a:pPr>
                      <a:r>
                        <a:rPr lang="en-US" sz="1800" kern="100" dirty="0" smtClean="0">
                          <a:effectLst/>
                          <a:latin typeface="Times New Roman" panose="02020603050405020304" pitchFamily="18" charset="0"/>
                          <a:ea typeface="標楷體" panose="03000509000000000000" pitchFamily="65" charset="-120"/>
                          <a:cs typeface="Times New Roman" panose="02020603050405020304" pitchFamily="18" charset="0"/>
                        </a:rPr>
                        <a:t>0.3</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27047350"/>
                  </a:ext>
                </a:extLst>
              </a:tr>
              <a:tr h="445151">
                <a:tc>
                  <a:txBody>
                    <a:bodyPr/>
                    <a:lstStyle/>
                    <a:p>
                      <a:pPr algn="l">
                        <a:lnSpc>
                          <a:spcPct val="150000"/>
                        </a:lnSpc>
                        <a:spcAft>
                          <a:spcPts val="0"/>
                        </a:spcAft>
                      </a:pPr>
                      <a:r>
                        <a:rPr lang="en-US" sz="2000" kern="1200" dirty="0" smtClean="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FedAvg[1]</a:t>
                      </a:r>
                      <a:endParaRPr lang="zh-TW" sz="20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tc>
                  <a:txBody>
                    <a:bodyPr/>
                    <a:lstStyle/>
                    <a:p>
                      <a:pPr indent="127000" algn="ctr">
                        <a:lnSpc>
                          <a:spcPct val="150000"/>
                        </a:lnSpc>
                        <a:spcAft>
                          <a:spcPts val="0"/>
                        </a:spcAft>
                      </a:pPr>
                      <a:r>
                        <a:rPr lang="en-US" sz="2000" kern="100" dirty="0" smtClean="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0.930</a:t>
                      </a:r>
                      <a:endParaRPr lang="zh-TW" sz="20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tc>
                  <a:txBody>
                    <a:bodyPr/>
                    <a:lstStyle/>
                    <a:p>
                      <a:pPr indent="127000" algn="ctr">
                        <a:lnSpc>
                          <a:spcPct val="150000"/>
                        </a:lnSpc>
                        <a:spcAft>
                          <a:spcPts val="0"/>
                        </a:spcAft>
                      </a:pPr>
                      <a:r>
                        <a:rPr lang="en-US" sz="2000"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0.412</a:t>
                      </a:r>
                      <a:endParaRPr lang="zh-TW" sz="20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tc>
                  <a:txBody>
                    <a:bodyPr/>
                    <a:lstStyle/>
                    <a:p>
                      <a:pPr indent="127000" algn="ctr">
                        <a:lnSpc>
                          <a:spcPct val="150000"/>
                        </a:lnSpc>
                        <a:spcAft>
                          <a:spcPts val="0"/>
                        </a:spcAft>
                      </a:pPr>
                      <a:r>
                        <a:rPr lang="en-US" sz="20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0.365</a:t>
                      </a:r>
                      <a:endParaRPr lang="zh-TW" sz="20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tc>
                  <a:txBody>
                    <a:bodyPr/>
                    <a:lstStyle/>
                    <a:p>
                      <a:pPr indent="127000" algn="ctr">
                        <a:lnSpc>
                          <a:spcPct val="150000"/>
                        </a:lnSpc>
                        <a:spcAft>
                          <a:spcPts val="0"/>
                        </a:spcAft>
                      </a:pPr>
                      <a:r>
                        <a:rPr lang="en-US" sz="2000"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0.33</a:t>
                      </a:r>
                      <a:endParaRPr lang="zh-TW" sz="20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tc>
                  <a:txBody>
                    <a:bodyPr/>
                    <a:lstStyle/>
                    <a:p>
                      <a:pPr indent="127000" algn="ctr">
                        <a:lnSpc>
                          <a:spcPct val="150000"/>
                        </a:lnSpc>
                        <a:spcAft>
                          <a:spcPts val="0"/>
                        </a:spcAft>
                      </a:pPr>
                      <a:r>
                        <a:rPr lang="en-US" sz="20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0.303</a:t>
                      </a:r>
                      <a:endParaRPr lang="zh-TW" sz="20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tc>
                  <a:txBody>
                    <a:bodyPr/>
                    <a:lstStyle/>
                    <a:p>
                      <a:pPr indent="127000" algn="ctr">
                        <a:lnSpc>
                          <a:spcPct val="150000"/>
                        </a:lnSpc>
                        <a:spcAft>
                          <a:spcPts val="0"/>
                        </a:spcAft>
                      </a:pPr>
                      <a:r>
                        <a:rPr lang="en-US" sz="20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0.273</a:t>
                      </a:r>
                      <a:endParaRPr lang="zh-TW" sz="20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tc>
                  <a:txBody>
                    <a:bodyPr/>
                    <a:lstStyle/>
                    <a:p>
                      <a:pPr indent="127000" algn="ctr">
                        <a:lnSpc>
                          <a:spcPct val="150000"/>
                        </a:lnSpc>
                        <a:spcAft>
                          <a:spcPts val="0"/>
                        </a:spcAft>
                      </a:pPr>
                      <a:r>
                        <a:rPr lang="en-US" sz="20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0.246</a:t>
                      </a:r>
                      <a:endParaRPr lang="zh-TW" sz="20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extLst>
                  <a:ext uri="{0D108BD9-81ED-4DB2-BD59-A6C34878D82A}">
                    <a16:rowId xmlns:a16="http://schemas.microsoft.com/office/drawing/2014/main" val="3929863367"/>
                  </a:ext>
                </a:extLst>
              </a:tr>
              <a:tr h="434953">
                <a:tc>
                  <a:txBody>
                    <a:bodyPr/>
                    <a:lstStyle/>
                    <a:p>
                      <a:pPr marL="0" marR="0" indent="0" algn="l" defTabSz="914400" rtl="0" eaLnBrk="1" fontAlgn="auto" latinLnBrk="0" hangingPunct="1">
                        <a:lnSpc>
                          <a:spcPct val="150000"/>
                        </a:lnSpc>
                        <a:spcBef>
                          <a:spcPts val="0"/>
                        </a:spcBef>
                        <a:spcAft>
                          <a:spcPts val="0"/>
                        </a:spcAft>
                        <a:buClrTx/>
                        <a:buSzTx/>
                        <a:buFontTx/>
                        <a:buNone/>
                        <a:tabLst/>
                        <a:defRPr/>
                      </a:pPr>
                      <a:r>
                        <a:rPr lang="en-US" altLang="zh-TW" sz="2000" kern="1200" dirty="0" smtClean="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Fed_AT</a:t>
                      </a:r>
                      <a:endParaRPr lang="zh-TW" altLang="zh-TW" sz="2000" kern="100" dirty="0" smtClean="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indent="127000" algn="ctr">
                        <a:lnSpc>
                          <a:spcPct val="150000"/>
                        </a:lnSpc>
                        <a:spcAft>
                          <a:spcPts val="0"/>
                        </a:spcAft>
                      </a:pPr>
                      <a:r>
                        <a:rPr lang="en-US" sz="2000" kern="100" dirty="0" smtClean="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0.774</a:t>
                      </a:r>
                      <a:endParaRPr lang="zh-TW" sz="20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indent="127000" algn="ctr">
                        <a:lnSpc>
                          <a:spcPct val="150000"/>
                        </a:lnSpc>
                        <a:spcAft>
                          <a:spcPts val="0"/>
                        </a:spcAft>
                      </a:pPr>
                      <a:r>
                        <a:rPr lang="en-US" sz="2000"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0.536</a:t>
                      </a:r>
                      <a:endParaRPr lang="zh-TW" sz="20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indent="127000" algn="ctr">
                        <a:lnSpc>
                          <a:spcPct val="150000"/>
                        </a:lnSpc>
                        <a:spcAft>
                          <a:spcPts val="0"/>
                        </a:spcAft>
                      </a:pPr>
                      <a:r>
                        <a:rPr lang="en-US" sz="2000"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0.522</a:t>
                      </a:r>
                      <a:endParaRPr lang="zh-TW" sz="20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indent="127000" algn="ctr">
                        <a:lnSpc>
                          <a:spcPct val="150000"/>
                        </a:lnSpc>
                        <a:spcAft>
                          <a:spcPts val="0"/>
                        </a:spcAft>
                      </a:pPr>
                      <a:r>
                        <a:rPr lang="en-US" sz="20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0.507</a:t>
                      </a:r>
                      <a:endParaRPr lang="zh-TW" sz="20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indent="127000" algn="ctr">
                        <a:lnSpc>
                          <a:spcPct val="150000"/>
                        </a:lnSpc>
                        <a:spcAft>
                          <a:spcPts val="0"/>
                        </a:spcAft>
                      </a:pPr>
                      <a:r>
                        <a:rPr lang="en-US" sz="2000" b="1"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0.494</a:t>
                      </a:r>
                      <a:endParaRPr lang="zh-TW" sz="20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indent="127000" algn="ctr">
                        <a:lnSpc>
                          <a:spcPct val="150000"/>
                        </a:lnSpc>
                        <a:spcAft>
                          <a:spcPts val="0"/>
                        </a:spcAft>
                      </a:pPr>
                      <a:r>
                        <a:rPr lang="en-US" sz="2000" b="1"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0.483</a:t>
                      </a:r>
                      <a:endParaRPr lang="zh-TW" sz="20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indent="127000" algn="ctr">
                        <a:lnSpc>
                          <a:spcPct val="150000"/>
                        </a:lnSpc>
                        <a:spcAft>
                          <a:spcPts val="0"/>
                        </a:spcAft>
                      </a:pPr>
                      <a:r>
                        <a:rPr lang="en-US" sz="2000" b="1"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0.369</a:t>
                      </a:r>
                      <a:endParaRPr lang="zh-TW" sz="20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640667207"/>
                  </a:ext>
                </a:extLst>
              </a:tr>
              <a:tr h="434953">
                <a:tc>
                  <a:txBody>
                    <a:bodyPr/>
                    <a:lstStyle/>
                    <a:p>
                      <a:pPr algn="l">
                        <a:lnSpc>
                          <a:spcPct val="150000"/>
                        </a:lnSpc>
                        <a:spcAft>
                          <a:spcPts val="0"/>
                        </a:spcAft>
                      </a:pPr>
                      <a:r>
                        <a:rPr lang="en-US" sz="2000" kern="1200" dirty="0" smtClean="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Fed_AT_Slack</a:t>
                      </a:r>
                      <a:endParaRPr lang="zh-TW" sz="20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indent="127000" algn="ctr">
                        <a:lnSpc>
                          <a:spcPct val="150000"/>
                        </a:lnSpc>
                        <a:spcAft>
                          <a:spcPts val="0"/>
                        </a:spcAft>
                      </a:pPr>
                      <a:r>
                        <a:rPr lang="en-US" sz="2000" kern="100" dirty="0" smtClean="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0.780</a:t>
                      </a:r>
                      <a:endParaRPr lang="zh-TW" sz="20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indent="127000" algn="ctr">
                        <a:lnSpc>
                          <a:spcPct val="150000"/>
                        </a:lnSpc>
                        <a:spcAft>
                          <a:spcPts val="0"/>
                        </a:spcAft>
                      </a:pPr>
                      <a:r>
                        <a:rPr lang="en-US" sz="2000"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0.511</a:t>
                      </a:r>
                      <a:endParaRPr lang="zh-TW" sz="20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indent="127000" algn="ctr">
                        <a:lnSpc>
                          <a:spcPct val="150000"/>
                        </a:lnSpc>
                        <a:spcAft>
                          <a:spcPts val="0"/>
                        </a:spcAft>
                      </a:pPr>
                      <a:r>
                        <a:rPr lang="en-US" sz="2000"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0.457</a:t>
                      </a:r>
                      <a:endParaRPr lang="zh-TW" sz="20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indent="127000" algn="ctr">
                        <a:lnSpc>
                          <a:spcPct val="150000"/>
                        </a:lnSpc>
                        <a:spcAft>
                          <a:spcPts val="0"/>
                        </a:spcAft>
                      </a:pPr>
                      <a:r>
                        <a:rPr lang="en-US" sz="20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0.421</a:t>
                      </a:r>
                      <a:endParaRPr lang="zh-TW" sz="20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indent="127000" algn="ctr">
                        <a:lnSpc>
                          <a:spcPct val="150000"/>
                        </a:lnSpc>
                        <a:spcAft>
                          <a:spcPts val="0"/>
                        </a:spcAft>
                      </a:pPr>
                      <a:r>
                        <a:rPr lang="en-US" sz="2000"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0.386</a:t>
                      </a:r>
                      <a:endParaRPr lang="zh-TW" sz="20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indent="127000" algn="ctr">
                        <a:lnSpc>
                          <a:spcPct val="150000"/>
                        </a:lnSpc>
                        <a:spcAft>
                          <a:spcPts val="0"/>
                        </a:spcAft>
                      </a:pPr>
                      <a:r>
                        <a:rPr lang="en-US" sz="20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0.344</a:t>
                      </a:r>
                      <a:endParaRPr lang="zh-TW" sz="20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indent="127000" algn="ctr">
                        <a:lnSpc>
                          <a:spcPct val="150000"/>
                        </a:lnSpc>
                        <a:spcAft>
                          <a:spcPts val="0"/>
                        </a:spcAft>
                      </a:pPr>
                      <a:r>
                        <a:rPr lang="en-US" sz="20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0.313</a:t>
                      </a:r>
                      <a:endParaRPr lang="zh-TW" sz="20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037925261"/>
                  </a:ext>
                </a:extLst>
              </a:tr>
              <a:tr h="434953">
                <a:tc>
                  <a:txBody>
                    <a:bodyPr/>
                    <a:lstStyle/>
                    <a:p>
                      <a:pPr marL="0" marR="0" indent="0" algn="l" defTabSz="914400" rtl="0" eaLnBrk="1" fontAlgn="auto" latinLnBrk="0" hangingPunct="1">
                        <a:lnSpc>
                          <a:spcPct val="150000"/>
                        </a:lnSpc>
                        <a:spcBef>
                          <a:spcPts val="0"/>
                        </a:spcBef>
                        <a:spcAft>
                          <a:spcPts val="0"/>
                        </a:spcAft>
                        <a:buClrTx/>
                        <a:buSzTx/>
                        <a:buFontTx/>
                        <a:buNone/>
                        <a:tabLst/>
                        <a:defRPr/>
                      </a:pPr>
                      <a:r>
                        <a:rPr lang="en-US" altLang="zh-TW" sz="2000" kern="1200" dirty="0" smtClean="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Fed_BVA</a:t>
                      </a:r>
                      <a:endParaRPr lang="zh-TW" altLang="zh-TW" sz="2000" kern="100" dirty="0" smtClean="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indent="127000" algn="ctr">
                        <a:lnSpc>
                          <a:spcPct val="150000"/>
                        </a:lnSpc>
                        <a:spcAft>
                          <a:spcPts val="0"/>
                        </a:spcAft>
                      </a:pPr>
                      <a:r>
                        <a:rPr lang="en-US" sz="2000" kern="100" dirty="0" smtClean="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0.948</a:t>
                      </a:r>
                      <a:endParaRPr lang="zh-TW" sz="20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indent="127000" algn="ctr">
                        <a:lnSpc>
                          <a:spcPct val="150000"/>
                        </a:lnSpc>
                        <a:spcAft>
                          <a:spcPts val="0"/>
                        </a:spcAft>
                      </a:pPr>
                      <a:r>
                        <a:rPr lang="en-US" sz="2000"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0.510</a:t>
                      </a:r>
                      <a:endParaRPr lang="zh-TW" sz="20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indent="127000" algn="ctr">
                        <a:lnSpc>
                          <a:spcPct val="150000"/>
                        </a:lnSpc>
                        <a:spcAft>
                          <a:spcPts val="0"/>
                        </a:spcAft>
                      </a:pPr>
                      <a:r>
                        <a:rPr lang="en-US" sz="20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0.415</a:t>
                      </a:r>
                      <a:endParaRPr lang="zh-TW" sz="20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indent="127000" algn="ctr">
                        <a:lnSpc>
                          <a:spcPct val="150000"/>
                        </a:lnSpc>
                        <a:spcAft>
                          <a:spcPts val="0"/>
                        </a:spcAft>
                      </a:pPr>
                      <a:r>
                        <a:rPr lang="en-US" sz="2000"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0.351</a:t>
                      </a:r>
                      <a:endParaRPr lang="zh-TW" sz="20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indent="127000" algn="ctr">
                        <a:lnSpc>
                          <a:spcPct val="150000"/>
                        </a:lnSpc>
                        <a:spcAft>
                          <a:spcPts val="0"/>
                        </a:spcAft>
                      </a:pPr>
                      <a:r>
                        <a:rPr lang="en-US" sz="2000"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0.311</a:t>
                      </a:r>
                      <a:endParaRPr lang="zh-TW" sz="20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indent="127000" algn="ctr">
                        <a:lnSpc>
                          <a:spcPct val="150000"/>
                        </a:lnSpc>
                        <a:spcAft>
                          <a:spcPts val="0"/>
                        </a:spcAft>
                      </a:pPr>
                      <a:r>
                        <a:rPr lang="en-US" sz="20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0.271</a:t>
                      </a:r>
                      <a:endParaRPr lang="zh-TW" sz="20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indent="127000" algn="ctr">
                        <a:lnSpc>
                          <a:spcPct val="150000"/>
                        </a:lnSpc>
                        <a:spcAft>
                          <a:spcPts val="0"/>
                        </a:spcAft>
                      </a:pPr>
                      <a:r>
                        <a:rPr lang="en-US" sz="20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0.233</a:t>
                      </a:r>
                      <a:endParaRPr lang="zh-TW" sz="20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3275926551"/>
                  </a:ext>
                </a:extLst>
              </a:tr>
              <a:tr h="475583">
                <a:tc>
                  <a:txBody>
                    <a:bodyPr/>
                    <a:lstStyle/>
                    <a:p>
                      <a:pPr marL="0" marR="0" indent="0" algn="l" defTabSz="914400" rtl="0" eaLnBrk="1" fontAlgn="auto" latinLnBrk="0" hangingPunct="1">
                        <a:lnSpc>
                          <a:spcPct val="150000"/>
                        </a:lnSpc>
                        <a:spcBef>
                          <a:spcPts val="0"/>
                        </a:spcBef>
                        <a:spcAft>
                          <a:spcPts val="0"/>
                        </a:spcAft>
                        <a:buClrTx/>
                        <a:buSzTx/>
                        <a:buFontTx/>
                        <a:buNone/>
                        <a:tabLst/>
                        <a:defRPr/>
                      </a:pPr>
                      <a:r>
                        <a:rPr lang="en-US" altLang="zh-TW" sz="2000" kern="1200" dirty="0" smtClean="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Fed_BVA_Slack</a:t>
                      </a:r>
                      <a:endParaRPr lang="zh-TW" altLang="zh-TW" sz="2000" kern="100" dirty="0" smtClean="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indent="127000" algn="ctr">
                        <a:lnSpc>
                          <a:spcPct val="150000"/>
                        </a:lnSpc>
                        <a:spcAft>
                          <a:spcPts val="0"/>
                        </a:spcAft>
                      </a:pPr>
                      <a:r>
                        <a:rPr lang="en-US" sz="2000" kern="100" dirty="0" smtClean="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0.768</a:t>
                      </a:r>
                      <a:endParaRPr lang="zh-TW" sz="20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indent="127000" algn="ctr">
                        <a:lnSpc>
                          <a:spcPct val="150000"/>
                        </a:lnSpc>
                        <a:spcAft>
                          <a:spcPts val="0"/>
                        </a:spcAft>
                      </a:pPr>
                      <a:r>
                        <a:rPr lang="en-US" sz="2000"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0.424</a:t>
                      </a:r>
                      <a:endParaRPr lang="zh-TW" sz="20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indent="127000" algn="ctr">
                        <a:lnSpc>
                          <a:spcPct val="150000"/>
                        </a:lnSpc>
                        <a:spcAft>
                          <a:spcPts val="0"/>
                        </a:spcAft>
                      </a:pPr>
                      <a:r>
                        <a:rPr lang="en-US" sz="2000"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0.339</a:t>
                      </a:r>
                      <a:endParaRPr lang="zh-TW" sz="20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indent="127000" algn="ctr">
                        <a:lnSpc>
                          <a:spcPct val="150000"/>
                        </a:lnSpc>
                        <a:spcAft>
                          <a:spcPts val="0"/>
                        </a:spcAft>
                      </a:pPr>
                      <a:r>
                        <a:rPr lang="en-US" sz="2000"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0.279</a:t>
                      </a:r>
                      <a:endParaRPr lang="zh-TW" sz="20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indent="127000" algn="ctr">
                        <a:lnSpc>
                          <a:spcPct val="150000"/>
                        </a:lnSpc>
                        <a:spcAft>
                          <a:spcPts val="0"/>
                        </a:spcAft>
                      </a:pPr>
                      <a:r>
                        <a:rPr lang="en-US" sz="2000"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0.228</a:t>
                      </a:r>
                      <a:endParaRPr lang="zh-TW" sz="20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indent="127000" algn="ctr">
                        <a:lnSpc>
                          <a:spcPct val="150000"/>
                        </a:lnSpc>
                        <a:spcAft>
                          <a:spcPts val="0"/>
                        </a:spcAft>
                      </a:pPr>
                      <a:r>
                        <a:rPr lang="en-US" sz="2000"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0.186</a:t>
                      </a:r>
                      <a:endParaRPr lang="zh-TW" sz="20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indent="127000" algn="ctr">
                        <a:lnSpc>
                          <a:spcPct val="150000"/>
                        </a:lnSpc>
                        <a:spcAft>
                          <a:spcPts val="0"/>
                        </a:spcAft>
                      </a:pPr>
                      <a:r>
                        <a:rPr lang="en-US" sz="20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0.153</a:t>
                      </a:r>
                      <a:endParaRPr lang="zh-TW" sz="20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309453612"/>
                  </a:ext>
                </a:extLst>
              </a:tr>
              <a:tr h="434953">
                <a:tc>
                  <a:txBody>
                    <a:bodyPr/>
                    <a:lstStyle/>
                    <a:p>
                      <a:pPr algn="l">
                        <a:lnSpc>
                          <a:spcPct val="150000"/>
                        </a:lnSpc>
                        <a:spcAft>
                          <a:spcPts val="0"/>
                        </a:spcAft>
                      </a:pPr>
                      <a:r>
                        <a:rPr lang="en-US" sz="2000" kern="12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FedBVA</a:t>
                      </a:r>
                      <a:r>
                        <a:rPr lang="en-US" sz="2000" kern="1200"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_SAT</a:t>
                      </a:r>
                      <a:endParaRPr lang="zh-TW" sz="20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indent="127000" algn="ctr">
                        <a:lnSpc>
                          <a:spcPct val="150000"/>
                        </a:lnSpc>
                        <a:spcAft>
                          <a:spcPts val="0"/>
                        </a:spcAft>
                      </a:pPr>
                      <a:r>
                        <a:rPr lang="en-US" sz="2000" kern="100" dirty="0" smtClean="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0.937</a:t>
                      </a:r>
                      <a:endParaRPr lang="zh-TW" sz="20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indent="127000" algn="ctr">
                        <a:lnSpc>
                          <a:spcPct val="150000"/>
                        </a:lnSpc>
                        <a:spcAft>
                          <a:spcPts val="0"/>
                        </a:spcAft>
                      </a:pPr>
                      <a:r>
                        <a:rPr lang="en-US" sz="20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0.313</a:t>
                      </a:r>
                      <a:endParaRPr lang="zh-TW" sz="20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indent="127000" algn="ctr">
                        <a:lnSpc>
                          <a:spcPct val="150000"/>
                        </a:lnSpc>
                        <a:spcAft>
                          <a:spcPts val="0"/>
                        </a:spcAft>
                      </a:pPr>
                      <a:r>
                        <a:rPr lang="en-US" sz="2000"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0.253</a:t>
                      </a:r>
                      <a:endParaRPr lang="zh-TW" sz="20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indent="127000" algn="ctr">
                        <a:lnSpc>
                          <a:spcPct val="150000"/>
                        </a:lnSpc>
                        <a:spcAft>
                          <a:spcPts val="0"/>
                        </a:spcAft>
                      </a:pPr>
                      <a:r>
                        <a:rPr lang="en-US" sz="20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0.22</a:t>
                      </a:r>
                      <a:endParaRPr lang="zh-TW" sz="20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indent="127000" algn="ctr">
                        <a:lnSpc>
                          <a:spcPct val="150000"/>
                        </a:lnSpc>
                        <a:spcAft>
                          <a:spcPts val="0"/>
                        </a:spcAft>
                      </a:pPr>
                      <a:r>
                        <a:rPr lang="en-US" sz="2000"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0.2</a:t>
                      </a:r>
                      <a:endParaRPr lang="zh-TW" sz="20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indent="127000" algn="ctr">
                        <a:lnSpc>
                          <a:spcPct val="150000"/>
                        </a:lnSpc>
                        <a:spcAft>
                          <a:spcPts val="0"/>
                        </a:spcAft>
                      </a:pPr>
                      <a:r>
                        <a:rPr lang="en-US" sz="2000"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0.178</a:t>
                      </a:r>
                      <a:endParaRPr lang="zh-TW" sz="20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indent="127000" algn="ctr">
                        <a:lnSpc>
                          <a:spcPct val="150000"/>
                        </a:lnSpc>
                        <a:spcAft>
                          <a:spcPts val="0"/>
                        </a:spcAft>
                      </a:pPr>
                      <a:r>
                        <a:rPr lang="en-US" sz="2000"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0.163</a:t>
                      </a:r>
                      <a:endParaRPr lang="zh-TW" sz="20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127697623"/>
                  </a:ext>
                </a:extLst>
              </a:tr>
              <a:tr h="869906">
                <a:tc>
                  <a:txBody>
                    <a:bodyPr/>
                    <a:lstStyle/>
                    <a:p>
                      <a:pPr algn="l">
                        <a:lnSpc>
                          <a:spcPct val="150000"/>
                        </a:lnSpc>
                        <a:spcAft>
                          <a:spcPts val="0"/>
                        </a:spcAft>
                      </a:pPr>
                      <a:r>
                        <a:rPr lang="en-US" sz="2000" kern="12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FedBVA</a:t>
                      </a:r>
                      <a:r>
                        <a:rPr lang="en-US" sz="2000" kern="1200"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_SAT_Slack</a:t>
                      </a:r>
                      <a:endParaRPr lang="zh-TW" sz="2000" kern="100" dirty="0">
                        <a:effectLst/>
                        <a:latin typeface="Times New Roman" panose="02020603050405020304" pitchFamily="18" charset="0"/>
                        <a:ea typeface="標楷體" panose="03000509000000000000" pitchFamily="65" charset="-120"/>
                        <a:cs typeface="Times New Roman" panose="02020603050405020304" pitchFamily="18" charset="0"/>
                      </a:endParaRPr>
                    </a:p>
                    <a:p>
                      <a:pPr algn="l">
                        <a:lnSpc>
                          <a:spcPct val="150000"/>
                        </a:lnSpc>
                        <a:spcAft>
                          <a:spcPts val="0"/>
                        </a:spcAft>
                      </a:pPr>
                      <a:r>
                        <a:rPr lang="en-US" sz="2000" kern="1200"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(proposed method)</a:t>
                      </a:r>
                      <a:endParaRPr lang="zh-TW" sz="20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indent="127000" algn="ctr">
                        <a:lnSpc>
                          <a:spcPct val="150000"/>
                        </a:lnSpc>
                        <a:spcAft>
                          <a:spcPts val="0"/>
                        </a:spcAft>
                      </a:pPr>
                      <a:r>
                        <a:rPr lang="en-US" sz="2000" b="1" kern="100" dirty="0" smtClean="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0.968</a:t>
                      </a:r>
                      <a:endParaRPr lang="zh-TW" sz="2000" kern="100" dirty="0">
                        <a:effectLst/>
                        <a:latin typeface="Times New Roman" panose="02020603050405020304" pitchFamily="18" charset="0"/>
                        <a:ea typeface="標楷體" panose="03000509000000000000" pitchFamily="65" charset="-120"/>
                        <a:cs typeface="Times New Roman" panose="02020603050405020304" pitchFamily="18" charset="0"/>
                      </a:endParaRPr>
                    </a:p>
                    <a:p>
                      <a:pPr indent="127000" algn="ctr">
                        <a:lnSpc>
                          <a:spcPct val="150000"/>
                        </a:lnSpc>
                        <a:spcAft>
                          <a:spcPts val="0"/>
                        </a:spcAft>
                      </a:pPr>
                      <a:r>
                        <a:rPr lang="en-US" sz="2000"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a:t>
                      </a:r>
                      <a:r>
                        <a:rPr lang="en-US" sz="2000" kern="100" dirty="0" smtClean="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0.02)</a:t>
                      </a:r>
                      <a:endParaRPr lang="zh-TW" sz="20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indent="127000" algn="ctr">
                        <a:lnSpc>
                          <a:spcPct val="150000"/>
                        </a:lnSpc>
                        <a:spcAft>
                          <a:spcPts val="0"/>
                        </a:spcAft>
                      </a:pPr>
                      <a:r>
                        <a:rPr lang="en-US" sz="2000" b="1"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0.682</a:t>
                      </a:r>
                      <a:endParaRPr lang="zh-TW" sz="2000" kern="100" dirty="0">
                        <a:effectLst/>
                        <a:latin typeface="Times New Roman" panose="02020603050405020304" pitchFamily="18" charset="0"/>
                        <a:ea typeface="標楷體" panose="03000509000000000000" pitchFamily="65" charset="-120"/>
                        <a:cs typeface="Times New Roman" panose="02020603050405020304" pitchFamily="18" charset="0"/>
                      </a:endParaRPr>
                    </a:p>
                    <a:p>
                      <a:pPr indent="127000" algn="ctr">
                        <a:lnSpc>
                          <a:spcPct val="150000"/>
                        </a:lnSpc>
                        <a:spcAft>
                          <a:spcPts val="0"/>
                        </a:spcAft>
                      </a:pPr>
                      <a:r>
                        <a:rPr lang="en-US" sz="2000"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(+0.146)</a:t>
                      </a:r>
                      <a:endParaRPr lang="zh-TW" sz="20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indent="127000" algn="ctr">
                        <a:lnSpc>
                          <a:spcPct val="150000"/>
                        </a:lnSpc>
                        <a:spcAft>
                          <a:spcPts val="0"/>
                        </a:spcAft>
                      </a:pPr>
                      <a:r>
                        <a:rPr lang="en-US" sz="2000" b="1"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0.591</a:t>
                      </a:r>
                      <a:endParaRPr lang="zh-TW" sz="2000" kern="100" dirty="0">
                        <a:effectLst/>
                        <a:latin typeface="Times New Roman" panose="02020603050405020304" pitchFamily="18" charset="0"/>
                        <a:ea typeface="標楷體" panose="03000509000000000000" pitchFamily="65" charset="-120"/>
                        <a:cs typeface="Times New Roman" panose="02020603050405020304" pitchFamily="18" charset="0"/>
                      </a:endParaRPr>
                    </a:p>
                    <a:p>
                      <a:pPr indent="127000" algn="ctr">
                        <a:lnSpc>
                          <a:spcPct val="150000"/>
                        </a:lnSpc>
                        <a:spcAft>
                          <a:spcPts val="0"/>
                        </a:spcAft>
                      </a:pPr>
                      <a:r>
                        <a:rPr lang="en-US" sz="2000"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(+0.338)</a:t>
                      </a:r>
                      <a:endParaRPr lang="zh-TW" sz="20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indent="127000" algn="ctr">
                        <a:lnSpc>
                          <a:spcPct val="150000"/>
                        </a:lnSpc>
                        <a:spcAft>
                          <a:spcPts val="0"/>
                        </a:spcAft>
                      </a:pPr>
                      <a:r>
                        <a:rPr lang="en-US" sz="2000" b="1"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0.518</a:t>
                      </a:r>
                      <a:endParaRPr lang="zh-TW" sz="2000" kern="100" dirty="0">
                        <a:effectLst/>
                        <a:latin typeface="Times New Roman" panose="02020603050405020304" pitchFamily="18" charset="0"/>
                        <a:ea typeface="標楷體" panose="03000509000000000000" pitchFamily="65" charset="-120"/>
                        <a:cs typeface="Times New Roman" panose="02020603050405020304" pitchFamily="18" charset="0"/>
                      </a:endParaRPr>
                    </a:p>
                    <a:p>
                      <a:pPr indent="127000" algn="ctr">
                        <a:lnSpc>
                          <a:spcPct val="150000"/>
                        </a:lnSpc>
                        <a:spcAft>
                          <a:spcPts val="0"/>
                        </a:spcAft>
                      </a:pPr>
                      <a:r>
                        <a:rPr lang="en-US" sz="2000"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(+0.011)</a:t>
                      </a:r>
                      <a:endParaRPr lang="zh-TW" sz="20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indent="127000" algn="ctr">
                        <a:lnSpc>
                          <a:spcPct val="150000"/>
                        </a:lnSpc>
                        <a:spcAft>
                          <a:spcPts val="0"/>
                        </a:spcAft>
                      </a:pPr>
                      <a:r>
                        <a:rPr lang="en-US" sz="2000" b="1"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0.458</a:t>
                      </a:r>
                      <a:endParaRPr lang="zh-TW" sz="2000" kern="100" dirty="0">
                        <a:effectLst/>
                        <a:latin typeface="Times New Roman" panose="02020603050405020304" pitchFamily="18" charset="0"/>
                        <a:ea typeface="標楷體" panose="03000509000000000000" pitchFamily="65" charset="-120"/>
                        <a:cs typeface="Times New Roman" panose="02020603050405020304" pitchFamily="18" charset="0"/>
                      </a:endParaRPr>
                    </a:p>
                    <a:p>
                      <a:pPr indent="127000" algn="ctr">
                        <a:lnSpc>
                          <a:spcPct val="150000"/>
                        </a:lnSpc>
                        <a:spcAft>
                          <a:spcPts val="0"/>
                        </a:spcAft>
                      </a:pPr>
                      <a:r>
                        <a:rPr lang="en-US" sz="2000"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(-0.036)</a:t>
                      </a:r>
                      <a:endParaRPr lang="zh-TW" sz="20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indent="127000" algn="ctr">
                        <a:lnSpc>
                          <a:spcPct val="150000"/>
                        </a:lnSpc>
                        <a:spcAft>
                          <a:spcPts val="0"/>
                        </a:spcAft>
                      </a:pPr>
                      <a:r>
                        <a:rPr lang="en-US" sz="2000"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0.388</a:t>
                      </a:r>
                      <a:endParaRPr lang="zh-TW" sz="2000" kern="100" dirty="0">
                        <a:effectLst/>
                        <a:latin typeface="Times New Roman" panose="02020603050405020304" pitchFamily="18" charset="0"/>
                        <a:ea typeface="標楷體" panose="03000509000000000000" pitchFamily="65" charset="-120"/>
                        <a:cs typeface="Times New Roman" panose="02020603050405020304" pitchFamily="18" charset="0"/>
                      </a:endParaRPr>
                    </a:p>
                    <a:p>
                      <a:pPr indent="127000" algn="ctr">
                        <a:lnSpc>
                          <a:spcPct val="150000"/>
                        </a:lnSpc>
                        <a:spcAft>
                          <a:spcPts val="0"/>
                        </a:spcAft>
                      </a:pPr>
                      <a:r>
                        <a:rPr lang="en-US" sz="2000"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(-0.095)</a:t>
                      </a:r>
                      <a:endParaRPr lang="zh-TW" sz="20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indent="127000" algn="ctr">
                        <a:lnSpc>
                          <a:spcPct val="150000"/>
                        </a:lnSpc>
                        <a:spcAft>
                          <a:spcPts val="0"/>
                        </a:spcAft>
                      </a:pPr>
                      <a:r>
                        <a:rPr lang="en-US" sz="2000"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0.325</a:t>
                      </a:r>
                      <a:endParaRPr lang="zh-TW" sz="2000" kern="100" dirty="0">
                        <a:effectLst/>
                        <a:latin typeface="Times New Roman" panose="02020603050405020304" pitchFamily="18" charset="0"/>
                        <a:ea typeface="標楷體" panose="03000509000000000000" pitchFamily="65" charset="-120"/>
                        <a:cs typeface="Times New Roman" panose="02020603050405020304" pitchFamily="18" charset="0"/>
                      </a:endParaRPr>
                    </a:p>
                    <a:p>
                      <a:pPr indent="127000" algn="ctr">
                        <a:lnSpc>
                          <a:spcPct val="150000"/>
                        </a:lnSpc>
                        <a:spcAft>
                          <a:spcPts val="0"/>
                        </a:spcAft>
                      </a:pPr>
                      <a:r>
                        <a:rPr lang="en-US" sz="2000"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(-0.044)</a:t>
                      </a:r>
                      <a:endParaRPr lang="zh-TW" sz="20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713369382"/>
                  </a:ext>
                </a:extLst>
              </a:tr>
            </a:tbl>
          </a:graphicData>
        </a:graphic>
      </p:graphicFrame>
      <p:pic>
        <p:nvPicPr>
          <p:cNvPr id="9" name="圖片 8"/>
          <p:cNvPicPr>
            <a:picLocks noChangeAspect="1"/>
          </p:cNvPicPr>
          <p:nvPr/>
        </p:nvPicPr>
        <p:blipFill>
          <a:blip r:embed="rId2"/>
          <a:stretch>
            <a:fillRect/>
          </a:stretch>
        </p:blipFill>
        <p:spPr>
          <a:xfrm>
            <a:off x="6235811" y="1884599"/>
            <a:ext cx="5760000" cy="4320000"/>
          </a:xfrm>
          <a:prstGeom prst="rect">
            <a:avLst/>
          </a:prstGeom>
        </p:spPr>
      </p:pic>
    </p:spTree>
    <p:extLst>
      <p:ext uri="{BB962C8B-B14F-4D97-AF65-F5344CB8AC3E}">
        <p14:creationId xmlns:p14="http://schemas.microsoft.com/office/powerpoint/2010/main" val="2868435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525291" y="0"/>
            <a:ext cx="10515600" cy="1325563"/>
          </a:xfrm>
        </p:spPr>
        <p:txBody>
          <a:bodyPr/>
          <a:lstStyle/>
          <a:p>
            <a:r>
              <a:rPr lang="en-US" altLang="zh-TW" dirty="0"/>
              <a:t>FedProx: FGSM Adversarial Robustness</a:t>
            </a:r>
            <a:endParaRPr lang="zh-TW" altLang="en-US" dirty="0"/>
          </a:p>
        </p:txBody>
      </p:sp>
      <p:sp>
        <p:nvSpPr>
          <p:cNvPr id="4" name="投影片編號版面配置區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BC1835-9A42-479B-97D9-E66884E14027}" type="slidenum">
              <a:rPr kumimoji="0" lang="zh-TW" altLang="en-US" sz="1200" b="0" i="0" u="none" strike="noStrike" kern="1200" cap="none" spc="0" normalizeH="0" baseline="0" noProof="0" smtClean="0">
                <a:ln>
                  <a:noFill/>
                </a:ln>
                <a:solidFill>
                  <a:prstClr val="black">
                    <a:tint val="75000"/>
                  </a:prstClr>
                </a:solidFill>
                <a:effectLst/>
                <a:uLnTx/>
                <a:uFillTx/>
                <a:latin typeface="Microsoft JhengHei" panose="020B0604030504040204" pitchFamily="34" charset="-120"/>
                <a:ea typeface="Microsoft JhengHei" panose="020B0604030504040204" pitchFamily="34"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zh-TW" altLang="en-US" sz="1200" b="0" i="0" u="none" strike="noStrike" kern="1200" cap="none" spc="0" normalizeH="0" baseline="0" noProof="0">
              <a:ln>
                <a:noFill/>
              </a:ln>
              <a:solidFill>
                <a:prstClr val="black">
                  <a:tint val="75000"/>
                </a:prstClr>
              </a:solidFill>
              <a:effectLst/>
              <a:uLnTx/>
              <a:uFillTx/>
              <a:latin typeface="Microsoft JhengHei" panose="020B0604030504040204" pitchFamily="34" charset="-120"/>
              <a:ea typeface="Microsoft JhengHei" panose="020B0604030504040204" pitchFamily="34" charset="-120"/>
              <a:cs typeface="+mn-cs"/>
            </a:endParaRPr>
          </a:p>
        </p:txBody>
      </p:sp>
      <p:graphicFrame>
        <p:nvGraphicFramePr>
          <p:cNvPr id="5" name="表格 4"/>
          <p:cNvGraphicFramePr>
            <a:graphicFrameLocks noGrp="1"/>
          </p:cNvGraphicFramePr>
          <p:nvPr>
            <p:extLst>
              <p:ext uri="{D42A27DB-BD31-4B8C-83A1-F6EECF244321}">
                <p14:modId xmlns:p14="http://schemas.microsoft.com/office/powerpoint/2010/main" val="1095695088"/>
              </p:ext>
            </p:extLst>
          </p:nvPr>
        </p:nvGraphicFramePr>
        <p:xfrm>
          <a:off x="467127" y="1480215"/>
          <a:ext cx="10886673" cy="4956143"/>
        </p:xfrm>
        <a:graphic>
          <a:graphicData uri="http://schemas.openxmlformats.org/drawingml/2006/table">
            <a:tbl>
              <a:tblPr firstRow="1" firstCol="1" bandRow="1"/>
              <a:tblGrid>
                <a:gridCol w="3097425">
                  <a:extLst>
                    <a:ext uri="{9D8B030D-6E8A-4147-A177-3AD203B41FA5}">
                      <a16:colId xmlns:a16="http://schemas.microsoft.com/office/drawing/2014/main" val="736875704"/>
                    </a:ext>
                  </a:extLst>
                </a:gridCol>
                <a:gridCol w="1298208">
                  <a:extLst>
                    <a:ext uri="{9D8B030D-6E8A-4147-A177-3AD203B41FA5}">
                      <a16:colId xmlns:a16="http://schemas.microsoft.com/office/drawing/2014/main" val="2921744725"/>
                    </a:ext>
                  </a:extLst>
                </a:gridCol>
                <a:gridCol w="1298208">
                  <a:extLst>
                    <a:ext uri="{9D8B030D-6E8A-4147-A177-3AD203B41FA5}">
                      <a16:colId xmlns:a16="http://schemas.microsoft.com/office/drawing/2014/main" val="3519917649"/>
                    </a:ext>
                  </a:extLst>
                </a:gridCol>
                <a:gridCol w="1298208">
                  <a:extLst>
                    <a:ext uri="{9D8B030D-6E8A-4147-A177-3AD203B41FA5}">
                      <a16:colId xmlns:a16="http://schemas.microsoft.com/office/drawing/2014/main" val="1205417700"/>
                    </a:ext>
                  </a:extLst>
                </a:gridCol>
                <a:gridCol w="1298208">
                  <a:extLst>
                    <a:ext uri="{9D8B030D-6E8A-4147-A177-3AD203B41FA5}">
                      <a16:colId xmlns:a16="http://schemas.microsoft.com/office/drawing/2014/main" val="869832046"/>
                    </a:ext>
                  </a:extLst>
                </a:gridCol>
                <a:gridCol w="1298208">
                  <a:extLst>
                    <a:ext uri="{9D8B030D-6E8A-4147-A177-3AD203B41FA5}">
                      <a16:colId xmlns:a16="http://schemas.microsoft.com/office/drawing/2014/main" val="3167260608"/>
                    </a:ext>
                  </a:extLst>
                </a:gridCol>
                <a:gridCol w="1298208">
                  <a:extLst>
                    <a:ext uri="{9D8B030D-6E8A-4147-A177-3AD203B41FA5}">
                      <a16:colId xmlns:a16="http://schemas.microsoft.com/office/drawing/2014/main" val="3395672280"/>
                    </a:ext>
                  </a:extLst>
                </a:gridCol>
              </a:tblGrid>
              <a:tr h="1246963">
                <a:tc>
                  <a:txBody>
                    <a:bodyPr/>
                    <a:lstStyle/>
                    <a:p>
                      <a:pPr indent="127000" algn="ctr">
                        <a:lnSpc>
                          <a:spcPct val="150000"/>
                        </a:lnSpc>
                        <a:spcAft>
                          <a:spcPts val="0"/>
                        </a:spcAft>
                        <a:tabLst>
                          <a:tab pos="276225" algn="l"/>
                          <a:tab pos="1143000" algn="r"/>
                        </a:tabLst>
                      </a:pP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		 </a:t>
                      </a:r>
                      <a:r>
                        <a:rPr lang="en-US" sz="1600" kern="100" dirty="0" smtClean="0">
                          <a:effectLst/>
                          <a:latin typeface="Times New Roman" panose="02020603050405020304" pitchFamily="18" charset="0"/>
                          <a:ea typeface="標楷體" panose="03000509000000000000" pitchFamily="65" charset="-120"/>
                          <a:cs typeface="Times New Roman" panose="02020603050405020304" pitchFamily="18" charset="0"/>
                        </a:rPr>
                        <a:t>                        </a:t>
                      </a:r>
                      <a:r>
                        <a:rPr lang="en-US" sz="2000" kern="100" dirty="0" smtClean="0">
                          <a:effectLst/>
                          <a:latin typeface="Times New Roman" panose="02020603050405020304" pitchFamily="18" charset="0"/>
                          <a:ea typeface="標楷體" panose="03000509000000000000" pitchFamily="65" charset="-120"/>
                          <a:cs typeface="Times New Roman" panose="02020603050405020304" pitchFamily="18" charset="0"/>
                        </a:rPr>
                        <a:t>FGSM</a:t>
                      </a:r>
                      <a:r>
                        <a:rPr lang="en-US" sz="2000" kern="100" baseline="0" dirty="0" smtClean="0">
                          <a:effectLst/>
                          <a:latin typeface="Times New Roman" panose="02020603050405020304" pitchFamily="18" charset="0"/>
                          <a:ea typeface="標楷體" panose="03000509000000000000" pitchFamily="65" charset="-120"/>
                          <a:cs typeface="Times New Roman" panose="02020603050405020304" pitchFamily="18" charset="0"/>
                        </a:rPr>
                        <a:t> </a:t>
                      </a:r>
                      <a:r>
                        <a:rPr lang="en-US" sz="2000" kern="100" dirty="0" smtClean="0">
                          <a:effectLst/>
                          <a:latin typeface="Times New Roman" panose="02020603050405020304" pitchFamily="18" charset="0"/>
                          <a:ea typeface="標楷體" panose="03000509000000000000" pitchFamily="65" charset="-120"/>
                          <a:cs typeface="Times New Roman" panose="02020603050405020304" pitchFamily="18" charset="0"/>
                        </a:rPr>
                        <a:t>eps</a:t>
                      </a:r>
                      <a:endParaRPr lang="zh-TW" sz="2000" kern="100" dirty="0">
                        <a:effectLst/>
                        <a:latin typeface="Times New Roman" panose="02020603050405020304" pitchFamily="18" charset="0"/>
                        <a:ea typeface="標楷體" panose="03000509000000000000" pitchFamily="65" charset="-120"/>
                        <a:cs typeface="Times New Roman" panose="02020603050405020304" pitchFamily="18" charset="0"/>
                      </a:endParaRPr>
                    </a:p>
                    <a:p>
                      <a:pPr marL="152400" indent="-152400" algn="l">
                        <a:lnSpc>
                          <a:spcPct val="150000"/>
                        </a:lnSpc>
                        <a:spcAft>
                          <a:spcPts val="0"/>
                        </a:spcAft>
                        <a:tabLst>
                          <a:tab pos="483235" algn="l"/>
                        </a:tabLst>
                      </a:pP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 </a:t>
                      </a:r>
                      <a:endParaRPr lang="en-US" altLang="zh-TW" sz="2000" kern="100" dirty="0" smtClean="0">
                        <a:effectLst/>
                        <a:latin typeface="Times New Roman" panose="02020603050405020304" pitchFamily="18" charset="0"/>
                        <a:ea typeface="標楷體" panose="03000509000000000000" pitchFamily="65" charset="-120"/>
                        <a:cs typeface="Times New Roman" panose="02020603050405020304" pitchFamily="18" charset="0"/>
                      </a:endParaRPr>
                    </a:p>
                    <a:p>
                      <a:pPr marL="152400" indent="-152400" algn="l">
                        <a:lnSpc>
                          <a:spcPct val="150000"/>
                        </a:lnSpc>
                        <a:spcAft>
                          <a:spcPts val="0"/>
                        </a:spcAft>
                        <a:tabLst>
                          <a:tab pos="483235" algn="l"/>
                        </a:tabLst>
                      </a:pPr>
                      <a:r>
                        <a:rPr lang="zh-TW" sz="2000" kern="100" dirty="0" smtClean="0">
                          <a:effectLst/>
                          <a:latin typeface="Times New Roman" panose="02020603050405020304" pitchFamily="18" charset="0"/>
                          <a:ea typeface="標楷體" panose="03000509000000000000" pitchFamily="65" charset="-120"/>
                          <a:cs typeface="Times New Roman" panose="02020603050405020304" pitchFamily="18" charset="0"/>
                        </a:rPr>
                        <a:t>聯邦</a:t>
                      </a:r>
                      <a:r>
                        <a:rPr lang="zh-TW" sz="2000" kern="100" dirty="0">
                          <a:effectLst/>
                          <a:latin typeface="Times New Roman" panose="02020603050405020304" pitchFamily="18" charset="0"/>
                          <a:ea typeface="標楷體" panose="03000509000000000000" pitchFamily="65" charset="-120"/>
                          <a:cs typeface="Times New Roman" panose="02020603050405020304" pitchFamily="18" charset="0"/>
                        </a:rPr>
                        <a:t>防禦</a:t>
                      </a:r>
                      <a:r>
                        <a:rPr lang="zh-TW" sz="2000" kern="100" dirty="0" smtClean="0">
                          <a:effectLst/>
                          <a:latin typeface="Times New Roman" panose="02020603050405020304" pitchFamily="18" charset="0"/>
                          <a:ea typeface="標楷體" panose="03000509000000000000" pitchFamily="65" charset="-120"/>
                          <a:cs typeface="Times New Roman" panose="02020603050405020304" pitchFamily="18" charset="0"/>
                        </a:rPr>
                        <a:t>方法</a:t>
                      </a:r>
                      <a:endParaRPr lang="en-US" altLang="zh-TW" sz="2000" kern="100" dirty="0" smtClean="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ap="flat" cmpd="sng" algn="ctr">
                      <a:solidFill>
                        <a:srgbClr val="000000"/>
                      </a:solidFill>
                      <a:prstDash val="solid"/>
                      <a:round/>
                      <a:headEnd type="none" w="med" len="med"/>
                      <a:tailEnd type="none" w="med" len="med"/>
                    </a:lnTlToBr>
                  </a:tcPr>
                </a:tc>
                <a:tc>
                  <a:txBody>
                    <a:bodyPr/>
                    <a:lstStyle/>
                    <a:p>
                      <a:pPr indent="127000" algn="ctr">
                        <a:lnSpc>
                          <a:spcPct val="150000"/>
                        </a:lnSpc>
                        <a:spcAft>
                          <a:spcPts val="0"/>
                        </a:spcAft>
                      </a:pPr>
                      <a:r>
                        <a:rPr lang="en-US" sz="2000" kern="100" dirty="0">
                          <a:effectLst/>
                          <a:latin typeface="Times New Roman" panose="02020603050405020304" pitchFamily="18" charset="0"/>
                          <a:ea typeface="標楷體" panose="03000509000000000000" pitchFamily="65" charset="-120"/>
                          <a:cs typeface="Times New Roman" panose="02020603050405020304" pitchFamily="18" charset="0"/>
                        </a:rPr>
                        <a:t> </a:t>
                      </a:r>
                      <a:endParaRPr lang="en-US" sz="2000" kern="100" dirty="0" smtClean="0">
                        <a:effectLst/>
                        <a:latin typeface="Times New Roman" panose="02020603050405020304" pitchFamily="18" charset="0"/>
                        <a:ea typeface="標楷體" panose="03000509000000000000" pitchFamily="65" charset="-120"/>
                        <a:cs typeface="Times New Roman" panose="02020603050405020304" pitchFamily="18" charset="0"/>
                      </a:endParaRPr>
                    </a:p>
                    <a:p>
                      <a:pPr indent="127000" algn="ctr">
                        <a:lnSpc>
                          <a:spcPct val="150000"/>
                        </a:lnSpc>
                        <a:spcAft>
                          <a:spcPts val="0"/>
                        </a:spcAft>
                      </a:pPr>
                      <a:r>
                        <a:rPr lang="en-US" altLang="zh-TW" sz="2000" kern="100" dirty="0" smtClean="0">
                          <a:effectLst/>
                          <a:latin typeface="Times New Roman" panose="02020603050405020304" pitchFamily="18" charset="0"/>
                          <a:ea typeface="標楷體" panose="03000509000000000000" pitchFamily="65" charset="-120"/>
                          <a:cs typeface="Times New Roman" panose="02020603050405020304" pitchFamily="18" charset="0"/>
                        </a:rPr>
                        <a:t>clean</a:t>
                      </a:r>
                      <a:endParaRPr lang="zh-TW" sz="20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Aft>
                          <a:spcPts val="0"/>
                        </a:spcAft>
                      </a:pPr>
                      <a:r>
                        <a:rPr lang="en-US" sz="2000"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0.1</a:t>
                      </a:r>
                      <a:endParaRPr lang="zh-TW" sz="20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Aft>
                          <a:spcPts val="0"/>
                        </a:spcAft>
                      </a:pPr>
                      <a:r>
                        <a:rPr lang="en-US" sz="20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0.2</a:t>
                      </a:r>
                      <a:endParaRPr lang="zh-TW" sz="20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Aft>
                          <a:spcPts val="0"/>
                        </a:spcAft>
                      </a:pPr>
                      <a:r>
                        <a:rPr lang="en-US" sz="20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0.3</a:t>
                      </a:r>
                      <a:endParaRPr lang="zh-TW" sz="20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Aft>
                          <a:spcPts val="0"/>
                        </a:spcAft>
                      </a:pPr>
                      <a:r>
                        <a:rPr lang="en-US" sz="20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0.4</a:t>
                      </a:r>
                      <a:endParaRPr lang="zh-TW" sz="20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Aft>
                          <a:spcPts val="0"/>
                        </a:spcAft>
                      </a:pPr>
                      <a:r>
                        <a:rPr lang="en-US" sz="20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0.5</a:t>
                      </a:r>
                      <a:endParaRPr lang="zh-TW" sz="20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27047350"/>
                  </a:ext>
                </a:extLst>
              </a:tr>
              <a:tr h="445151">
                <a:tc>
                  <a:txBody>
                    <a:bodyPr/>
                    <a:lstStyle/>
                    <a:p>
                      <a:pPr algn="l">
                        <a:lnSpc>
                          <a:spcPct val="150000"/>
                        </a:lnSpc>
                        <a:spcAft>
                          <a:spcPts val="0"/>
                        </a:spcAft>
                      </a:pPr>
                      <a:r>
                        <a:rPr lang="en-US" sz="2000" kern="1200" dirty="0" smtClean="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FedAvg[1]</a:t>
                      </a:r>
                      <a:endParaRPr lang="zh-TW" sz="20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tc>
                  <a:txBody>
                    <a:bodyPr/>
                    <a:lstStyle/>
                    <a:p>
                      <a:pPr indent="127000" algn="ctr">
                        <a:lnSpc>
                          <a:spcPct val="150000"/>
                        </a:lnSpc>
                        <a:spcAft>
                          <a:spcPts val="0"/>
                        </a:spcAft>
                      </a:pPr>
                      <a:r>
                        <a:rPr lang="en-US" sz="2000" kern="100" dirty="0" smtClean="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0.979</a:t>
                      </a:r>
                      <a:endParaRPr lang="zh-TW" sz="20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tc>
                  <a:txBody>
                    <a:bodyPr/>
                    <a:lstStyle/>
                    <a:p>
                      <a:pPr indent="127000" algn="ctr">
                        <a:lnSpc>
                          <a:spcPct val="150000"/>
                        </a:lnSpc>
                        <a:spcAft>
                          <a:spcPts val="0"/>
                        </a:spcAft>
                      </a:pPr>
                      <a:r>
                        <a:rPr lang="en-US" sz="2000"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0.449</a:t>
                      </a:r>
                      <a:endParaRPr lang="zh-TW" sz="20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tc>
                  <a:txBody>
                    <a:bodyPr/>
                    <a:lstStyle/>
                    <a:p>
                      <a:pPr indent="127000" algn="ctr">
                        <a:lnSpc>
                          <a:spcPct val="150000"/>
                        </a:lnSpc>
                        <a:spcAft>
                          <a:spcPts val="0"/>
                        </a:spcAft>
                      </a:pPr>
                      <a:r>
                        <a:rPr lang="en-US" sz="2000"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0.413</a:t>
                      </a:r>
                      <a:endParaRPr lang="zh-TW" sz="20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tc>
                  <a:txBody>
                    <a:bodyPr/>
                    <a:lstStyle/>
                    <a:p>
                      <a:pPr indent="127000" algn="ctr">
                        <a:lnSpc>
                          <a:spcPct val="150000"/>
                        </a:lnSpc>
                        <a:spcAft>
                          <a:spcPts val="0"/>
                        </a:spcAft>
                      </a:pPr>
                      <a:r>
                        <a:rPr lang="en-US" sz="20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0.363</a:t>
                      </a:r>
                      <a:endParaRPr lang="zh-TW" sz="20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tc>
                  <a:txBody>
                    <a:bodyPr/>
                    <a:lstStyle/>
                    <a:p>
                      <a:pPr indent="127000" algn="ctr">
                        <a:lnSpc>
                          <a:spcPct val="150000"/>
                        </a:lnSpc>
                        <a:spcAft>
                          <a:spcPts val="0"/>
                        </a:spcAft>
                      </a:pPr>
                      <a:r>
                        <a:rPr lang="en-US" sz="20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0.308</a:t>
                      </a:r>
                      <a:endParaRPr lang="zh-TW" sz="20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tc>
                  <a:txBody>
                    <a:bodyPr/>
                    <a:lstStyle/>
                    <a:p>
                      <a:pPr indent="127000" algn="ctr">
                        <a:lnSpc>
                          <a:spcPct val="150000"/>
                        </a:lnSpc>
                        <a:spcAft>
                          <a:spcPts val="0"/>
                        </a:spcAft>
                      </a:pPr>
                      <a:r>
                        <a:rPr lang="en-US" sz="20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0.255</a:t>
                      </a:r>
                      <a:endParaRPr lang="zh-TW" sz="20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extLst>
                  <a:ext uri="{0D108BD9-81ED-4DB2-BD59-A6C34878D82A}">
                    <a16:rowId xmlns:a16="http://schemas.microsoft.com/office/drawing/2014/main" val="3929863367"/>
                  </a:ext>
                </a:extLst>
              </a:tr>
              <a:tr h="434953">
                <a:tc>
                  <a:txBody>
                    <a:bodyPr/>
                    <a:lstStyle/>
                    <a:p>
                      <a:pPr marL="0" marR="0" indent="0" algn="l" defTabSz="914400" rtl="0" eaLnBrk="1" fontAlgn="auto" latinLnBrk="0" hangingPunct="1">
                        <a:lnSpc>
                          <a:spcPct val="150000"/>
                        </a:lnSpc>
                        <a:spcBef>
                          <a:spcPts val="0"/>
                        </a:spcBef>
                        <a:spcAft>
                          <a:spcPts val="0"/>
                        </a:spcAft>
                        <a:buClrTx/>
                        <a:buSzTx/>
                        <a:buFontTx/>
                        <a:buNone/>
                        <a:tabLst/>
                        <a:defRPr/>
                      </a:pPr>
                      <a:r>
                        <a:rPr lang="en-US" altLang="zh-TW" sz="2000" kern="1200" dirty="0" smtClean="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Fed_AT</a:t>
                      </a:r>
                      <a:endParaRPr lang="zh-TW" altLang="zh-TW" sz="2000" kern="100" dirty="0" smtClean="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indent="127000" algn="ctr">
                        <a:lnSpc>
                          <a:spcPct val="150000"/>
                        </a:lnSpc>
                        <a:spcAft>
                          <a:spcPts val="0"/>
                        </a:spcAft>
                      </a:pPr>
                      <a:r>
                        <a:rPr lang="en-US" sz="2000" kern="100" dirty="0" smtClean="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0.917</a:t>
                      </a:r>
                      <a:endParaRPr lang="zh-TW" sz="20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indent="127000" algn="ctr">
                        <a:lnSpc>
                          <a:spcPct val="150000"/>
                        </a:lnSpc>
                        <a:spcAft>
                          <a:spcPts val="0"/>
                        </a:spcAft>
                      </a:pPr>
                      <a:r>
                        <a:rPr lang="en-US" sz="2000" kern="100" dirty="0" smtClean="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0.380</a:t>
                      </a:r>
                      <a:endParaRPr lang="zh-TW" sz="20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indent="127000" algn="ctr">
                        <a:lnSpc>
                          <a:spcPct val="150000"/>
                        </a:lnSpc>
                        <a:spcAft>
                          <a:spcPts val="0"/>
                        </a:spcAft>
                      </a:pPr>
                      <a:r>
                        <a:rPr lang="en-US" sz="2000"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0.377</a:t>
                      </a:r>
                      <a:endParaRPr lang="zh-TW" sz="20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indent="127000" algn="ctr">
                        <a:lnSpc>
                          <a:spcPct val="150000"/>
                        </a:lnSpc>
                        <a:spcAft>
                          <a:spcPts val="0"/>
                        </a:spcAft>
                      </a:pPr>
                      <a:r>
                        <a:rPr lang="en-US" sz="20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0.374</a:t>
                      </a:r>
                      <a:endParaRPr lang="zh-TW" sz="20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indent="127000" algn="ctr">
                        <a:lnSpc>
                          <a:spcPct val="150000"/>
                        </a:lnSpc>
                        <a:spcAft>
                          <a:spcPts val="0"/>
                        </a:spcAft>
                      </a:pPr>
                      <a:r>
                        <a:rPr lang="en-US" sz="20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0.37</a:t>
                      </a:r>
                      <a:endParaRPr lang="zh-TW" sz="20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indent="127000" algn="ctr">
                        <a:lnSpc>
                          <a:spcPct val="150000"/>
                        </a:lnSpc>
                        <a:spcAft>
                          <a:spcPts val="0"/>
                        </a:spcAft>
                      </a:pPr>
                      <a:r>
                        <a:rPr lang="en-US" sz="20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0.363</a:t>
                      </a:r>
                      <a:endParaRPr lang="zh-TW" sz="20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640667207"/>
                  </a:ext>
                </a:extLst>
              </a:tr>
              <a:tr h="434953">
                <a:tc>
                  <a:txBody>
                    <a:bodyPr/>
                    <a:lstStyle/>
                    <a:p>
                      <a:pPr algn="l">
                        <a:lnSpc>
                          <a:spcPct val="150000"/>
                        </a:lnSpc>
                        <a:spcAft>
                          <a:spcPts val="0"/>
                        </a:spcAft>
                      </a:pPr>
                      <a:r>
                        <a:rPr lang="en-US" sz="2000" kern="1200" dirty="0" smtClean="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Fed_AT_Slack</a:t>
                      </a:r>
                      <a:endParaRPr lang="zh-TW" sz="20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indent="127000" algn="ctr">
                        <a:lnSpc>
                          <a:spcPct val="150000"/>
                        </a:lnSpc>
                        <a:spcAft>
                          <a:spcPts val="0"/>
                        </a:spcAft>
                      </a:pPr>
                      <a:r>
                        <a:rPr lang="en-US" sz="2000" kern="100" dirty="0" smtClean="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0.948</a:t>
                      </a:r>
                      <a:endParaRPr lang="zh-TW" sz="20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indent="127000" algn="ctr">
                        <a:lnSpc>
                          <a:spcPct val="150000"/>
                        </a:lnSpc>
                        <a:spcAft>
                          <a:spcPts val="0"/>
                        </a:spcAft>
                      </a:pPr>
                      <a:r>
                        <a:rPr lang="en-US" sz="2000" kern="100" dirty="0" smtClean="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0.370</a:t>
                      </a:r>
                      <a:endParaRPr lang="zh-TW" sz="20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indent="127000" algn="ctr">
                        <a:lnSpc>
                          <a:spcPct val="150000"/>
                        </a:lnSpc>
                        <a:spcAft>
                          <a:spcPts val="0"/>
                        </a:spcAft>
                      </a:pPr>
                      <a:r>
                        <a:rPr lang="en-US" sz="2000"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0.366</a:t>
                      </a:r>
                      <a:endParaRPr lang="zh-TW" sz="20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indent="127000" algn="ctr">
                        <a:lnSpc>
                          <a:spcPct val="150000"/>
                        </a:lnSpc>
                        <a:spcAft>
                          <a:spcPts val="0"/>
                        </a:spcAft>
                      </a:pPr>
                      <a:r>
                        <a:rPr lang="en-US" sz="20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0.359</a:t>
                      </a:r>
                      <a:endParaRPr lang="zh-TW" sz="20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indent="127000" algn="ctr">
                        <a:lnSpc>
                          <a:spcPct val="150000"/>
                        </a:lnSpc>
                        <a:spcAft>
                          <a:spcPts val="0"/>
                        </a:spcAft>
                      </a:pPr>
                      <a:r>
                        <a:rPr lang="en-US" sz="20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0.345</a:t>
                      </a:r>
                      <a:endParaRPr lang="zh-TW" sz="20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indent="127000" algn="ctr">
                        <a:lnSpc>
                          <a:spcPct val="150000"/>
                        </a:lnSpc>
                        <a:spcAft>
                          <a:spcPts val="0"/>
                        </a:spcAft>
                      </a:pPr>
                      <a:r>
                        <a:rPr lang="en-US" sz="20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0.314</a:t>
                      </a:r>
                      <a:endParaRPr lang="zh-TW" sz="20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037925261"/>
                  </a:ext>
                </a:extLst>
              </a:tr>
              <a:tr h="434953">
                <a:tc>
                  <a:txBody>
                    <a:bodyPr/>
                    <a:lstStyle/>
                    <a:p>
                      <a:pPr marL="0" marR="0" indent="0" algn="l" defTabSz="914400" rtl="0" eaLnBrk="1" fontAlgn="auto" latinLnBrk="0" hangingPunct="1">
                        <a:lnSpc>
                          <a:spcPct val="150000"/>
                        </a:lnSpc>
                        <a:spcBef>
                          <a:spcPts val="0"/>
                        </a:spcBef>
                        <a:spcAft>
                          <a:spcPts val="0"/>
                        </a:spcAft>
                        <a:buClrTx/>
                        <a:buSzTx/>
                        <a:buFontTx/>
                        <a:buNone/>
                        <a:tabLst/>
                        <a:defRPr/>
                      </a:pPr>
                      <a:r>
                        <a:rPr lang="en-US" altLang="zh-TW" sz="2000" kern="1200" dirty="0" smtClean="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Fed_BVA</a:t>
                      </a:r>
                      <a:endParaRPr lang="zh-TW" altLang="zh-TW" sz="2000" kern="100" dirty="0" smtClean="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indent="127000" algn="ctr">
                        <a:lnSpc>
                          <a:spcPct val="150000"/>
                        </a:lnSpc>
                        <a:spcAft>
                          <a:spcPts val="0"/>
                        </a:spcAft>
                      </a:pPr>
                      <a:r>
                        <a:rPr lang="en-US" sz="2000" b="1" kern="100" dirty="0" smtClean="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0.981</a:t>
                      </a:r>
                      <a:endParaRPr lang="zh-TW" sz="2000" b="1"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indent="127000" algn="ctr">
                        <a:lnSpc>
                          <a:spcPct val="150000"/>
                        </a:lnSpc>
                        <a:spcAft>
                          <a:spcPts val="0"/>
                        </a:spcAft>
                      </a:pPr>
                      <a:r>
                        <a:rPr lang="en-US" sz="20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0.537</a:t>
                      </a:r>
                      <a:endParaRPr lang="zh-TW" sz="20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indent="127000" algn="ctr">
                        <a:lnSpc>
                          <a:spcPct val="150000"/>
                        </a:lnSpc>
                        <a:spcAft>
                          <a:spcPts val="0"/>
                        </a:spcAft>
                      </a:pPr>
                      <a:r>
                        <a:rPr lang="en-US" sz="20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0.519</a:t>
                      </a:r>
                      <a:endParaRPr lang="zh-TW" sz="20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indent="127000" algn="ctr">
                        <a:lnSpc>
                          <a:spcPct val="150000"/>
                        </a:lnSpc>
                        <a:spcAft>
                          <a:spcPts val="0"/>
                        </a:spcAft>
                      </a:pPr>
                      <a:r>
                        <a:rPr lang="en-US" sz="2000"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0.496</a:t>
                      </a:r>
                      <a:endParaRPr lang="zh-TW" sz="20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indent="127000" algn="ctr">
                        <a:lnSpc>
                          <a:spcPct val="150000"/>
                        </a:lnSpc>
                        <a:spcAft>
                          <a:spcPts val="0"/>
                        </a:spcAft>
                      </a:pPr>
                      <a:r>
                        <a:rPr lang="en-US" sz="20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0.469</a:t>
                      </a:r>
                      <a:endParaRPr lang="zh-TW" sz="20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indent="127000" algn="ctr">
                        <a:lnSpc>
                          <a:spcPct val="150000"/>
                        </a:lnSpc>
                        <a:spcAft>
                          <a:spcPts val="0"/>
                        </a:spcAft>
                      </a:pPr>
                      <a:r>
                        <a:rPr lang="en-US" sz="20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0.44</a:t>
                      </a:r>
                      <a:endParaRPr lang="zh-TW" sz="20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3275926551"/>
                  </a:ext>
                </a:extLst>
              </a:tr>
              <a:tr h="475583">
                <a:tc>
                  <a:txBody>
                    <a:bodyPr/>
                    <a:lstStyle/>
                    <a:p>
                      <a:pPr marL="0" marR="0" indent="0" algn="l" defTabSz="914400" rtl="0" eaLnBrk="1" fontAlgn="auto" latinLnBrk="0" hangingPunct="1">
                        <a:lnSpc>
                          <a:spcPct val="150000"/>
                        </a:lnSpc>
                        <a:spcBef>
                          <a:spcPts val="0"/>
                        </a:spcBef>
                        <a:spcAft>
                          <a:spcPts val="0"/>
                        </a:spcAft>
                        <a:buClrTx/>
                        <a:buSzTx/>
                        <a:buFontTx/>
                        <a:buNone/>
                        <a:tabLst/>
                        <a:defRPr/>
                      </a:pPr>
                      <a:r>
                        <a:rPr lang="en-US" altLang="zh-TW" sz="2000" kern="1200" dirty="0" smtClean="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Fed_BVA_Slack</a:t>
                      </a:r>
                      <a:endParaRPr lang="zh-TW" altLang="zh-TW" sz="2000" kern="100" dirty="0" smtClean="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indent="127000" algn="ctr">
                        <a:lnSpc>
                          <a:spcPct val="150000"/>
                        </a:lnSpc>
                        <a:spcAft>
                          <a:spcPts val="0"/>
                        </a:spcAft>
                      </a:pPr>
                      <a:r>
                        <a:rPr lang="en-US" sz="2000" kern="100" dirty="0" smtClean="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0.954</a:t>
                      </a:r>
                      <a:endParaRPr lang="zh-TW" sz="20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indent="127000" algn="ctr">
                        <a:lnSpc>
                          <a:spcPct val="150000"/>
                        </a:lnSpc>
                        <a:spcAft>
                          <a:spcPts val="0"/>
                        </a:spcAft>
                      </a:pPr>
                      <a:r>
                        <a:rPr lang="en-US" sz="20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0.429</a:t>
                      </a:r>
                      <a:endParaRPr lang="zh-TW" sz="20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indent="127000" algn="ctr">
                        <a:lnSpc>
                          <a:spcPct val="150000"/>
                        </a:lnSpc>
                        <a:spcAft>
                          <a:spcPts val="0"/>
                        </a:spcAft>
                      </a:pPr>
                      <a:r>
                        <a:rPr lang="en-US" sz="20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0.421</a:t>
                      </a:r>
                      <a:endParaRPr lang="zh-TW" sz="20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indent="127000" algn="ctr">
                        <a:lnSpc>
                          <a:spcPct val="150000"/>
                        </a:lnSpc>
                        <a:spcAft>
                          <a:spcPts val="0"/>
                        </a:spcAft>
                      </a:pPr>
                      <a:r>
                        <a:rPr lang="en-US" sz="2000"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0.41</a:t>
                      </a:r>
                      <a:endParaRPr lang="zh-TW" sz="20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indent="127000" algn="ctr">
                        <a:lnSpc>
                          <a:spcPct val="150000"/>
                        </a:lnSpc>
                        <a:spcAft>
                          <a:spcPts val="0"/>
                        </a:spcAft>
                      </a:pPr>
                      <a:r>
                        <a:rPr lang="en-US" sz="2000"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0.395</a:t>
                      </a:r>
                      <a:endParaRPr lang="zh-TW" sz="20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indent="127000" algn="ctr">
                        <a:lnSpc>
                          <a:spcPct val="150000"/>
                        </a:lnSpc>
                        <a:spcAft>
                          <a:spcPts val="0"/>
                        </a:spcAft>
                      </a:pPr>
                      <a:r>
                        <a:rPr lang="en-US" sz="20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0.372</a:t>
                      </a:r>
                      <a:endParaRPr lang="zh-TW" sz="20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309453612"/>
                  </a:ext>
                </a:extLst>
              </a:tr>
              <a:tr h="434953">
                <a:tc>
                  <a:txBody>
                    <a:bodyPr/>
                    <a:lstStyle/>
                    <a:p>
                      <a:pPr algn="l">
                        <a:lnSpc>
                          <a:spcPct val="150000"/>
                        </a:lnSpc>
                        <a:spcAft>
                          <a:spcPts val="0"/>
                        </a:spcAft>
                      </a:pPr>
                      <a:r>
                        <a:rPr lang="en-US" sz="2000" kern="12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FedBVA</a:t>
                      </a:r>
                      <a:r>
                        <a:rPr lang="en-US" sz="2000" kern="1200"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_SAT</a:t>
                      </a:r>
                      <a:endParaRPr lang="zh-TW" sz="20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indent="127000" algn="ctr">
                        <a:lnSpc>
                          <a:spcPct val="150000"/>
                        </a:lnSpc>
                        <a:spcAft>
                          <a:spcPts val="0"/>
                        </a:spcAft>
                      </a:pPr>
                      <a:r>
                        <a:rPr lang="en-US" sz="2000" kern="100" dirty="0" smtClean="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0.971</a:t>
                      </a:r>
                      <a:endParaRPr lang="zh-TW" sz="20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indent="127000" algn="ctr">
                        <a:lnSpc>
                          <a:spcPct val="150000"/>
                        </a:lnSpc>
                        <a:spcAft>
                          <a:spcPts val="0"/>
                        </a:spcAft>
                      </a:pPr>
                      <a:r>
                        <a:rPr lang="en-US" sz="20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0.619</a:t>
                      </a:r>
                      <a:endParaRPr lang="zh-TW" sz="20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indent="127000" algn="ctr">
                        <a:lnSpc>
                          <a:spcPct val="150000"/>
                        </a:lnSpc>
                        <a:spcAft>
                          <a:spcPts val="0"/>
                        </a:spcAft>
                      </a:pPr>
                      <a:r>
                        <a:rPr lang="en-US" sz="2000"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0.586</a:t>
                      </a:r>
                      <a:endParaRPr lang="zh-TW" sz="20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indent="127000" algn="ctr">
                        <a:lnSpc>
                          <a:spcPct val="150000"/>
                        </a:lnSpc>
                        <a:spcAft>
                          <a:spcPts val="0"/>
                        </a:spcAft>
                      </a:pPr>
                      <a:r>
                        <a:rPr lang="en-US" sz="20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0.539</a:t>
                      </a:r>
                      <a:endParaRPr lang="zh-TW" sz="20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indent="127000" algn="ctr">
                        <a:lnSpc>
                          <a:spcPct val="150000"/>
                        </a:lnSpc>
                        <a:spcAft>
                          <a:spcPts val="0"/>
                        </a:spcAft>
                      </a:pPr>
                      <a:r>
                        <a:rPr lang="en-US" sz="2000"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0.477</a:t>
                      </a:r>
                      <a:endParaRPr lang="zh-TW" sz="20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indent="127000" algn="ctr">
                        <a:lnSpc>
                          <a:spcPct val="150000"/>
                        </a:lnSpc>
                        <a:spcAft>
                          <a:spcPts val="0"/>
                        </a:spcAft>
                      </a:pPr>
                      <a:r>
                        <a:rPr lang="en-US" sz="20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0.404</a:t>
                      </a:r>
                      <a:endParaRPr lang="zh-TW" sz="20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127697623"/>
                  </a:ext>
                </a:extLst>
              </a:tr>
              <a:tr h="869906">
                <a:tc>
                  <a:txBody>
                    <a:bodyPr/>
                    <a:lstStyle/>
                    <a:p>
                      <a:pPr algn="l">
                        <a:lnSpc>
                          <a:spcPct val="150000"/>
                        </a:lnSpc>
                        <a:spcAft>
                          <a:spcPts val="0"/>
                        </a:spcAft>
                      </a:pPr>
                      <a:r>
                        <a:rPr lang="en-US" sz="2000" kern="12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FedBVA</a:t>
                      </a:r>
                      <a:r>
                        <a:rPr lang="en-US" sz="2000" kern="1200"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_SAT_Slack</a:t>
                      </a:r>
                      <a:endParaRPr lang="zh-TW" sz="2000" kern="100" dirty="0">
                        <a:effectLst/>
                        <a:latin typeface="Times New Roman" panose="02020603050405020304" pitchFamily="18" charset="0"/>
                        <a:ea typeface="標楷體" panose="03000509000000000000" pitchFamily="65" charset="-120"/>
                        <a:cs typeface="Times New Roman" panose="02020603050405020304" pitchFamily="18" charset="0"/>
                      </a:endParaRPr>
                    </a:p>
                    <a:p>
                      <a:pPr algn="l">
                        <a:lnSpc>
                          <a:spcPct val="150000"/>
                        </a:lnSpc>
                        <a:spcAft>
                          <a:spcPts val="0"/>
                        </a:spcAft>
                      </a:pPr>
                      <a:r>
                        <a:rPr lang="en-US" sz="2000" kern="1200"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(proposed method)</a:t>
                      </a:r>
                      <a:endParaRPr lang="zh-TW" sz="20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indent="127000" algn="ctr">
                        <a:lnSpc>
                          <a:spcPct val="150000"/>
                        </a:lnSpc>
                        <a:spcAft>
                          <a:spcPts val="0"/>
                        </a:spcAft>
                      </a:pPr>
                      <a:r>
                        <a:rPr lang="en-US" sz="2000" b="1" kern="100" dirty="0" smtClean="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0.981</a:t>
                      </a:r>
                      <a:endParaRPr lang="zh-TW" sz="2000" kern="100" dirty="0">
                        <a:effectLst/>
                        <a:latin typeface="Times New Roman" panose="02020603050405020304" pitchFamily="18" charset="0"/>
                        <a:ea typeface="標楷體" panose="03000509000000000000" pitchFamily="65" charset="-120"/>
                        <a:cs typeface="Times New Roman" panose="02020603050405020304" pitchFamily="18" charset="0"/>
                      </a:endParaRPr>
                    </a:p>
                    <a:p>
                      <a:pPr indent="127000" algn="ctr">
                        <a:lnSpc>
                          <a:spcPct val="150000"/>
                        </a:lnSpc>
                        <a:spcAft>
                          <a:spcPts val="0"/>
                        </a:spcAft>
                      </a:pPr>
                      <a:r>
                        <a:rPr lang="en-US" sz="2000"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a:t>
                      </a:r>
                      <a:r>
                        <a:rPr lang="en-US" sz="2000" kern="100" dirty="0" smtClean="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0.002)</a:t>
                      </a:r>
                      <a:endParaRPr lang="zh-TW" sz="20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indent="127000" algn="ctr">
                        <a:lnSpc>
                          <a:spcPct val="150000"/>
                        </a:lnSpc>
                        <a:spcAft>
                          <a:spcPts val="0"/>
                        </a:spcAft>
                      </a:pPr>
                      <a:r>
                        <a:rPr lang="en-US" sz="2000" b="1"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0.819</a:t>
                      </a:r>
                      <a:endParaRPr lang="zh-TW" sz="2000" b="1" kern="100" dirty="0">
                        <a:effectLst/>
                        <a:latin typeface="Times New Roman" panose="02020603050405020304" pitchFamily="18" charset="0"/>
                        <a:ea typeface="標楷體" panose="03000509000000000000" pitchFamily="65" charset="-120"/>
                        <a:cs typeface="Times New Roman" panose="02020603050405020304" pitchFamily="18" charset="0"/>
                      </a:endParaRPr>
                    </a:p>
                    <a:p>
                      <a:pPr indent="127000" algn="ctr">
                        <a:lnSpc>
                          <a:spcPct val="150000"/>
                        </a:lnSpc>
                        <a:spcAft>
                          <a:spcPts val="0"/>
                        </a:spcAft>
                      </a:pPr>
                      <a:r>
                        <a:rPr lang="en-US" sz="2000" b="1"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(+0.20)</a:t>
                      </a:r>
                      <a:endParaRPr lang="zh-TW" sz="2000" b="1"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indent="127000" algn="ctr">
                        <a:lnSpc>
                          <a:spcPct val="150000"/>
                        </a:lnSpc>
                        <a:spcAft>
                          <a:spcPts val="0"/>
                        </a:spcAft>
                      </a:pPr>
                      <a:r>
                        <a:rPr lang="en-US" sz="2000" b="1"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0.76</a:t>
                      </a:r>
                      <a:endParaRPr lang="zh-TW" sz="2000" b="1" kern="100" dirty="0">
                        <a:effectLst/>
                        <a:latin typeface="Times New Roman" panose="02020603050405020304" pitchFamily="18" charset="0"/>
                        <a:ea typeface="標楷體" panose="03000509000000000000" pitchFamily="65" charset="-120"/>
                        <a:cs typeface="Times New Roman" panose="02020603050405020304" pitchFamily="18" charset="0"/>
                      </a:endParaRPr>
                    </a:p>
                    <a:p>
                      <a:pPr indent="127000" algn="ctr">
                        <a:lnSpc>
                          <a:spcPct val="150000"/>
                        </a:lnSpc>
                        <a:spcAft>
                          <a:spcPts val="0"/>
                        </a:spcAft>
                      </a:pPr>
                      <a:r>
                        <a:rPr lang="en-US" sz="2000" b="1"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(+0.174)</a:t>
                      </a:r>
                      <a:endParaRPr lang="zh-TW" sz="2000" b="1"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indent="127000" algn="ctr">
                        <a:lnSpc>
                          <a:spcPct val="150000"/>
                        </a:lnSpc>
                        <a:spcAft>
                          <a:spcPts val="0"/>
                        </a:spcAft>
                      </a:pPr>
                      <a:r>
                        <a:rPr lang="en-US" sz="2000" b="1"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0.682</a:t>
                      </a:r>
                      <a:endParaRPr lang="zh-TW" sz="2000" b="1" kern="100" dirty="0">
                        <a:effectLst/>
                        <a:latin typeface="Times New Roman" panose="02020603050405020304" pitchFamily="18" charset="0"/>
                        <a:ea typeface="標楷體" panose="03000509000000000000" pitchFamily="65" charset="-120"/>
                        <a:cs typeface="Times New Roman" panose="02020603050405020304" pitchFamily="18" charset="0"/>
                      </a:endParaRPr>
                    </a:p>
                    <a:p>
                      <a:pPr indent="127000" algn="ctr">
                        <a:lnSpc>
                          <a:spcPct val="150000"/>
                        </a:lnSpc>
                        <a:spcAft>
                          <a:spcPts val="0"/>
                        </a:spcAft>
                      </a:pPr>
                      <a:r>
                        <a:rPr lang="en-US" sz="2000" b="1"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(+0.143)</a:t>
                      </a:r>
                      <a:endParaRPr lang="zh-TW" sz="2000" b="1"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indent="127000" algn="ctr">
                        <a:lnSpc>
                          <a:spcPct val="150000"/>
                        </a:lnSpc>
                        <a:spcAft>
                          <a:spcPts val="0"/>
                        </a:spcAft>
                      </a:pPr>
                      <a:r>
                        <a:rPr lang="en-US" sz="2000" b="1"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0.589</a:t>
                      </a:r>
                      <a:endParaRPr lang="zh-TW" sz="2000" b="1" kern="100" dirty="0">
                        <a:effectLst/>
                        <a:latin typeface="Times New Roman" panose="02020603050405020304" pitchFamily="18" charset="0"/>
                        <a:ea typeface="標楷體" panose="03000509000000000000" pitchFamily="65" charset="-120"/>
                        <a:cs typeface="Times New Roman" panose="02020603050405020304" pitchFamily="18" charset="0"/>
                      </a:endParaRPr>
                    </a:p>
                    <a:p>
                      <a:pPr indent="127000" algn="ctr">
                        <a:lnSpc>
                          <a:spcPct val="150000"/>
                        </a:lnSpc>
                        <a:spcAft>
                          <a:spcPts val="0"/>
                        </a:spcAft>
                      </a:pPr>
                      <a:r>
                        <a:rPr lang="en-US" sz="2000" b="1"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(+0.112)</a:t>
                      </a:r>
                      <a:endParaRPr lang="zh-TW" sz="2000" b="1"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indent="127000" algn="ctr">
                        <a:lnSpc>
                          <a:spcPct val="150000"/>
                        </a:lnSpc>
                        <a:spcAft>
                          <a:spcPts val="0"/>
                        </a:spcAft>
                      </a:pPr>
                      <a:r>
                        <a:rPr lang="en-US" sz="2000" b="1"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0.485</a:t>
                      </a:r>
                      <a:endParaRPr lang="zh-TW" sz="2000" b="1" kern="100" dirty="0">
                        <a:effectLst/>
                        <a:latin typeface="Times New Roman" panose="02020603050405020304" pitchFamily="18" charset="0"/>
                        <a:ea typeface="標楷體" panose="03000509000000000000" pitchFamily="65" charset="-120"/>
                        <a:cs typeface="Times New Roman" panose="02020603050405020304" pitchFamily="18" charset="0"/>
                      </a:endParaRPr>
                    </a:p>
                    <a:p>
                      <a:pPr indent="127000" algn="ctr">
                        <a:lnSpc>
                          <a:spcPct val="150000"/>
                        </a:lnSpc>
                        <a:spcAft>
                          <a:spcPts val="0"/>
                        </a:spcAft>
                      </a:pPr>
                      <a:r>
                        <a:rPr lang="en-US" sz="2000" b="1"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(+0.081)</a:t>
                      </a:r>
                      <a:endParaRPr lang="zh-TW" sz="2000" b="1"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713369382"/>
                  </a:ext>
                </a:extLst>
              </a:tr>
            </a:tbl>
          </a:graphicData>
        </a:graphic>
      </p:graphicFrame>
      <p:pic>
        <p:nvPicPr>
          <p:cNvPr id="6" name="圖片 5"/>
          <p:cNvPicPr/>
          <p:nvPr/>
        </p:nvPicPr>
        <p:blipFill rotWithShape="1">
          <a:blip r:embed="rId2"/>
          <a:srcRect r="5360"/>
          <a:stretch/>
        </p:blipFill>
        <p:spPr>
          <a:xfrm>
            <a:off x="6343973" y="2385635"/>
            <a:ext cx="5770536" cy="4335840"/>
          </a:xfrm>
          <a:prstGeom prst="rect">
            <a:avLst/>
          </a:prstGeom>
        </p:spPr>
      </p:pic>
    </p:spTree>
    <p:extLst>
      <p:ext uri="{BB962C8B-B14F-4D97-AF65-F5344CB8AC3E}">
        <p14:creationId xmlns:p14="http://schemas.microsoft.com/office/powerpoint/2010/main" val="1951259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838200" y="387190"/>
            <a:ext cx="10515600" cy="1325563"/>
          </a:xfrm>
        </p:spPr>
        <p:txBody>
          <a:bodyPr/>
          <a:lstStyle/>
          <a:p>
            <a:r>
              <a:rPr lang="en-US" altLang="zh-TW" dirty="0"/>
              <a:t>FedProx </a:t>
            </a:r>
            <a:r>
              <a:rPr lang="en-US" altLang="zh-TW" dirty="0" smtClean="0"/>
              <a:t>: PGD </a:t>
            </a:r>
            <a:r>
              <a:rPr lang="en-US" altLang="zh-TW" dirty="0"/>
              <a:t>Adversarial Robustness</a:t>
            </a:r>
            <a:endParaRPr lang="zh-TW" altLang="en-US" dirty="0"/>
          </a:p>
        </p:txBody>
      </p:sp>
      <p:sp>
        <p:nvSpPr>
          <p:cNvPr id="4" name="投影片編號版面配置區 3"/>
          <p:cNvSpPr>
            <a:spLocks noGrp="1"/>
          </p:cNvSpPr>
          <p:nvPr>
            <p:ph type="sldNum" sz="quarter" idx="12"/>
          </p:nvPr>
        </p:nvSpPr>
        <p:spPr>
          <a:xfrm>
            <a:off x="8742680" y="6104038"/>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BC1835-9A42-479B-97D9-E66884E14027}" type="slidenum">
              <a:rPr kumimoji="0" lang="zh-TW" altLang="en-US" sz="1200" b="0" i="0" u="none" strike="noStrike" kern="1200" cap="none" spc="0" normalizeH="0" baseline="0" noProof="0" smtClean="0">
                <a:ln>
                  <a:noFill/>
                </a:ln>
                <a:solidFill>
                  <a:prstClr val="black">
                    <a:tint val="75000"/>
                  </a:prstClr>
                </a:solidFill>
                <a:effectLst/>
                <a:uLnTx/>
                <a:uFillTx/>
                <a:latin typeface="Microsoft JhengHei" panose="020B0604030504040204" pitchFamily="34" charset="-120"/>
                <a:ea typeface="Microsoft JhengHei" panose="020B0604030504040204" pitchFamily="34"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zh-TW" altLang="en-US" sz="1200" b="0" i="0" u="none" strike="noStrike" kern="1200" cap="none" spc="0" normalizeH="0" baseline="0" noProof="0">
              <a:ln>
                <a:noFill/>
              </a:ln>
              <a:solidFill>
                <a:prstClr val="black">
                  <a:tint val="75000"/>
                </a:prstClr>
              </a:solidFill>
              <a:effectLst/>
              <a:uLnTx/>
              <a:uFillTx/>
              <a:latin typeface="Microsoft JhengHei" panose="020B0604030504040204" pitchFamily="34" charset="-120"/>
              <a:ea typeface="Microsoft JhengHei" panose="020B0604030504040204" pitchFamily="34" charset="-120"/>
              <a:cs typeface="+mn-cs"/>
            </a:endParaRPr>
          </a:p>
        </p:txBody>
      </p:sp>
      <p:graphicFrame>
        <p:nvGraphicFramePr>
          <p:cNvPr id="5" name="內容版面配置區 4"/>
          <p:cNvGraphicFramePr>
            <a:graphicFrameLocks noGrp="1"/>
          </p:cNvGraphicFramePr>
          <p:nvPr>
            <p:ph idx="1"/>
            <p:extLst>
              <p:ext uri="{D42A27DB-BD31-4B8C-83A1-F6EECF244321}">
                <p14:modId xmlns:p14="http://schemas.microsoft.com/office/powerpoint/2010/main" val="3895442563"/>
              </p:ext>
            </p:extLst>
          </p:nvPr>
        </p:nvGraphicFramePr>
        <p:xfrm>
          <a:off x="681405" y="1429924"/>
          <a:ext cx="10672395" cy="4956143"/>
        </p:xfrm>
        <a:graphic>
          <a:graphicData uri="http://schemas.openxmlformats.org/drawingml/2006/table">
            <a:tbl>
              <a:tblPr firstRow="1" firstCol="1" bandRow="1"/>
              <a:tblGrid>
                <a:gridCol w="3036459">
                  <a:extLst>
                    <a:ext uri="{9D8B030D-6E8A-4147-A177-3AD203B41FA5}">
                      <a16:colId xmlns:a16="http://schemas.microsoft.com/office/drawing/2014/main" val="4053053374"/>
                    </a:ext>
                  </a:extLst>
                </a:gridCol>
                <a:gridCol w="1272656">
                  <a:extLst>
                    <a:ext uri="{9D8B030D-6E8A-4147-A177-3AD203B41FA5}">
                      <a16:colId xmlns:a16="http://schemas.microsoft.com/office/drawing/2014/main" val="3776133678"/>
                    </a:ext>
                  </a:extLst>
                </a:gridCol>
                <a:gridCol w="1272656">
                  <a:extLst>
                    <a:ext uri="{9D8B030D-6E8A-4147-A177-3AD203B41FA5}">
                      <a16:colId xmlns:a16="http://schemas.microsoft.com/office/drawing/2014/main" val="1125219792"/>
                    </a:ext>
                  </a:extLst>
                </a:gridCol>
                <a:gridCol w="1272656">
                  <a:extLst>
                    <a:ext uri="{9D8B030D-6E8A-4147-A177-3AD203B41FA5}">
                      <a16:colId xmlns:a16="http://schemas.microsoft.com/office/drawing/2014/main" val="789685441"/>
                    </a:ext>
                  </a:extLst>
                </a:gridCol>
                <a:gridCol w="1272656">
                  <a:extLst>
                    <a:ext uri="{9D8B030D-6E8A-4147-A177-3AD203B41FA5}">
                      <a16:colId xmlns:a16="http://schemas.microsoft.com/office/drawing/2014/main" val="3352345205"/>
                    </a:ext>
                  </a:extLst>
                </a:gridCol>
                <a:gridCol w="1272656">
                  <a:extLst>
                    <a:ext uri="{9D8B030D-6E8A-4147-A177-3AD203B41FA5}">
                      <a16:colId xmlns:a16="http://schemas.microsoft.com/office/drawing/2014/main" val="1563647963"/>
                    </a:ext>
                  </a:extLst>
                </a:gridCol>
                <a:gridCol w="1272656">
                  <a:extLst>
                    <a:ext uri="{9D8B030D-6E8A-4147-A177-3AD203B41FA5}">
                      <a16:colId xmlns:a16="http://schemas.microsoft.com/office/drawing/2014/main" val="2149945416"/>
                    </a:ext>
                  </a:extLst>
                </a:gridCol>
              </a:tblGrid>
              <a:tr h="1246963">
                <a:tc>
                  <a:txBody>
                    <a:bodyPr/>
                    <a:lstStyle/>
                    <a:p>
                      <a:pPr indent="127000" algn="ctr">
                        <a:lnSpc>
                          <a:spcPct val="150000"/>
                        </a:lnSpc>
                        <a:spcAft>
                          <a:spcPts val="0"/>
                        </a:spcAft>
                        <a:tabLst>
                          <a:tab pos="276225" algn="l"/>
                          <a:tab pos="1143000" algn="r"/>
                        </a:tabLst>
                      </a:pP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		 </a:t>
                      </a:r>
                      <a:r>
                        <a:rPr lang="en-US" sz="1600" kern="100" dirty="0" smtClean="0">
                          <a:effectLst/>
                          <a:latin typeface="Times New Roman" panose="02020603050405020304" pitchFamily="18" charset="0"/>
                          <a:ea typeface="標楷體" panose="03000509000000000000" pitchFamily="65" charset="-120"/>
                          <a:cs typeface="Times New Roman" panose="02020603050405020304" pitchFamily="18" charset="0"/>
                        </a:rPr>
                        <a:t>                        </a:t>
                      </a:r>
                      <a:r>
                        <a:rPr lang="en-US" sz="2000" kern="100" dirty="0" smtClean="0">
                          <a:effectLst/>
                          <a:latin typeface="Times New Roman" panose="02020603050405020304" pitchFamily="18" charset="0"/>
                          <a:ea typeface="標楷體" panose="03000509000000000000" pitchFamily="65" charset="-120"/>
                          <a:cs typeface="Times New Roman" panose="02020603050405020304" pitchFamily="18" charset="0"/>
                        </a:rPr>
                        <a:t>PGD</a:t>
                      </a:r>
                      <a:r>
                        <a:rPr lang="en-US" sz="2000" kern="100" baseline="0" dirty="0" smtClean="0">
                          <a:effectLst/>
                          <a:latin typeface="Times New Roman" panose="02020603050405020304" pitchFamily="18" charset="0"/>
                          <a:ea typeface="標楷體" panose="03000509000000000000" pitchFamily="65" charset="-120"/>
                          <a:cs typeface="Times New Roman" panose="02020603050405020304" pitchFamily="18" charset="0"/>
                        </a:rPr>
                        <a:t> </a:t>
                      </a:r>
                      <a:r>
                        <a:rPr lang="en-US" sz="2000" kern="100" dirty="0" smtClean="0">
                          <a:effectLst/>
                          <a:latin typeface="Times New Roman" panose="02020603050405020304" pitchFamily="18" charset="0"/>
                          <a:ea typeface="標楷體" panose="03000509000000000000" pitchFamily="65" charset="-120"/>
                          <a:cs typeface="Times New Roman" panose="02020603050405020304" pitchFamily="18" charset="0"/>
                        </a:rPr>
                        <a:t>eps</a:t>
                      </a:r>
                      <a:endParaRPr lang="zh-TW" sz="2000" kern="100" dirty="0">
                        <a:effectLst/>
                        <a:latin typeface="Times New Roman" panose="02020603050405020304" pitchFamily="18" charset="0"/>
                        <a:ea typeface="標楷體" panose="03000509000000000000" pitchFamily="65" charset="-120"/>
                        <a:cs typeface="Times New Roman" panose="02020603050405020304" pitchFamily="18" charset="0"/>
                      </a:endParaRPr>
                    </a:p>
                    <a:p>
                      <a:pPr marL="152400" indent="-152400" algn="l">
                        <a:lnSpc>
                          <a:spcPct val="150000"/>
                        </a:lnSpc>
                        <a:spcAft>
                          <a:spcPts val="0"/>
                        </a:spcAft>
                        <a:tabLst>
                          <a:tab pos="483235" algn="l"/>
                        </a:tabLst>
                      </a:pP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 </a:t>
                      </a:r>
                      <a:endParaRPr lang="en-US" altLang="zh-TW" sz="2000" kern="100" dirty="0" smtClean="0">
                        <a:effectLst/>
                        <a:latin typeface="Times New Roman" panose="02020603050405020304" pitchFamily="18" charset="0"/>
                        <a:ea typeface="標楷體" panose="03000509000000000000" pitchFamily="65" charset="-120"/>
                        <a:cs typeface="Times New Roman" panose="02020603050405020304" pitchFamily="18" charset="0"/>
                      </a:endParaRPr>
                    </a:p>
                    <a:p>
                      <a:pPr marL="152400" indent="-152400" algn="l">
                        <a:lnSpc>
                          <a:spcPct val="150000"/>
                        </a:lnSpc>
                        <a:spcAft>
                          <a:spcPts val="0"/>
                        </a:spcAft>
                        <a:tabLst>
                          <a:tab pos="483235" algn="l"/>
                        </a:tabLst>
                      </a:pPr>
                      <a:r>
                        <a:rPr lang="zh-TW" sz="2000" kern="100" dirty="0" smtClean="0">
                          <a:effectLst/>
                          <a:latin typeface="Times New Roman" panose="02020603050405020304" pitchFamily="18" charset="0"/>
                          <a:ea typeface="標楷體" panose="03000509000000000000" pitchFamily="65" charset="-120"/>
                          <a:cs typeface="Times New Roman" panose="02020603050405020304" pitchFamily="18" charset="0"/>
                        </a:rPr>
                        <a:t>聯邦</a:t>
                      </a:r>
                      <a:r>
                        <a:rPr lang="zh-TW" sz="2000" kern="100" dirty="0">
                          <a:effectLst/>
                          <a:latin typeface="Times New Roman" panose="02020603050405020304" pitchFamily="18" charset="0"/>
                          <a:ea typeface="標楷體" panose="03000509000000000000" pitchFamily="65" charset="-120"/>
                          <a:cs typeface="Times New Roman" panose="02020603050405020304" pitchFamily="18" charset="0"/>
                        </a:rPr>
                        <a:t>防禦</a:t>
                      </a:r>
                      <a:r>
                        <a:rPr lang="zh-TW" sz="2000" kern="100" dirty="0" smtClean="0">
                          <a:effectLst/>
                          <a:latin typeface="Times New Roman" panose="02020603050405020304" pitchFamily="18" charset="0"/>
                          <a:ea typeface="標楷體" panose="03000509000000000000" pitchFamily="65" charset="-120"/>
                          <a:cs typeface="Times New Roman" panose="02020603050405020304" pitchFamily="18" charset="0"/>
                        </a:rPr>
                        <a:t>方法</a:t>
                      </a:r>
                      <a:endParaRPr lang="en-US" altLang="zh-TW" sz="2000" kern="100" dirty="0" smtClean="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ap="flat" cmpd="sng" algn="ctr">
                      <a:solidFill>
                        <a:srgbClr val="000000"/>
                      </a:solidFill>
                      <a:prstDash val="solid"/>
                      <a:round/>
                      <a:headEnd type="none" w="med" len="med"/>
                      <a:tailEnd type="none" w="med" len="med"/>
                    </a:lnTlToBr>
                  </a:tcPr>
                </a:tc>
                <a:tc>
                  <a:txBody>
                    <a:bodyPr/>
                    <a:lstStyle/>
                    <a:p>
                      <a:pPr indent="127000" algn="ctr">
                        <a:lnSpc>
                          <a:spcPct val="150000"/>
                        </a:lnSpc>
                        <a:spcAft>
                          <a:spcPts val="0"/>
                        </a:spcAft>
                      </a:pPr>
                      <a:r>
                        <a:rPr lang="en-US" sz="2000" kern="100" dirty="0">
                          <a:effectLst/>
                          <a:latin typeface="Times New Roman" panose="02020603050405020304" pitchFamily="18" charset="0"/>
                          <a:ea typeface="標楷體" panose="03000509000000000000" pitchFamily="65" charset="-120"/>
                          <a:cs typeface="Times New Roman" panose="02020603050405020304" pitchFamily="18" charset="0"/>
                        </a:rPr>
                        <a:t> </a:t>
                      </a:r>
                      <a:endParaRPr lang="en-US" sz="2000" kern="100" dirty="0" smtClean="0">
                        <a:effectLst/>
                        <a:latin typeface="Times New Roman" panose="02020603050405020304" pitchFamily="18" charset="0"/>
                        <a:ea typeface="標楷體" panose="03000509000000000000" pitchFamily="65" charset="-120"/>
                        <a:cs typeface="Times New Roman" panose="02020603050405020304" pitchFamily="18" charset="0"/>
                      </a:endParaRPr>
                    </a:p>
                    <a:p>
                      <a:pPr indent="127000" algn="ctr">
                        <a:lnSpc>
                          <a:spcPct val="150000"/>
                        </a:lnSpc>
                        <a:spcAft>
                          <a:spcPts val="0"/>
                        </a:spcAft>
                      </a:pPr>
                      <a:r>
                        <a:rPr lang="en-US" altLang="zh-TW" sz="2000" kern="100" dirty="0" smtClean="0">
                          <a:effectLst/>
                          <a:latin typeface="Times New Roman" panose="02020603050405020304" pitchFamily="18" charset="0"/>
                          <a:ea typeface="標楷體" panose="03000509000000000000" pitchFamily="65" charset="-120"/>
                          <a:cs typeface="Times New Roman" panose="02020603050405020304" pitchFamily="18" charset="0"/>
                        </a:rPr>
                        <a:t>clean</a:t>
                      </a:r>
                      <a:endParaRPr lang="zh-TW" sz="20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Aft>
                          <a:spcPts val="0"/>
                        </a:spcAft>
                      </a:pPr>
                      <a:r>
                        <a:rPr lang="en-US" sz="1800" kern="100" dirty="0">
                          <a:effectLst/>
                          <a:latin typeface="Times New Roman" panose="02020603050405020304" pitchFamily="18" charset="0"/>
                          <a:ea typeface="標楷體" panose="03000509000000000000" pitchFamily="65" charset="-120"/>
                          <a:cs typeface="Times New Roman" panose="02020603050405020304" pitchFamily="18" charset="0"/>
                        </a:rPr>
                        <a:t> </a:t>
                      </a:r>
                      <a:endParaRPr lang="zh-TW" sz="1800" kern="100" dirty="0" smtClean="0">
                        <a:effectLst/>
                        <a:latin typeface="Times New Roman" panose="02020603050405020304" pitchFamily="18" charset="0"/>
                        <a:ea typeface="標楷體" panose="03000509000000000000" pitchFamily="65" charset="-120"/>
                        <a:cs typeface="Times New Roman" panose="02020603050405020304" pitchFamily="18" charset="0"/>
                      </a:endParaRPr>
                    </a:p>
                    <a:p>
                      <a:pPr indent="127000" algn="ctr">
                        <a:lnSpc>
                          <a:spcPct val="150000"/>
                        </a:lnSpc>
                        <a:spcAft>
                          <a:spcPts val="0"/>
                        </a:spcAft>
                      </a:pPr>
                      <a:r>
                        <a:rPr lang="en-US" sz="1800" kern="100" dirty="0" smtClean="0">
                          <a:effectLst/>
                          <a:latin typeface="Times New Roman" panose="02020603050405020304" pitchFamily="18" charset="0"/>
                          <a:ea typeface="標楷體" panose="03000509000000000000" pitchFamily="65" charset="-120"/>
                          <a:cs typeface="Times New Roman" panose="02020603050405020304" pitchFamily="18" charset="0"/>
                        </a:rPr>
                        <a:t>0.05</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Aft>
                          <a:spcPts val="0"/>
                        </a:spcAft>
                      </a:pPr>
                      <a:r>
                        <a:rPr lang="en-US" sz="1800" kern="100" dirty="0">
                          <a:effectLst/>
                          <a:latin typeface="Times New Roman" panose="02020603050405020304" pitchFamily="18" charset="0"/>
                          <a:ea typeface="標楷體" panose="03000509000000000000" pitchFamily="65" charset="-120"/>
                          <a:cs typeface="Times New Roman" panose="02020603050405020304" pitchFamily="18" charset="0"/>
                        </a:rPr>
                        <a:t> </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p>
                      <a:pPr indent="127000" algn="ctr">
                        <a:lnSpc>
                          <a:spcPct val="150000"/>
                        </a:lnSpc>
                        <a:spcAft>
                          <a:spcPts val="0"/>
                        </a:spcAft>
                      </a:pPr>
                      <a:r>
                        <a:rPr lang="en-US" sz="1800" kern="100" dirty="0" smtClean="0">
                          <a:effectLst/>
                          <a:latin typeface="Times New Roman" panose="02020603050405020304" pitchFamily="18" charset="0"/>
                          <a:ea typeface="標楷體" panose="03000509000000000000" pitchFamily="65" charset="-120"/>
                          <a:cs typeface="Times New Roman" panose="02020603050405020304" pitchFamily="18" charset="0"/>
                        </a:rPr>
                        <a:t>0.10</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Aft>
                          <a:spcPts val="0"/>
                        </a:spcAft>
                      </a:pPr>
                      <a:r>
                        <a:rPr lang="en-US" sz="1800" kern="100" dirty="0">
                          <a:effectLst/>
                          <a:latin typeface="Times New Roman" panose="02020603050405020304" pitchFamily="18" charset="0"/>
                          <a:ea typeface="標楷體" panose="03000509000000000000" pitchFamily="65" charset="-120"/>
                          <a:cs typeface="Times New Roman" panose="02020603050405020304" pitchFamily="18" charset="0"/>
                        </a:rPr>
                        <a:t> </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p>
                      <a:pPr indent="127000" algn="ctr">
                        <a:lnSpc>
                          <a:spcPct val="150000"/>
                        </a:lnSpc>
                        <a:spcAft>
                          <a:spcPts val="0"/>
                        </a:spcAft>
                      </a:pPr>
                      <a:r>
                        <a:rPr lang="en-US" sz="1800" kern="100" dirty="0" smtClean="0">
                          <a:effectLst/>
                          <a:latin typeface="Times New Roman" panose="02020603050405020304" pitchFamily="18" charset="0"/>
                          <a:ea typeface="標楷體" panose="03000509000000000000" pitchFamily="65" charset="-120"/>
                          <a:cs typeface="Times New Roman" panose="02020603050405020304" pitchFamily="18" charset="0"/>
                        </a:rPr>
                        <a:t>0.15</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Aft>
                          <a:spcPts val="0"/>
                        </a:spcAft>
                      </a:pPr>
                      <a:r>
                        <a:rPr lang="en-US" sz="1800" kern="100" dirty="0">
                          <a:effectLst/>
                          <a:latin typeface="Times New Roman" panose="02020603050405020304" pitchFamily="18" charset="0"/>
                          <a:ea typeface="標楷體" panose="03000509000000000000" pitchFamily="65" charset="-120"/>
                          <a:cs typeface="Times New Roman" panose="02020603050405020304" pitchFamily="18" charset="0"/>
                        </a:rPr>
                        <a:t> </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p>
                      <a:pPr indent="127000" algn="ctr">
                        <a:lnSpc>
                          <a:spcPct val="150000"/>
                        </a:lnSpc>
                        <a:spcAft>
                          <a:spcPts val="0"/>
                        </a:spcAft>
                      </a:pPr>
                      <a:r>
                        <a:rPr lang="en-US" sz="1800" kern="100" dirty="0" smtClean="0">
                          <a:effectLst/>
                          <a:latin typeface="Times New Roman" panose="02020603050405020304" pitchFamily="18" charset="0"/>
                          <a:ea typeface="標楷體" panose="03000509000000000000" pitchFamily="65" charset="-120"/>
                          <a:cs typeface="Times New Roman" panose="02020603050405020304" pitchFamily="18" charset="0"/>
                        </a:rPr>
                        <a:t>0.20</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Aft>
                          <a:spcPts val="0"/>
                        </a:spcAft>
                      </a:pPr>
                      <a:r>
                        <a:rPr lang="en-US" sz="1800" kern="100" dirty="0">
                          <a:effectLst/>
                          <a:latin typeface="Times New Roman" panose="02020603050405020304" pitchFamily="18" charset="0"/>
                          <a:ea typeface="標楷體" panose="03000509000000000000" pitchFamily="65" charset="-120"/>
                          <a:cs typeface="Times New Roman" panose="02020603050405020304" pitchFamily="18" charset="0"/>
                        </a:rPr>
                        <a:t> </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p>
                      <a:pPr indent="127000" algn="ctr">
                        <a:lnSpc>
                          <a:spcPct val="150000"/>
                        </a:lnSpc>
                        <a:spcAft>
                          <a:spcPts val="0"/>
                        </a:spcAft>
                      </a:pPr>
                      <a:r>
                        <a:rPr lang="en-US" sz="1800" kern="100" dirty="0" smtClean="0">
                          <a:effectLst/>
                          <a:latin typeface="Times New Roman" panose="02020603050405020304" pitchFamily="18" charset="0"/>
                          <a:ea typeface="標楷體" panose="03000509000000000000" pitchFamily="65" charset="-120"/>
                          <a:cs typeface="Times New Roman" panose="02020603050405020304" pitchFamily="18" charset="0"/>
                        </a:rPr>
                        <a:t>0.25</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20428803"/>
                  </a:ext>
                </a:extLst>
              </a:tr>
              <a:tr h="445151">
                <a:tc>
                  <a:txBody>
                    <a:bodyPr/>
                    <a:lstStyle/>
                    <a:p>
                      <a:pPr algn="l">
                        <a:lnSpc>
                          <a:spcPct val="150000"/>
                        </a:lnSpc>
                        <a:spcAft>
                          <a:spcPts val="0"/>
                        </a:spcAft>
                      </a:pPr>
                      <a:r>
                        <a:rPr lang="en-US" sz="2000" kern="1200" dirty="0" smtClean="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FedAvg[1]</a:t>
                      </a:r>
                      <a:endParaRPr lang="zh-TW" sz="20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tc>
                  <a:txBody>
                    <a:bodyPr/>
                    <a:lstStyle/>
                    <a:p>
                      <a:pPr indent="127000" algn="ctr">
                        <a:lnSpc>
                          <a:spcPct val="150000"/>
                        </a:lnSpc>
                        <a:spcAft>
                          <a:spcPts val="0"/>
                        </a:spcAft>
                      </a:pPr>
                      <a:r>
                        <a:rPr lang="en-US" sz="2000" kern="100" dirty="0" smtClean="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0.979</a:t>
                      </a:r>
                      <a:endParaRPr lang="zh-TW" sz="20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tc>
                  <a:txBody>
                    <a:bodyPr/>
                    <a:lstStyle/>
                    <a:p>
                      <a:pPr indent="127000" algn="ctr">
                        <a:lnSpc>
                          <a:spcPct val="150000"/>
                        </a:lnSpc>
                        <a:spcAft>
                          <a:spcPts val="0"/>
                        </a:spcAft>
                      </a:pPr>
                      <a:r>
                        <a:rPr lang="en-US" sz="2000"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0.396</a:t>
                      </a:r>
                      <a:endParaRPr lang="zh-TW" sz="20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tc>
                  <a:txBody>
                    <a:bodyPr/>
                    <a:lstStyle/>
                    <a:p>
                      <a:pPr indent="127000" algn="ctr">
                        <a:lnSpc>
                          <a:spcPct val="150000"/>
                        </a:lnSpc>
                        <a:spcAft>
                          <a:spcPts val="0"/>
                        </a:spcAft>
                      </a:pPr>
                      <a:r>
                        <a:rPr lang="en-US" sz="20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0.334</a:t>
                      </a:r>
                      <a:endParaRPr lang="zh-TW" sz="20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tc>
                  <a:txBody>
                    <a:bodyPr/>
                    <a:lstStyle/>
                    <a:p>
                      <a:pPr indent="127000" algn="ctr">
                        <a:lnSpc>
                          <a:spcPct val="150000"/>
                        </a:lnSpc>
                        <a:spcAft>
                          <a:spcPts val="0"/>
                        </a:spcAft>
                      </a:pPr>
                      <a:r>
                        <a:rPr lang="en-US" sz="20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0.277</a:t>
                      </a:r>
                      <a:endParaRPr lang="zh-TW" sz="20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tc>
                  <a:txBody>
                    <a:bodyPr/>
                    <a:lstStyle/>
                    <a:p>
                      <a:pPr indent="127000" algn="ctr">
                        <a:lnSpc>
                          <a:spcPct val="150000"/>
                        </a:lnSpc>
                        <a:spcAft>
                          <a:spcPts val="0"/>
                        </a:spcAft>
                      </a:pPr>
                      <a:r>
                        <a:rPr lang="en-US" sz="20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0.229</a:t>
                      </a:r>
                      <a:endParaRPr lang="zh-TW" sz="20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tc>
                  <a:txBody>
                    <a:bodyPr/>
                    <a:lstStyle/>
                    <a:p>
                      <a:pPr indent="127000" algn="ctr">
                        <a:lnSpc>
                          <a:spcPct val="150000"/>
                        </a:lnSpc>
                        <a:spcAft>
                          <a:spcPts val="0"/>
                        </a:spcAft>
                      </a:pPr>
                      <a:r>
                        <a:rPr lang="en-US" sz="20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0.183</a:t>
                      </a:r>
                      <a:endParaRPr lang="zh-TW" sz="20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extLst>
                  <a:ext uri="{0D108BD9-81ED-4DB2-BD59-A6C34878D82A}">
                    <a16:rowId xmlns:a16="http://schemas.microsoft.com/office/drawing/2014/main" val="1293811170"/>
                  </a:ext>
                </a:extLst>
              </a:tr>
              <a:tr h="434953">
                <a:tc>
                  <a:txBody>
                    <a:bodyPr/>
                    <a:lstStyle/>
                    <a:p>
                      <a:pPr marL="0" marR="0" indent="0" algn="l" defTabSz="914400" rtl="0" eaLnBrk="1" fontAlgn="auto" latinLnBrk="0" hangingPunct="1">
                        <a:lnSpc>
                          <a:spcPct val="150000"/>
                        </a:lnSpc>
                        <a:spcBef>
                          <a:spcPts val="0"/>
                        </a:spcBef>
                        <a:spcAft>
                          <a:spcPts val="0"/>
                        </a:spcAft>
                        <a:buClrTx/>
                        <a:buSzTx/>
                        <a:buFontTx/>
                        <a:buNone/>
                        <a:tabLst/>
                        <a:defRPr/>
                      </a:pPr>
                      <a:r>
                        <a:rPr lang="en-US" altLang="zh-TW" sz="2000" kern="1200" dirty="0" smtClean="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Fed_AT</a:t>
                      </a:r>
                      <a:endParaRPr lang="zh-TW" altLang="zh-TW" sz="2000" kern="100" dirty="0" smtClean="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indent="127000" algn="ctr">
                        <a:lnSpc>
                          <a:spcPct val="150000"/>
                        </a:lnSpc>
                        <a:spcAft>
                          <a:spcPts val="0"/>
                        </a:spcAft>
                      </a:pPr>
                      <a:r>
                        <a:rPr lang="en-US" sz="2000" kern="100" dirty="0" smtClean="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0.917</a:t>
                      </a:r>
                      <a:endParaRPr lang="zh-TW" sz="20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indent="127000" algn="ctr">
                        <a:lnSpc>
                          <a:spcPct val="150000"/>
                        </a:lnSpc>
                        <a:spcAft>
                          <a:spcPts val="0"/>
                        </a:spcAft>
                      </a:pPr>
                      <a:r>
                        <a:rPr lang="en-US" sz="20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0.369</a:t>
                      </a:r>
                      <a:endParaRPr lang="zh-TW" sz="20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indent="127000" algn="ctr">
                        <a:lnSpc>
                          <a:spcPct val="150000"/>
                        </a:lnSpc>
                        <a:spcAft>
                          <a:spcPts val="0"/>
                        </a:spcAft>
                      </a:pPr>
                      <a:r>
                        <a:rPr lang="en-US" sz="20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0.354</a:t>
                      </a:r>
                      <a:endParaRPr lang="zh-TW" sz="20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indent="127000" algn="ctr">
                        <a:lnSpc>
                          <a:spcPct val="150000"/>
                        </a:lnSpc>
                        <a:spcAft>
                          <a:spcPts val="0"/>
                        </a:spcAft>
                      </a:pPr>
                      <a:r>
                        <a:rPr lang="en-US" sz="20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0.337</a:t>
                      </a:r>
                      <a:endParaRPr lang="zh-TW" sz="20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indent="127000" algn="ctr">
                        <a:lnSpc>
                          <a:spcPct val="150000"/>
                        </a:lnSpc>
                        <a:spcAft>
                          <a:spcPts val="0"/>
                        </a:spcAft>
                      </a:pPr>
                      <a:r>
                        <a:rPr lang="en-US" sz="20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0.315</a:t>
                      </a:r>
                      <a:endParaRPr lang="zh-TW" sz="20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indent="127000" algn="ctr">
                        <a:lnSpc>
                          <a:spcPct val="150000"/>
                        </a:lnSpc>
                        <a:spcAft>
                          <a:spcPts val="0"/>
                        </a:spcAft>
                      </a:pPr>
                      <a:r>
                        <a:rPr lang="en-US" sz="20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0.284</a:t>
                      </a:r>
                      <a:endParaRPr lang="zh-TW" sz="20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52968602"/>
                  </a:ext>
                </a:extLst>
              </a:tr>
              <a:tr h="434953">
                <a:tc>
                  <a:txBody>
                    <a:bodyPr/>
                    <a:lstStyle/>
                    <a:p>
                      <a:pPr algn="l">
                        <a:lnSpc>
                          <a:spcPct val="150000"/>
                        </a:lnSpc>
                        <a:spcAft>
                          <a:spcPts val="0"/>
                        </a:spcAft>
                      </a:pPr>
                      <a:r>
                        <a:rPr lang="en-US" sz="2000" kern="1200" dirty="0" smtClean="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Fed_AT_Slack</a:t>
                      </a:r>
                      <a:endParaRPr lang="zh-TW" sz="20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indent="127000" algn="ctr">
                        <a:lnSpc>
                          <a:spcPct val="150000"/>
                        </a:lnSpc>
                        <a:spcAft>
                          <a:spcPts val="0"/>
                        </a:spcAft>
                      </a:pPr>
                      <a:r>
                        <a:rPr lang="en-US" sz="2000" kern="100" dirty="0" smtClean="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0.948</a:t>
                      </a:r>
                      <a:endParaRPr lang="zh-TW" sz="20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indent="127000" algn="ctr">
                        <a:lnSpc>
                          <a:spcPct val="150000"/>
                        </a:lnSpc>
                        <a:spcAft>
                          <a:spcPts val="0"/>
                        </a:spcAft>
                      </a:pPr>
                      <a:r>
                        <a:rPr lang="en-US" sz="20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0.356</a:t>
                      </a:r>
                      <a:endParaRPr lang="zh-TW" sz="20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indent="127000" algn="ctr">
                        <a:lnSpc>
                          <a:spcPct val="150000"/>
                        </a:lnSpc>
                        <a:spcAft>
                          <a:spcPts val="0"/>
                        </a:spcAft>
                      </a:pPr>
                      <a:r>
                        <a:rPr lang="en-US" sz="2000"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0.332</a:t>
                      </a:r>
                      <a:endParaRPr lang="zh-TW" sz="20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indent="127000" algn="ctr">
                        <a:lnSpc>
                          <a:spcPct val="150000"/>
                        </a:lnSpc>
                        <a:spcAft>
                          <a:spcPts val="0"/>
                        </a:spcAft>
                      </a:pPr>
                      <a:r>
                        <a:rPr lang="en-US" sz="20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0.298</a:t>
                      </a:r>
                      <a:endParaRPr lang="zh-TW" sz="20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indent="127000" algn="ctr">
                        <a:lnSpc>
                          <a:spcPct val="150000"/>
                        </a:lnSpc>
                        <a:spcAft>
                          <a:spcPts val="0"/>
                        </a:spcAft>
                      </a:pPr>
                      <a:r>
                        <a:rPr lang="en-US" sz="20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0.252</a:t>
                      </a:r>
                      <a:endParaRPr lang="zh-TW" sz="20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indent="127000" algn="ctr">
                        <a:lnSpc>
                          <a:spcPct val="150000"/>
                        </a:lnSpc>
                        <a:spcAft>
                          <a:spcPts val="0"/>
                        </a:spcAft>
                      </a:pPr>
                      <a:r>
                        <a:rPr lang="en-US" sz="20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0.196</a:t>
                      </a:r>
                      <a:endParaRPr lang="zh-TW" sz="20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13917613"/>
                  </a:ext>
                </a:extLst>
              </a:tr>
              <a:tr h="434953">
                <a:tc>
                  <a:txBody>
                    <a:bodyPr/>
                    <a:lstStyle/>
                    <a:p>
                      <a:pPr marL="0" marR="0" indent="0" algn="l" defTabSz="914400" rtl="0" eaLnBrk="1" fontAlgn="auto" latinLnBrk="0" hangingPunct="1">
                        <a:lnSpc>
                          <a:spcPct val="150000"/>
                        </a:lnSpc>
                        <a:spcBef>
                          <a:spcPts val="0"/>
                        </a:spcBef>
                        <a:spcAft>
                          <a:spcPts val="0"/>
                        </a:spcAft>
                        <a:buClrTx/>
                        <a:buSzTx/>
                        <a:buFontTx/>
                        <a:buNone/>
                        <a:tabLst/>
                        <a:defRPr/>
                      </a:pPr>
                      <a:r>
                        <a:rPr lang="en-US" altLang="zh-TW" sz="2000" kern="1200" dirty="0" smtClean="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Fed_BVA</a:t>
                      </a:r>
                      <a:endParaRPr lang="zh-TW" altLang="zh-TW" sz="2000" kern="100" dirty="0" smtClean="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indent="127000" algn="ctr">
                        <a:lnSpc>
                          <a:spcPct val="150000"/>
                        </a:lnSpc>
                        <a:spcAft>
                          <a:spcPts val="0"/>
                        </a:spcAft>
                      </a:pPr>
                      <a:r>
                        <a:rPr lang="en-US" sz="2000" b="1" kern="100" dirty="0" smtClean="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0.981</a:t>
                      </a:r>
                      <a:endParaRPr lang="zh-TW" sz="2000" b="1"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indent="127000" algn="ctr">
                        <a:lnSpc>
                          <a:spcPct val="150000"/>
                        </a:lnSpc>
                        <a:spcAft>
                          <a:spcPts val="0"/>
                        </a:spcAft>
                      </a:pPr>
                      <a:r>
                        <a:rPr lang="en-US" sz="20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0.456</a:t>
                      </a:r>
                      <a:endParaRPr lang="zh-TW" sz="20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indent="127000" algn="ctr">
                        <a:lnSpc>
                          <a:spcPct val="150000"/>
                        </a:lnSpc>
                        <a:spcAft>
                          <a:spcPts val="0"/>
                        </a:spcAft>
                      </a:pPr>
                      <a:r>
                        <a:rPr lang="en-US" sz="2000"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0.383</a:t>
                      </a:r>
                      <a:endParaRPr lang="zh-TW" sz="20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indent="127000" algn="ctr">
                        <a:lnSpc>
                          <a:spcPct val="150000"/>
                        </a:lnSpc>
                        <a:spcAft>
                          <a:spcPts val="0"/>
                        </a:spcAft>
                      </a:pPr>
                      <a:r>
                        <a:rPr lang="en-US" sz="20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0.325</a:t>
                      </a:r>
                      <a:endParaRPr lang="zh-TW" sz="20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indent="127000" algn="ctr">
                        <a:lnSpc>
                          <a:spcPct val="150000"/>
                        </a:lnSpc>
                        <a:spcAft>
                          <a:spcPts val="0"/>
                        </a:spcAft>
                      </a:pPr>
                      <a:r>
                        <a:rPr lang="en-US" sz="20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0.278</a:t>
                      </a:r>
                      <a:endParaRPr lang="zh-TW" sz="20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indent="127000" algn="ctr">
                        <a:lnSpc>
                          <a:spcPct val="150000"/>
                        </a:lnSpc>
                        <a:spcAft>
                          <a:spcPts val="0"/>
                        </a:spcAft>
                      </a:pPr>
                      <a:r>
                        <a:rPr lang="en-US" sz="20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0.232</a:t>
                      </a:r>
                      <a:endParaRPr lang="zh-TW" sz="20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554463034"/>
                  </a:ext>
                </a:extLst>
              </a:tr>
              <a:tr h="475583">
                <a:tc>
                  <a:txBody>
                    <a:bodyPr/>
                    <a:lstStyle/>
                    <a:p>
                      <a:pPr marL="0" marR="0" indent="0" algn="l" defTabSz="914400" rtl="0" eaLnBrk="1" fontAlgn="auto" latinLnBrk="0" hangingPunct="1">
                        <a:lnSpc>
                          <a:spcPct val="150000"/>
                        </a:lnSpc>
                        <a:spcBef>
                          <a:spcPts val="0"/>
                        </a:spcBef>
                        <a:spcAft>
                          <a:spcPts val="0"/>
                        </a:spcAft>
                        <a:buClrTx/>
                        <a:buSzTx/>
                        <a:buFontTx/>
                        <a:buNone/>
                        <a:tabLst/>
                        <a:defRPr/>
                      </a:pPr>
                      <a:r>
                        <a:rPr lang="en-US" altLang="zh-TW" sz="2000" kern="1200" dirty="0" smtClean="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Fed_BVA_Slack</a:t>
                      </a:r>
                      <a:endParaRPr lang="zh-TW" altLang="zh-TW" sz="2000" kern="100" dirty="0" smtClean="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indent="127000" algn="ctr">
                        <a:lnSpc>
                          <a:spcPct val="150000"/>
                        </a:lnSpc>
                        <a:spcAft>
                          <a:spcPts val="0"/>
                        </a:spcAft>
                      </a:pPr>
                      <a:r>
                        <a:rPr lang="en-US" sz="2000" kern="100" dirty="0" smtClean="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0.954</a:t>
                      </a:r>
                      <a:endParaRPr lang="zh-TW" sz="20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indent="127000" algn="ctr">
                        <a:lnSpc>
                          <a:spcPct val="150000"/>
                        </a:lnSpc>
                        <a:spcAft>
                          <a:spcPts val="0"/>
                        </a:spcAft>
                      </a:pPr>
                      <a:r>
                        <a:rPr lang="en-US" sz="20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0.388</a:t>
                      </a:r>
                      <a:endParaRPr lang="zh-TW" sz="20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indent="127000" algn="ctr">
                        <a:lnSpc>
                          <a:spcPct val="150000"/>
                        </a:lnSpc>
                        <a:spcAft>
                          <a:spcPts val="0"/>
                        </a:spcAft>
                      </a:pPr>
                      <a:r>
                        <a:rPr lang="en-US" sz="20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0.316</a:t>
                      </a:r>
                      <a:endParaRPr lang="zh-TW" sz="20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indent="127000" algn="ctr">
                        <a:lnSpc>
                          <a:spcPct val="150000"/>
                        </a:lnSpc>
                        <a:spcAft>
                          <a:spcPts val="0"/>
                        </a:spcAft>
                      </a:pPr>
                      <a:r>
                        <a:rPr lang="en-US" sz="2000"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0.261</a:t>
                      </a:r>
                      <a:endParaRPr lang="zh-TW" sz="20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indent="127000" algn="ctr">
                        <a:lnSpc>
                          <a:spcPct val="150000"/>
                        </a:lnSpc>
                        <a:spcAft>
                          <a:spcPts val="0"/>
                        </a:spcAft>
                      </a:pPr>
                      <a:r>
                        <a:rPr lang="en-US" sz="20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0.217</a:t>
                      </a:r>
                      <a:endParaRPr lang="zh-TW" sz="20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indent="127000" algn="ctr">
                        <a:lnSpc>
                          <a:spcPct val="150000"/>
                        </a:lnSpc>
                        <a:spcAft>
                          <a:spcPts val="0"/>
                        </a:spcAft>
                      </a:pPr>
                      <a:r>
                        <a:rPr lang="en-US" sz="20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0.178</a:t>
                      </a:r>
                      <a:endParaRPr lang="zh-TW" sz="20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1682515965"/>
                  </a:ext>
                </a:extLst>
              </a:tr>
              <a:tr h="434953">
                <a:tc>
                  <a:txBody>
                    <a:bodyPr/>
                    <a:lstStyle/>
                    <a:p>
                      <a:pPr algn="l">
                        <a:lnSpc>
                          <a:spcPct val="150000"/>
                        </a:lnSpc>
                        <a:spcAft>
                          <a:spcPts val="0"/>
                        </a:spcAft>
                      </a:pPr>
                      <a:r>
                        <a:rPr lang="en-US" sz="2000" kern="12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FedBVA</a:t>
                      </a:r>
                      <a:r>
                        <a:rPr lang="en-US" sz="2000" kern="1200"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_SAT</a:t>
                      </a:r>
                      <a:endParaRPr lang="zh-TW" sz="20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indent="127000" algn="ctr">
                        <a:lnSpc>
                          <a:spcPct val="150000"/>
                        </a:lnSpc>
                        <a:spcAft>
                          <a:spcPts val="0"/>
                        </a:spcAft>
                      </a:pPr>
                      <a:r>
                        <a:rPr lang="en-US" sz="2000" kern="100" dirty="0" smtClean="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0.971</a:t>
                      </a:r>
                      <a:endParaRPr lang="zh-TW" sz="20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indent="127000" algn="ctr">
                        <a:lnSpc>
                          <a:spcPct val="150000"/>
                        </a:lnSpc>
                        <a:spcAft>
                          <a:spcPts val="0"/>
                        </a:spcAft>
                      </a:pPr>
                      <a:r>
                        <a:rPr lang="en-US" sz="20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0.544</a:t>
                      </a:r>
                      <a:endParaRPr lang="zh-TW" sz="20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indent="127000" algn="ctr">
                        <a:lnSpc>
                          <a:spcPct val="150000"/>
                        </a:lnSpc>
                        <a:spcAft>
                          <a:spcPts val="0"/>
                        </a:spcAft>
                      </a:pPr>
                      <a:r>
                        <a:rPr lang="en-US" sz="20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0.459</a:t>
                      </a:r>
                      <a:endParaRPr lang="zh-TW" sz="20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indent="127000" algn="ctr">
                        <a:lnSpc>
                          <a:spcPct val="150000"/>
                        </a:lnSpc>
                        <a:spcAft>
                          <a:spcPts val="0"/>
                        </a:spcAft>
                      </a:pPr>
                      <a:r>
                        <a:rPr lang="en-US" sz="2000"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0.387</a:t>
                      </a:r>
                      <a:endParaRPr lang="zh-TW" sz="20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indent="127000" algn="ctr">
                        <a:lnSpc>
                          <a:spcPct val="150000"/>
                        </a:lnSpc>
                        <a:spcAft>
                          <a:spcPts val="0"/>
                        </a:spcAft>
                      </a:pPr>
                      <a:r>
                        <a:rPr lang="en-US" sz="20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0.321</a:t>
                      </a:r>
                      <a:endParaRPr lang="zh-TW" sz="20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indent="127000" algn="ctr">
                        <a:lnSpc>
                          <a:spcPct val="150000"/>
                        </a:lnSpc>
                        <a:spcAft>
                          <a:spcPts val="0"/>
                        </a:spcAft>
                      </a:pPr>
                      <a:r>
                        <a:rPr lang="en-US" sz="20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0.257</a:t>
                      </a:r>
                      <a:endParaRPr lang="zh-TW" sz="20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960634962"/>
                  </a:ext>
                </a:extLst>
              </a:tr>
              <a:tr h="869906">
                <a:tc>
                  <a:txBody>
                    <a:bodyPr/>
                    <a:lstStyle/>
                    <a:p>
                      <a:pPr algn="l">
                        <a:lnSpc>
                          <a:spcPct val="150000"/>
                        </a:lnSpc>
                        <a:spcAft>
                          <a:spcPts val="0"/>
                        </a:spcAft>
                      </a:pPr>
                      <a:r>
                        <a:rPr lang="en-US" sz="2000" kern="12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FedBVA</a:t>
                      </a:r>
                      <a:r>
                        <a:rPr lang="en-US" sz="2000" kern="1200"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_SAT_Slack</a:t>
                      </a:r>
                      <a:endParaRPr lang="zh-TW" sz="2000" kern="100" dirty="0">
                        <a:effectLst/>
                        <a:latin typeface="Times New Roman" panose="02020603050405020304" pitchFamily="18" charset="0"/>
                        <a:ea typeface="標楷體" panose="03000509000000000000" pitchFamily="65" charset="-120"/>
                        <a:cs typeface="Times New Roman" panose="02020603050405020304" pitchFamily="18" charset="0"/>
                      </a:endParaRPr>
                    </a:p>
                    <a:p>
                      <a:pPr algn="l">
                        <a:lnSpc>
                          <a:spcPct val="150000"/>
                        </a:lnSpc>
                        <a:spcAft>
                          <a:spcPts val="0"/>
                        </a:spcAft>
                      </a:pPr>
                      <a:r>
                        <a:rPr lang="en-US" sz="2000" kern="1200"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(proposed method)</a:t>
                      </a:r>
                      <a:endParaRPr lang="zh-TW" sz="20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indent="127000" algn="ctr">
                        <a:lnSpc>
                          <a:spcPct val="150000"/>
                        </a:lnSpc>
                        <a:spcAft>
                          <a:spcPts val="0"/>
                        </a:spcAft>
                      </a:pPr>
                      <a:r>
                        <a:rPr lang="en-US" sz="2000" b="1" kern="100" dirty="0" smtClean="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0.981</a:t>
                      </a:r>
                      <a:endParaRPr lang="zh-TW" sz="2000" kern="100" dirty="0">
                        <a:effectLst/>
                        <a:latin typeface="Times New Roman" panose="02020603050405020304" pitchFamily="18" charset="0"/>
                        <a:ea typeface="標楷體" panose="03000509000000000000" pitchFamily="65" charset="-120"/>
                        <a:cs typeface="Times New Roman" panose="02020603050405020304" pitchFamily="18" charset="0"/>
                      </a:endParaRPr>
                    </a:p>
                    <a:p>
                      <a:pPr indent="127000" algn="ctr">
                        <a:lnSpc>
                          <a:spcPct val="150000"/>
                        </a:lnSpc>
                        <a:spcAft>
                          <a:spcPts val="0"/>
                        </a:spcAft>
                      </a:pPr>
                      <a:r>
                        <a:rPr lang="en-US" sz="2000"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a:t>
                      </a:r>
                      <a:r>
                        <a:rPr lang="en-US" sz="2000" kern="100" dirty="0" smtClean="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0.002)</a:t>
                      </a:r>
                      <a:endParaRPr lang="zh-TW" sz="20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indent="127000" algn="ctr">
                        <a:lnSpc>
                          <a:spcPct val="150000"/>
                        </a:lnSpc>
                        <a:spcAft>
                          <a:spcPts val="0"/>
                        </a:spcAft>
                      </a:pPr>
                      <a:r>
                        <a:rPr lang="en-US" sz="2000" b="1"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0.822</a:t>
                      </a:r>
                      <a:endParaRPr lang="zh-TW" sz="2000" kern="100">
                        <a:effectLst/>
                        <a:latin typeface="Times New Roman" panose="02020603050405020304" pitchFamily="18" charset="0"/>
                        <a:ea typeface="標楷體" panose="03000509000000000000" pitchFamily="65" charset="-120"/>
                        <a:cs typeface="Times New Roman" panose="02020603050405020304" pitchFamily="18" charset="0"/>
                      </a:endParaRPr>
                    </a:p>
                    <a:p>
                      <a:pPr indent="127000" algn="ctr">
                        <a:lnSpc>
                          <a:spcPct val="150000"/>
                        </a:lnSpc>
                        <a:spcAft>
                          <a:spcPts val="0"/>
                        </a:spcAft>
                      </a:pPr>
                      <a:r>
                        <a:rPr lang="en-US" sz="2000" b="1" kern="100">
                          <a:effectLst/>
                          <a:latin typeface="Times New Roman" panose="02020603050405020304" pitchFamily="18" charset="0"/>
                          <a:ea typeface="標楷體" panose="03000509000000000000" pitchFamily="65" charset="-120"/>
                          <a:cs typeface="Times New Roman" panose="02020603050405020304" pitchFamily="18" charset="0"/>
                        </a:rPr>
                        <a:t>(+0.278)</a:t>
                      </a:r>
                      <a:endParaRPr lang="zh-TW" sz="20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indent="127000" algn="ctr">
                        <a:lnSpc>
                          <a:spcPct val="150000"/>
                        </a:lnSpc>
                        <a:spcAft>
                          <a:spcPts val="0"/>
                        </a:spcAft>
                      </a:pPr>
                      <a:r>
                        <a:rPr lang="en-US" sz="2000" b="1"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0.775</a:t>
                      </a:r>
                      <a:endParaRPr lang="zh-TW" sz="2000" kern="100">
                        <a:effectLst/>
                        <a:latin typeface="Times New Roman" panose="02020603050405020304" pitchFamily="18" charset="0"/>
                        <a:ea typeface="標楷體" panose="03000509000000000000" pitchFamily="65" charset="-120"/>
                        <a:cs typeface="Times New Roman" panose="02020603050405020304" pitchFamily="18" charset="0"/>
                      </a:endParaRPr>
                    </a:p>
                    <a:p>
                      <a:pPr indent="127000" algn="ctr">
                        <a:lnSpc>
                          <a:spcPct val="150000"/>
                        </a:lnSpc>
                        <a:spcAft>
                          <a:spcPts val="0"/>
                        </a:spcAft>
                      </a:pPr>
                      <a:r>
                        <a:rPr lang="en-US" sz="2000" b="1" kern="100">
                          <a:effectLst/>
                          <a:latin typeface="Times New Roman" panose="02020603050405020304" pitchFamily="18" charset="0"/>
                          <a:ea typeface="標楷體" panose="03000509000000000000" pitchFamily="65" charset="-120"/>
                          <a:cs typeface="Times New Roman" panose="02020603050405020304" pitchFamily="18" charset="0"/>
                        </a:rPr>
                        <a:t>(+0.316)</a:t>
                      </a:r>
                      <a:endParaRPr lang="zh-TW" sz="20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indent="127000" algn="ctr">
                        <a:lnSpc>
                          <a:spcPct val="150000"/>
                        </a:lnSpc>
                        <a:spcAft>
                          <a:spcPts val="0"/>
                        </a:spcAft>
                      </a:pPr>
                      <a:r>
                        <a:rPr lang="en-US" sz="2000" b="1"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0.724</a:t>
                      </a:r>
                      <a:endParaRPr lang="zh-TW" sz="2000" kern="100" dirty="0">
                        <a:effectLst/>
                        <a:latin typeface="Times New Roman" panose="02020603050405020304" pitchFamily="18" charset="0"/>
                        <a:ea typeface="標楷體" panose="03000509000000000000" pitchFamily="65" charset="-120"/>
                        <a:cs typeface="Times New Roman" panose="02020603050405020304" pitchFamily="18" charset="0"/>
                      </a:endParaRPr>
                    </a:p>
                    <a:p>
                      <a:pPr indent="127000" algn="ctr">
                        <a:lnSpc>
                          <a:spcPct val="150000"/>
                        </a:lnSpc>
                        <a:spcAft>
                          <a:spcPts val="0"/>
                        </a:spcAft>
                      </a:pPr>
                      <a:r>
                        <a:rPr lang="en-US" sz="2000" b="1"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(+0.337)</a:t>
                      </a:r>
                      <a:endParaRPr lang="zh-TW" sz="20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indent="127000" algn="ctr">
                        <a:lnSpc>
                          <a:spcPct val="150000"/>
                        </a:lnSpc>
                        <a:spcAft>
                          <a:spcPts val="0"/>
                        </a:spcAft>
                      </a:pPr>
                      <a:r>
                        <a:rPr lang="en-US" sz="2000" b="1"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0.671</a:t>
                      </a:r>
                      <a:endParaRPr lang="zh-TW" sz="2000" kern="100" dirty="0">
                        <a:effectLst/>
                        <a:latin typeface="Times New Roman" panose="02020603050405020304" pitchFamily="18" charset="0"/>
                        <a:ea typeface="標楷體" panose="03000509000000000000" pitchFamily="65" charset="-120"/>
                        <a:cs typeface="Times New Roman" panose="02020603050405020304" pitchFamily="18" charset="0"/>
                      </a:endParaRPr>
                    </a:p>
                    <a:p>
                      <a:pPr indent="127000" algn="ctr">
                        <a:lnSpc>
                          <a:spcPct val="150000"/>
                        </a:lnSpc>
                        <a:spcAft>
                          <a:spcPts val="0"/>
                        </a:spcAft>
                      </a:pPr>
                      <a:r>
                        <a:rPr lang="en-US" sz="2000" b="1"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(+0.35)</a:t>
                      </a:r>
                      <a:endParaRPr lang="zh-TW" sz="20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indent="127000" algn="ctr">
                        <a:lnSpc>
                          <a:spcPct val="150000"/>
                        </a:lnSpc>
                        <a:spcAft>
                          <a:spcPts val="0"/>
                        </a:spcAft>
                      </a:pPr>
                      <a:r>
                        <a:rPr lang="en-US" sz="2000" b="1"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0.616</a:t>
                      </a:r>
                      <a:endParaRPr lang="zh-TW" sz="2000" kern="100" dirty="0">
                        <a:effectLst/>
                        <a:latin typeface="Times New Roman" panose="02020603050405020304" pitchFamily="18" charset="0"/>
                        <a:ea typeface="標楷體" panose="03000509000000000000" pitchFamily="65" charset="-120"/>
                        <a:cs typeface="Times New Roman" panose="02020603050405020304" pitchFamily="18" charset="0"/>
                      </a:endParaRPr>
                    </a:p>
                    <a:p>
                      <a:pPr indent="127000" algn="ctr">
                        <a:lnSpc>
                          <a:spcPct val="150000"/>
                        </a:lnSpc>
                        <a:spcAft>
                          <a:spcPts val="0"/>
                        </a:spcAft>
                      </a:pPr>
                      <a:r>
                        <a:rPr lang="en-US" sz="2000" b="1"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(+0.359)</a:t>
                      </a:r>
                      <a:endParaRPr lang="zh-TW" sz="20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3743339106"/>
                  </a:ext>
                </a:extLst>
              </a:tr>
            </a:tbl>
          </a:graphicData>
        </a:graphic>
      </p:graphicFrame>
      <p:pic>
        <p:nvPicPr>
          <p:cNvPr id="8" name="圖片 7"/>
          <p:cNvPicPr/>
          <p:nvPr/>
        </p:nvPicPr>
        <p:blipFill>
          <a:blip r:embed="rId2"/>
          <a:stretch>
            <a:fillRect/>
          </a:stretch>
        </p:blipFill>
        <p:spPr>
          <a:xfrm>
            <a:off x="6357277" y="2104402"/>
            <a:ext cx="5519611" cy="4281665"/>
          </a:xfrm>
          <a:prstGeom prst="rect">
            <a:avLst/>
          </a:prstGeom>
        </p:spPr>
      </p:pic>
    </p:spTree>
    <p:extLst>
      <p:ext uri="{BB962C8B-B14F-4D97-AF65-F5344CB8AC3E}">
        <p14:creationId xmlns:p14="http://schemas.microsoft.com/office/powerpoint/2010/main" val="222512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E0D008F-2EB8-40EF-B3A7-B899283604EA}"/>
              </a:ext>
            </a:extLst>
          </p:cNvPr>
          <p:cNvSpPr>
            <a:spLocks noGrp="1"/>
          </p:cNvSpPr>
          <p:nvPr>
            <p:ph type="title"/>
          </p:nvPr>
        </p:nvSpPr>
        <p:spPr>
          <a:xfrm>
            <a:off x="831849" y="1709738"/>
            <a:ext cx="11084287" cy="2852737"/>
          </a:xfrm>
        </p:spPr>
        <p:txBody>
          <a:bodyPr/>
          <a:lstStyle/>
          <a:p>
            <a:r>
              <a:rPr lang="en-US" altLang="zh-TW" dirty="0" smtClean="0"/>
              <a:t>Fashion MNIST Dataset </a:t>
            </a:r>
            <a:r>
              <a:rPr lang="zh-TW" altLang="en-US" dirty="0" smtClean="0"/>
              <a:t>實驗結果</a:t>
            </a:r>
            <a:endParaRPr lang="zh-TW" altLang="en-US" dirty="0"/>
          </a:p>
        </p:txBody>
      </p:sp>
      <p:sp>
        <p:nvSpPr>
          <p:cNvPr id="3" name="文字版面配置區 2">
            <a:extLst>
              <a:ext uri="{FF2B5EF4-FFF2-40B4-BE49-F238E27FC236}">
                <a16:creationId xmlns:a16="http://schemas.microsoft.com/office/drawing/2014/main" id="{93AE0358-2278-4DC0-9F9C-6D6B515BA152}"/>
              </a:ext>
            </a:extLst>
          </p:cNvPr>
          <p:cNvSpPr>
            <a:spLocks noGrp="1"/>
          </p:cNvSpPr>
          <p:nvPr>
            <p:ph type="body" idx="1"/>
          </p:nvPr>
        </p:nvSpPr>
        <p:spPr>
          <a:xfrm>
            <a:off x="838200" y="4657447"/>
            <a:ext cx="10515600" cy="1500187"/>
          </a:xfrm>
        </p:spPr>
        <p:txBody>
          <a:bodyPr>
            <a:normAutofit/>
          </a:bodyPr>
          <a:lstStyle/>
          <a:p>
            <a:r>
              <a:rPr lang="en-US" altLang="zh-TW" dirty="0" smtClean="0"/>
              <a:t>FedAvg with FGSM &amp;</a:t>
            </a:r>
            <a:r>
              <a:rPr lang="zh-TW" altLang="en-US" dirty="0" smtClean="0"/>
              <a:t> </a:t>
            </a:r>
            <a:r>
              <a:rPr lang="en-US" altLang="zh-TW" dirty="0" smtClean="0"/>
              <a:t>PGD Attack</a:t>
            </a:r>
          </a:p>
          <a:p>
            <a:r>
              <a:rPr lang="en-US" altLang="zh-TW" dirty="0" smtClean="0"/>
              <a:t>FedProx </a:t>
            </a:r>
            <a:r>
              <a:rPr lang="en-US" altLang="zh-TW" dirty="0"/>
              <a:t>with FGSM &amp;</a:t>
            </a:r>
            <a:r>
              <a:rPr lang="zh-TW" altLang="en-US" dirty="0"/>
              <a:t> </a:t>
            </a:r>
            <a:r>
              <a:rPr lang="en-US" altLang="zh-TW" dirty="0"/>
              <a:t>PGD Attack</a:t>
            </a:r>
          </a:p>
          <a:p>
            <a:endParaRPr lang="en-US" altLang="zh-TW" dirty="0" smtClean="0"/>
          </a:p>
        </p:txBody>
      </p:sp>
      <p:sp>
        <p:nvSpPr>
          <p:cNvPr id="4" name="投影片編號版面配置區 3">
            <a:extLst>
              <a:ext uri="{FF2B5EF4-FFF2-40B4-BE49-F238E27FC236}">
                <a16:creationId xmlns:a16="http://schemas.microsoft.com/office/drawing/2014/main" id="{127A3148-C621-4665-92E3-BBB0A6682DF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BC1835-9A42-479B-97D9-E66884E14027}" type="slidenum">
              <a:rPr kumimoji="0" lang="zh-TW" altLang="en-US" sz="1200" b="0" i="0" u="none" strike="noStrike" kern="1200" cap="none" spc="0" normalizeH="0" baseline="0" noProof="0" smtClean="0">
                <a:ln>
                  <a:noFill/>
                </a:ln>
                <a:solidFill>
                  <a:prstClr val="black">
                    <a:tint val="75000"/>
                  </a:prstClr>
                </a:solidFill>
                <a:effectLst/>
                <a:uLnTx/>
                <a:uFillTx/>
                <a:latin typeface="微軟正黑體" panose="020B0604030504040204" pitchFamily="34" charset="-120"/>
                <a:ea typeface="微軟正黑體" panose="020B0604030504040204" pitchFamily="34"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zh-TW" altLang="en-US" sz="1200" b="0" i="0" u="none" strike="noStrike" kern="1200" cap="none" spc="0" normalizeH="0" baseline="0" noProof="0">
              <a:ln>
                <a:noFill/>
              </a:ln>
              <a:solidFill>
                <a:prstClr val="black">
                  <a:tint val="75000"/>
                </a:prstClr>
              </a:solidFill>
              <a:effectLst/>
              <a:uLnTx/>
              <a:uFillTx/>
              <a:latin typeface="微軟正黑體" panose="020B0604030504040204" pitchFamily="34" charset="-120"/>
              <a:ea typeface="微軟正黑體" panose="020B0604030504040204" pitchFamily="34" charset="-120"/>
              <a:cs typeface="+mn-cs"/>
            </a:endParaRPr>
          </a:p>
        </p:txBody>
      </p:sp>
    </p:spTree>
    <p:extLst>
      <p:ext uri="{BB962C8B-B14F-4D97-AF65-F5344CB8AC3E}">
        <p14:creationId xmlns:p14="http://schemas.microsoft.com/office/powerpoint/2010/main" val="1004780200"/>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332853" y="82657"/>
            <a:ext cx="9902125" cy="1008763"/>
          </a:xfrm>
        </p:spPr>
        <p:txBody>
          <a:bodyPr>
            <a:normAutofit/>
          </a:bodyPr>
          <a:lstStyle/>
          <a:p>
            <a:r>
              <a:rPr lang="en-US" altLang="zh-TW" sz="4000" dirty="0"/>
              <a:t>FedAvg: FGSM Adversarial Robustness</a:t>
            </a:r>
            <a:endParaRPr lang="zh-TW" altLang="en-US" sz="4000" dirty="0"/>
          </a:p>
        </p:txBody>
      </p:sp>
      <p:sp>
        <p:nvSpPr>
          <p:cNvPr id="4" name="投影片編號版面配置區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BC1835-9A42-479B-97D9-E66884E14027}" type="slidenum">
              <a:rPr kumimoji="0" lang="zh-TW" altLang="en-US" sz="1200" b="0" i="0" u="none" strike="noStrike" kern="1200" cap="none" spc="0" normalizeH="0" baseline="0" noProof="0" smtClean="0">
                <a:ln>
                  <a:noFill/>
                </a:ln>
                <a:solidFill>
                  <a:prstClr val="black">
                    <a:tint val="75000"/>
                  </a:prstClr>
                </a:solidFill>
                <a:effectLst/>
                <a:uLnTx/>
                <a:uFillTx/>
                <a:latin typeface="Microsoft JhengHei" panose="020B0604030504040204" pitchFamily="34" charset="-120"/>
                <a:ea typeface="Microsoft JhengHei" panose="020B0604030504040204" pitchFamily="34"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zh-TW" altLang="en-US" sz="1200" b="0" i="0" u="none" strike="noStrike" kern="1200" cap="none" spc="0" normalizeH="0" baseline="0" noProof="0">
              <a:ln>
                <a:noFill/>
              </a:ln>
              <a:solidFill>
                <a:prstClr val="black">
                  <a:tint val="75000"/>
                </a:prstClr>
              </a:solidFill>
              <a:effectLst/>
              <a:uLnTx/>
              <a:uFillTx/>
              <a:latin typeface="Microsoft JhengHei" panose="020B0604030504040204" pitchFamily="34" charset="-120"/>
              <a:ea typeface="Microsoft JhengHei" panose="020B0604030504040204" pitchFamily="34" charset="-120"/>
              <a:cs typeface="+mn-cs"/>
            </a:endParaRPr>
          </a:p>
        </p:txBody>
      </p:sp>
      <p:graphicFrame>
        <p:nvGraphicFramePr>
          <p:cNvPr id="11" name="表格 10"/>
          <p:cNvGraphicFramePr>
            <a:graphicFrameLocks noGrp="1"/>
          </p:cNvGraphicFramePr>
          <p:nvPr>
            <p:extLst>
              <p:ext uri="{D42A27DB-BD31-4B8C-83A1-F6EECF244321}">
                <p14:modId xmlns:p14="http://schemas.microsoft.com/office/powerpoint/2010/main" val="720802499"/>
              </p:ext>
            </p:extLst>
          </p:nvPr>
        </p:nvGraphicFramePr>
        <p:xfrm>
          <a:off x="515724" y="1233138"/>
          <a:ext cx="11038312" cy="4991187"/>
        </p:xfrm>
        <a:graphic>
          <a:graphicData uri="http://schemas.openxmlformats.org/drawingml/2006/table">
            <a:tbl>
              <a:tblPr firstRow="1" firstCol="1" bandRow="1"/>
              <a:tblGrid>
                <a:gridCol w="2764751">
                  <a:extLst>
                    <a:ext uri="{9D8B030D-6E8A-4147-A177-3AD203B41FA5}">
                      <a16:colId xmlns:a16="http://schemas.microsoft.com/office/drawing/2014/main" val="3020154443"/>
                    </a:ext>
                  </a:extLst>
                </a:gridCol>
                <a:gridCol w="1664306">
                  <a:extLst>
                    <a:ext uri="{9D8B030D-6E8A-4147-A177-3AD203B41FA5}">
                      <a16:colId xmlns:a16="http://schemas.microsoft.com/office/drawing/2014/main" val="1882478943"/>
                    </a:ext>
                  </a:extLst>
                </a:gridCol>
                <a:gridCol w="1321851">
                  <a:extLst>
                    <a:ext uri="{9D8B030D-6E8A-4147-A177-3AD203B41FA5}">
                      <a16:colId xmlns:a16="http://schemas.microsoft.com/office/drawing/2014/main" val="1471321842"/>
                    </a:ext>
                  </a:extLst>
                </a:gridCol>
                <a:gridCol w="1321851">
                  <a:extLst>
                    <a:ext uri="{9D8B030D-6E8A-4147-A177-3AD203B41FA5}">
                      <a16:colId xmlns:a16="http://schemas.microsoft.com/office/drawing/2014/main" val="3906122877"/>
                    </a:ext>
                  </a:extLst>
                </a:gridCol>
                <a:gridCol w="1321851">
                  <a:extLst>
                    <a:ext uri="{9D8B030D-6E8A-4147-A177-3AD203B41FA5}">
                      <a16:colId xmlns:a16="http://schemas.microsoft.com/office/drawing/2014/main" val="3369608900"/>
                    </a:ext>
                  </a:extLst>
                </a:gridCol>
                <a:gridCol w="1321851">
                  <a:extLst>
                    <a:ext uri="{9D8B030D-6E8A-4147-A177-3AD203B41FA5}">
                      <a16:colId xmlns:a16="http://schemas.microsoft.com/office/drawing/2014/main" val="1289888655"/>
                    </a:ext>
                  </a:extLst>
                </a:gridCol>
                <a:gridCol w="1321851">
                  <a:extLst>
                    <a:ext uri="{9D8B030D-6E8A-4147-A177-3AD203B41FA5}">
                      <a16:colId xmlns:a16="http://schemas.microsoft.com/office/drawing/2014/main" val="3870238975"/>
                    </a:ext>
                  </a:extLst>
                </a:gridCol>
              </a:tblGrid>
              <a:tr h="1200668">
                <a:tc>
                  <a:txBody>
                    <a:bodyPr/>
                    <a:lstStyle/>
                    <a:p>
                      <a:pPr indent="127000" algn="ctr">
                        <a:lnSpc>
                          <a:spcPct val="150000"/>
                        </a:lnSpc>
                        <a:spcAft>
                          <a:spcPts val="0"/>
                        </a:spcAft>
                        <a:tabLst>
                          <a:tab pos="276225" algn="l"/>
                          <a:tab pos="1143000" algn="r"/>
                        </a:tabLst>
                      </a:pP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		 </a:t>
                      </a:r>
                      <a:r>
                        <a:rPr lang="en-US" sz="1600" kern="100" dirty="0" smtClean="0">
                          <a:effectLst/>
                          <a:latin typeface="Times New Roman" panose="02020603050405020304" pitchFamily="18" charset="0"/>
                          <a:ea typeface="標楷體" panose="03000509000000000000" pitchFamily="65" charset="-120"/>
                          <a:cs typeface="Times New Roman" panose="02020603050405020304" pitchFamily="18" charset="0"/>
                        </a:rPr>
                        <a:t>                       </a:t>
                      </a:r>
                      <a:r>
                        <a:rPr lang="en-US" sz="2000" kern="100" dirty="0" smtClean="0">
                          <a:effectLst/>
                          <a:latin typeface="Times New Roman" panose="02020603050405020304" pitchFamily="18" charset="0"/>
                          <a:ea typeface="標楷體" panose="03000509000000000000" pitchFamily="65" charset="-120"/>
                          <a:cs typeface="Times New Roman" panose="02020603050405020304" pitchFamily="18" charset="0"/>
                        </a:rPr>
                        <a:t>FGSM </a:t>
                      </a:r>
                      <a:r>
                        <a:rPr lang="en-US" sz="2000" kern="100" dirty="0">
                          <a:effectLst/>
                          <a:latin typeface="Times New Roman" panose="02020603050405020304" pitchFamily="18" charset="0"/>
                          <a:ea typeface="標楷體" panose="03000509000000000000" pitchFamily="65" charset="-120"/>
                          <a:cs typeface="Times New Roman" panose="02020603050405020304" pitchFamily="18" charset="0"/>
                        </a:rPr>
                        <a:t>eps</a:t>
                      </a:r>
                      <a:endParaRPr lang="zh-TW" sz="2000" kern="100" dirty="0">
                        <a:effectLst/>
                        <a:latin typeface="Times New Roman" panose="02020603050405020304" pitchFamily="18" charset="0"/>
                        <a:ea typeface="標楷體" panose="03000509000000000000" pitchFamily="65" charset="-120"/>
                        <a:cs typeface="Times New Roman" panose="02020603050405020304" pitchFamily="18" charset="0"/>
                      </a:endParaRPr>
                    </a:p>
                    <a:p>
                      <a:pPr marL="152400" indent="-152400" algn="l">
                        <a:lnSpc>
                          <a:spcPct val="150000"/>
                        </a:lnSpc>
                        <a:spcAft>
                          <a:spcPts val="0"/>
                        </a:spcAft>
                        <a:tabLst>
                          <a:tab pos="483235" algn="l"/>
                        </a:tabLst>
                      </a:pP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 </a:t>
                      </a:r>
                      <a:endParaRPr lang="en-US" altLang="zh-TW" sz="2000" kern="100" dirty="0" smtClean="0">
                        <a:effectLst/>
                        <a:latin typeface="Times New Roman" panose="02020603050405020304" pitchFamily="18" charset="0"/>
                        <a:ea typeface="標楷體" panose="03000509000000000000" pitchFamily="65" charset="-120"/>
                        <a:cs typeface="Times New Roman" panose="02020603050405020304" pitchFamily="18" charset="0"/>
                      </a:endParaRPr>
                    </a:p>
                    <a:p>
                      <a:pPr marL="152400" indent="-152400" algn="l">
                        <a:lnSpc>
                          <a:spcPct val="150000"/>
                        </a:lnSpc>
                        <a:spcAft>
                          <a:spcPts val="0"/>
                        </a:spcAft>
                        <a:tabLst>
                          <a:tab pos="483235" algn="l"/>
                        </a:tabLst>
                      </a:pPr>
                      <a:r>
                        <a:rPr lang="zh-TW" sz="2000" kern="100" dirty="0" smtClean="0">
                          <a:effectLst/>
                          <a:latin typeface="Times New Roman" panose="02020603050405020304" pitchFamily="18" charset="0"/>
                          <a:ea typeface="標楷體" panose="03000509000000000000" pitchFamily="65" charset="-120"/>
                          <a:cs typeface="Times New Roman" panose="02020603050405020304" pitchFamily="18" charset="0"/>
                        </a:rPr>
                        <a:t>聯邦</a:t>
                      </a:r>
                      <a:r>
                        <a:rPr lang="zh-TW" sz="2000" kern="100" dirty="0">
                          <a:effectLst/>
                          <a:latin typeface="Times New Roman" panose="02020603050405020304" pitchFamily="18" charset="0"/>
                          <a:ea typeface="標楷體" panose="03000509000000000000" pitchFamily="65" charset="-120"/>
                          <a:cs typeface="Times New Roman" panose="02020603050405020304" pitchFamily="18" charset="0"/>
                        </a:rPr>
                        <a:t>防禦</a:t>
                      </a:r>
                      <a:r>
                        <a:rPr lang="zh-TW" sz="2000" kern="100" dirty="0" smtClean="0">
                          <a:effectLst/>
                          <a:latin typeface="Times New Roman" panose="02020603050405020304" pitchFamily="18" charset="0"/>
                          <a:ea typeface="標楷體" panose="03000509000000000000" pitchFamily="65" charset="-120"/>
                          <a:cs typeface="Times New Roman" panose="02020603050405020304" pitchFamily="18" charset="0"/>
                        </a:rPr>
                        <a:t>方法</a:t>
                      </a:r>
                      <a:endParaRPr lang="en-US" altLang="zh-TW" sz="2000" kern="100" dirty="0" smtClean="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ap="flat" cmpd="sng" algn="ctr">
                      <a:solidFill>
                        <a:srgbClr val="000000"/>
                      </a:solidFill>
                      <a:prstDash val="solid"/>
                      <a:round/>
                      <a:headEnd type="none" w="med" len="med"/>
                      <a:tailEnd type="none" w="med" len="med"/>
                    </a:lnTlToBr>
                  </a:tcPr>
                </a:tc>
                <a:tc>
                  <a:txBody>
                    <a:bodyPr/>
                    <a:lstStyle/>
                    <a:p>
                      <a:pPr indent="127000" algn="ctr">
                        <a:lnSpc>
                          <a:spcPct val="150000"/>
                        </a:lnSpc>
                        <a:spcAft>
                          <a:spcPts val="0"/>
                        </a:spcAft>
                      </a:pPr>
                      <a:r>
                        <a:rPr lang="en-US" altLang="zh-TW" sz="2000" kern="100" dirty="0" smtClean="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Clean</a:t>
                      </a:r>
                      <a:endParaRPr lang="zh-TW" sz="20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Aft>
                          <a:spcPts val="0"/>
                        </a:spcAft>
                      </a:pPr>
                      <a:r>
                        <a:rPr lang="en-US" sz="2000"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0.05</a:t>
                      </a:r>
                      <a:endParaRPr lang="zh-TW" sz="20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Aft>
                          <a:spcPts val="0"/>
                        </a:spcAft>
                      </a:pPr>
                      <a:r>
                        <a:rPr lang="en-US" sz="2000"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0.1</a:t>
                      </a:r>
                      <a:endParaRPr lang="zh-TW" sz="20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Aft>
                          <a:spcPts val="0"/>
                        </a:spcAft>
                      </a:pPr>
                      <a:r>
                        <a:rPr lang="en-US" sz="2000"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0.15</a:t>
                      </a:r>
                      <a:endParaRPr lang="zh-TW" sz="20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Aft>
                          <a:spcPts val="0"/>
                        </a:spcAft>
                      </a:pPr>
                      <a:r>
                        <a:rPr lang="en-US" sz="20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0.2</a:t>
                      </a:r>
                      <a:endParaRPr lang="zh-TW" sz="20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Aft>
                          <a:spcPts val="0"/>
                        </a:spcAft>
                      </a:pPr>
                      <a:r>
                        <a:rPr lang="en-US" sz="20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0.25</a:t>
                      </a:r>
                      <a:endParaRPr lang="zh-TW" sz="20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04709920"/>
                  </a:ext>
                </a:extLst>
              </a:tr>
              <a:tr h="467919">
                <a:tc>
                  <a:txBody>
                    <a:bodyPr/>
                    <a:lstStyle/>
                    <a:p>
                      <a:pPr algn="l">
                        <a:lnSpc>
                          <a:spcPct val="150000"/>
                        </a:lnSpc>
                        <a:spcAft>
                          <a:spcPts val="0"/>
                        </a:spcAft>
                      </a:pPr>
                      <a:r>
                        <a:rPr lang="en-US" sz="2000" kern="1200" dirty="0" smtClean="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FedAvg[1]</a:t>
                      </a:r>
                      <a:endParaRPr lang="zh-TW" sz="20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tc>
                  <a:txBody>
                    <a:bodyPr/>
                    <a:lstStyle/>
                    <a:p>
                      <a:pPr indent="127000" algn="ctr">
                        <a:lnSpc>
                          <a:spcPct val="150000"/>
                        </a:lnSpc>
                        <a:spcAft>
                          <a:spcPts val="0"/>
                        </a:spcAft>
                      </a:pPr>
                      <a:r>
                        <a:rPr lang="en-US" sz="2000" kern="100" dirty="0" smtClean="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0.918</a:t>
                      </a:r>
                      <a:endParaRPr lang="zh-TW" sz="20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tc>
                  <a:txBody>
                    <a:bodyPr/>
                    <a:lstStyle/>
                    <a:p>
                      <a:pPr indent="127000" algn="ctr">
                        <a:lnSpc>
                          <a:spcPct val="150000"/>
                        </a:lnSpc>
                        <a:spcAft>
                          <a:spcPts val="0"/>
                        </a:spcAft>
                      </a:pPr>
                      <a:r>
                        <a:rPr lang="en-US" sz="2000"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0.269</a:t>
                      </a:r>
                      <a:endParaRPr lang="zh-TW" sz="20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tc>
                  <a:txBody>
                    <a:bodyPr/>
                    <a:lstStyle/>
                    <a:p>
                      <a:pPr indent="127000" algn="ctr">
                        <a:lnSpc>
                          <a:spcPct val="150000"/>
                        </a:lnSpc>
                        <a:spcAft>
                          <a:spcPts val="0"/>
                        </a:spcAft>
                      </a:pPr>
                      <a:r>
                        <a:rPr lang="en-US" sz="2000"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0.214</a:t>
                      </a:r>
                      <a:endParaRPr lang="zh-TW" sz="20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tc>
                  <a:txBody>
                    <a:bodyPr/>
                    <a:lstStyle/>
                    <a:p>
                      <a:pPr indent="127000" algn="ctr">
                        <a:lnSpc>
                          <a:spcPct val="150000"/>
                        </a:lnSpc>
                        <a:spcAft>
                          <a:spcPts val="0"/>
                        </a:spcAft>
                      </a:pPr>
                      <a:r>
                        <a:rPr lang="en-US" sz="20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0.189</a:t>
                      </a:r>
                      <a:endParaRPr lang="zh-TW" sz="20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tc>
                  <a:txBody>
                    <a:bodyPr/>
                    <a:lstStyle/>
                    <a:p>
                      <a:pPr indent="127000" algn="ctr">
                        <a:lnSpc>
                          <a:spcPct val="150000"/>
                        </a:lnSpc>
                        <a:spcAft>
                          <a:spcPts val="0"/>
                        </a:spcAft>
                      </a:pPr>
                      <a:r>
                        <a:rPr lang="en-US" sz="2000"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0.179</a:t>
                      </a:r>
                      <a:endParaRPr lang="zh-TW" sz="20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tc>
                  <a:txBody>
                    <a:bodyPr/>
                    <a:lstStyle/>
                    <a:p>
                      <a:pPr indent="127000" algn="ctr">
                        <a:lnSpc>
                          <a:spcPct val="150000"/>
                        </a:lnSpc>
                        <a:spcAft>
                          <a:spcPts val="0"/>
                        </a:spcAft>
                      </a:pPr>
                      <a:r>
                        <a:rPr lang="en-US" sz="20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0.173</a:t>
                      </a:r>
                      <a:endParaRPr lang="zh-TW" sz="20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extLst>
                  <a:ext uri="{0D108BD9-81ED-4DB2-BD59-A6C34878D82A}">
                    <a16:rowId xmlns:a16="http://schemas.microsoft.com/office/drawing/2014/main" val="3599374005"/>
                  </a:ext>
                </a:extLst>
              </a:tr>
              <a:tr h="437420">
                <a:tc>
                  <a:txBody>
                    <a:bodyPr/>
                    <a:lstStyle/>
                    <a:p>
                      <a:pPr marL="0" marR="0" indent="0" algn="l" defTabSz="914400" rtl="0" eaLnBrk="1" fontAlgn="auto" latinLnBrk="0" hangingPunct="1">
                        <a:lnSpc>
                          <a:spcPct val="150000"/>
                        </a:lnSpc>
                        <a:spcBef>
                          <a:spcPts val="0"/>
                        </a:spcBef>
                        <a:spcAft>
                          <a:spcPts val="0"/>
                        </a:spcAft>
                        <a:buClrTx/>
                        <a:buSzTx/>
                        <a:buFontTx/>
                        <a:buNone/>
                        <a:tabLst/>
                        <a:defRPr/>
                      </a:pPr>
                      <a:r>
                        <a:rPr lang="en-US" altLang="zh-TW" sz="2000" kern="1200" dirty="0" smtClean="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Fed_AT</a:t>
                      </a:r>
                      <a:endParaRPr lang="zh-TW" altLang="zh-TW" sz="2000" kern="100" dirty="0" smtClean="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indent="127000" algn="ctr">
                        <a:lnSpc>
                          <a:spcPct val="150000"/>
                        </a:lnSpc>
                        <a:spcAft>
                          <a:spcPts val="0"/>
                        </a:spcAft>
                      </a:pPr>
                      <a:r>
                        <a:rPr lang="en-US" sz="2000" kern="100" dirty="0" smtClean="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0.646</a:t>
                      </a:r>
                      <a:endParaRPr lang="zh-TW" sz="20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indent="127000" algn="ctr">
                        <a:lnSpc>
                          <a:spcPct val="150000"/>
                        </a:lnSpc>
                        <a:spcAft>
                          <a:spcPts val="0"/>
                        </a:spcAft>
                      </a:pPr>
                      <a:r>
                        <a:rPr lang="en-US" sz="2000"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0.285</a:t>
                      </a:r>
                      <a:endParaRPr lang="zh-TW" sz="20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indent="127000" algn="ctr">
                        <a:lnSpc>
                          <a:spcPct val="150000"/>
                        </a:lnSpc>
                        <a:spcAft>
                          <a:spcPts val="0"/>
                        </a:spcAft>
                      </a:pPr>
                      <a:r>
                        <a:rPr lang="en-US" sz="2000"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0.279</a:t>
                      </a:r>
                      <a:endParaRPr lang="zh-TW" sz="20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indent="127000" algn="ctr">
                        <a:lnSpc>
                          <a:spcPct val="150000"/>
                        </a:lnSpc>
                        <a:spcAft>
                          <a:spcPts val="0"/>
                        </a:spcAft>
                      </a:pPr>
                      <a:r>
                        <a:rPr lang="en-US" sz="2000"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0.292</a:t>
                      </a:r>
                      <a:endParaRPr lang="zh-TW" sz="20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indent="127000" algn="ctr">
                        <a:lnSpc>
                          <a:spcPct val="150000"/>
                        </a:lnSpc>
                        <a:spcAft>
                          <a:spcPts val="0"/>
                        </a:spcAft>
                      </a:pPr>
                      <a:r>
                        <a:rPr lang="en-US" sz="2000"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0.314</a:t>
                      </a:r>
                      <a:endParaRPr lang="zh-TW" sz="20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indent="127000" algn="ctr">
                        <a:lnSpc>
                          <a:spcPct val="150000"/>
                        </a:lnSpc>
                        <a:spcAft>
                          <a:spcPts val="0"/>
                        </a:spcAft>
                      </a:pPr>
                      <a:r>
                        <a:rPr lang="en-US" sz="2000"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0.339</a:t>
                      </a:r>
                      <a:endParaRPr lang="zh-TW" sz="20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330452402"/>
                  </a:ext>
                </a:extLst>
              </a:tr>
              <a:tr h="423000">
                <a:tc>
                  <a:txBody>
                    <a:bodyPr/>
                    <a:lstStyle/>
                    <a:p>
                      <a:pPr algn="l">
                        <a:lnSpc>
                          <a:spcPct val="150000"/>
                        </a:lnSpc>
                        <a:spcAft>
                          <a:spcPts val="0"/>
                        </a:spcAft>
                      </a:pPr>
                      <a:r>
                        <a:rPr lang="en-US" sz="2000" kern="1200" dirty="0" smtClean="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Fed_AT_Slack</a:t>
                      </a:r>
                      <a:endParaRPr lang="zh-TW" sz="20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indent="127000" algn="ctr">
                        <a:lnSpc>
                          <a:spcPct val="150000"/>
                        </a:lnSpc>
                        <a:spcAft>
                          <a:spcPts val="0"/>
                        </a:spcAft>
                      </a:pPr>
                      <a:r>
                        <a:rPr lang="en-US" sz="2000" kern="100" dirty="0" smtClean="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0.769</a:t>
                      </a:r>
                      <a:endParaRPr lang="zh-TW" sz="20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indent="127000" algn="ctr">
                        <a:lnSpc>
                          <a:spcPct val="150000"/>
                        </a:lnSpc>
                        <a:spcAft>
                          <a:spcPts val="0"/>
                        </a:spcAft>
                      </a:pPr>
                      <a:r>
                        <a:rPr lang="en-US" sz="20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0.269</a:t>
                      </a:r>
                      <a:endParaRPr lang="zh-TW" sz="20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indent="127000" algn="ctr">
                        <a:lnSpc>
                          <a:spcPct val="150000"/>
                        </a:lnSpc>
                        <a:spcAft>
                          <a:spcPts val="0"/>
                        </a:spcAft>
                      </a:pPr>
                      <a:r>
                        <a:rPr lang="en-US" sz="20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0.254</a:t>
                      </a:r>
                      <a:endParaRPr lang="zh-TW" sz="20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indent="127000" algn="ctr">
                        <a:lnSpc>
                          <a:spcPct val="150000"/>
                        </a:lnSpc>
                        <a:spcAft>
                          <a:spcPts val="0"/>
                        </a:spcAft>
                      </a:pPr>
                      <a:r>
                        <a:rPr lang="en-US" sz="2000"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0.26</a:t>
                      </a:r>
                      <a:endParaRPr lang="zh-TW" sz="20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indent="127000" algn="ctr">
                        <a:lnSpc>
                          <a:spcPct val="150000"/>
                        </a:lnSpc>
                        <a:spcAft>
                          <a:spcPts val="0"/>
                        </a:spcAft>
                      </a:pPr>
                      <a:r>
                        <a:rPr lang="en-US" sz="20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0.287</a:t>
                      </a:r>
                      <a:endParaRPr lang="zh-TW" sz="20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indent="127000" algn="ctr">
                        <a:lnSpc>
                          <a:spcPct val="150000"/>
                        </a:lnSpc>
                        <a:spcAft>
                          <a:spcPts val="0"/>
                        </a:spcAft>
                      </a:pPr>
                      <a:r>
                        <a:rPr lang="en-US" sz="2000"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0.322</a:t>
                      </a:r>
                      <a:endParaRPr lang="zh-TW" sz="20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746275691"/>
                  </a:ext>
                </a:extLst>
              </a:tr>
              <a:tr h="437420">
                <a:tc>
                  <a:txBody>
                    <a:bodyPr/>
                    <a:lstStyle/>
                    <a:p>
                      <a:pPr marL="0" marR="0" indent="0" algn="l" defTabSz="914400" rtl="0" eaLnBrk="1" fontAlgn="auto" latinLnBrk="0" hangingPunct="1">
                        <a:lnSpc>
                          <a:spcPct val="150000"/>
                        </a:lnSpc>
                        <a:spcBef>
                          <a:spcPts val="0"/>
                        </a:spcBef>
                        <a:spcAft>
                          <a:spcPts val="0"/>
                        </a:spcAft>
                        <a:buClrTx/>
                        <a:buSzTx/>
                        <a:buFontTx/>
                        <a:buNone/>
                        <a:tabLst/>
                        <a:defRPr/>
                      </a:pPr>
                      <a:r>
                        <a:rPr lang="en-US" altLang="zh-TW" sz="2000" kern="1200" dirty="0" smtClean="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Fed_BVA</a:t>
                      </a:r>
                      <a:endParaRPr lang="zh-TW" altLang="zh-TW" sz="2000" kern="100" dirty="0" smtClean="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indent="127000" algn="ctr">
                        <a:lnSpc>
                          <a:spcPct val="150000"/>
                        </a:lnSpc>
                        <a:spcAft>
                          <a:spcPts val="0"/>
                        </a:spcAft>
                      </a:pPr>
                      <a:r>
                        <a:rPr lang="en-US" sz="2000" kern="100" dirty="0" smtClean="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0.914</a:t>
                      </a:r>
                      <a:endParaRPr lang="zh-TW" sz="20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indent="127000" algn="ctr">
                        <a:lnSpc>
                          <a:spcPct val="150000"/>
                        </a:lnSpc>
                        <a:spcAft>
                          <a:spcPts val="0"/>
                        </a:spcAft>
                      </a:pPr>
                      <a:r>
                        <a:rPr lang="en-US" sz="2000"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0.393</a:t>
                      </a:r>
                      <a:endParaRPr lang="zh-TW" sz="20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indent="127000" algn="ctr">
                        <a:lnSpc>
                          <a:spcPct val="150000"/>
                        </a:lnSpc>
                        <a:spcAft>
                          <a:spcPts val="0"/>
                        </a:spcAft>
                      </a:pPr>
                      <a:r>
                        <a:rPr lang="en-US" sz="20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0.334</a:t>
                      </a:r>
                      <a:endParaRPr lang="zh-TW" sz="20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indent="127000" algn="ctr">
                        <a:lnSpc>
                          <a:spcPct val="150000"/>
                        </a:lnSpc>
                        <a:spcAft>
                          <a:spcPts val="0"/>
                        </a:spcAft>
                      </a:pPr>
                      <a:r>
                        <a:rPr lang="en-US" sz="2000"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0.308</a:t>
                      </a:r>
                      <a:endParaRPr lang="zh-TW" sz="20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indent="127000" algn="ctr">
                        <a:lnSpc>
                          <a:spcPct val="150000"/>
                        </a:lnSpc>
                        <a:spcAft>
                          <a:spcPts val="0"/>
                        </a:spcAft>
                      </a:pPr>
                      <a:r>
                        <a:rPr lang="en-US" sz="2000"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0.295</a:t>
                      </a:r>
                      <a:endParaRPr lang="zh-TW" sz="20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indent="127000" algn="ctr">
                        <a:lnSpc>
                          <a:spcPct val="150000"/>
                        </a:lnSpc>
                        <a:spcAft>
                          <a:spcPts val="0"/>
                        </a:spcAft>
                      </a:pPr>
                      <a:r>
                        <a:rPr lang="en-US" sz="2000"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0.289</a:t>
                      </a:r>
                      <a:endParaRPr lang="zh-TW" sz="20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3542961856"/>
                  </a:ext>
                </a:extLst>
              </a:tr>
              <a:tr h="499908">
                <a:tc>
                  <a:txBody>
                    <a:bodyPr/>
                    <a:lstStyle/>
                    <a:p>
                      <a:pPr marL="0" marR="0" indent="0" algn="l" defTabSz="914400" rtl="0" eaLnBrk="1" fontAlgn="auto" latinLnBrk="0" hangingPunct="1">
                        <a:lnSpc>
                          <a:spcPct val="150000"/>
                        </a:lnSpc>
                        <a:spcBef>
                          <a:spcPts val="0"/>
                        </a:spcBef>
                        <a:spcAft>
                          <a:spcPts val="0"/>
                        </a:spcAft>
                        <a:buClrTx/>
                        <a:buSzTx/>
                        <a:buFontTx/>
                        <a:buNone/>
                        <a:tabLst/>
                        <a:defRPr/>
                      </a:pPr>
                      <a:r>
                        <a:rPr lang="en-US" altLang="zh-TW" sz="2000" kern="1200" dirty="0" smtClean="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Fed_BVA_Slack</a:t>
                      </a:r>
                      <a:endParaRPr lang="zh-TW" altLang="zh-TW" sz="2000" kern="100" dirty="0" smtClean="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indent="127000" algn="ctr">
                        <a:lnSpc>
                          <a:spcPct val="150000"/>
                        </a:lnSpc>
                        <a:spcAft>
                          <a:spcPts val="0"/>
                        </a:spcAft>
                      </a:pPr>
                      <a:r>
                        <a:rPr lang="en-US" sz="2000" kern="100" dirty="0" smtClean="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0.917</a:t>
                      </a:r>
                      <a:endParaRPr lang="zh-TW" sz="20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indent="127000" algn="ctr">
                        <a:lnSpc>
                          <a:spcPct val="150000"/>
                        </a:lnSpc>
                        <a:spcAft>
                          <a:spcPts val="0"/>
                        </a:spcAft>
                      </a:pPr>
                      <a:r>
                        <a:rPr lang="en-US" sz="2000"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0.462</a:t>
                      </a:r>
                      <a:endParaRPr lang="zh-TW" sz="20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indent="127000" algn="ctr">
                        <a:lnSpc>
                          <a:spcPct val="150000"/>
                        </a:lnSpc>
                        <a:spcAft>
                          <a:spcPts val="0"/>
                        </a:spcAft>
                      </a:pPr>
                      <a:r>
                        <a:rPr lang="en-US" sz="20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0.397</a:t>
                      </a:r>
                      <a:endParaRPr lang="zh-TW" sz="20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indent="127000" algn="ctr">
                        <a:lnSpc>
                          <a:spcPct val="150000"/>
                        </a:lnSpc>
                        <a:spcAft>
                          <a:spcPts val="0"/>
                        </a:spcAft>
                      </a:pPr>
                      <a:r>
                        <a:rPr lang="en-US" sz="20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0.368</a:t>
                      </a:r>
                      <a:endParaRPr lang="zh-TW" sz="20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indent="127000" algn="ctr">
                        <a:lnSpc>
                          <a:spcPct val="150000"/>
                        </a:lnSpc>
                        <a:spcAft>
                          <a:spcPts val="0"/>
                        </a:spcAft>
                      </a:pPr>
                      <a:r>
                        <a:rPr lang="en-US" sz="2000"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0.352</a:t>
                      </a:r>
                      <a:endParaRPr lang="zh-TW" sz="20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indent="127000" algn="ctr">
                        <a:lnSpc>
                          <a:spcPct val="150000"/>
                        </a:lnSpc>
                        <a:spcAft>
                          <a:spcPts val="0"/>
                        </a:spcAft>
                      </a:pPr>
                      <a:r>
                        <a:rPr lang="en-US" sz="2000"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0.344</a:t>
                      </a:r>
                      <a:endParaRPr lang="zh-TW" sz="20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2455640078"/>
                  </a:ext>
                </a:extLst>
              </a:tr>
              <a:tr h="421726">
                <a:tc>
                  <a:txBody>
                    <a:bodyPr/>
                    <a:lstStyle/>
                    <a:p>
                      <a:pPr algn="l">
                        <a:lnSpc>
                          <a:spcPct val="150000"/>
                        </a:lnSpc>
                        <a:spcAft>
                          <a:spcPts val="0"/>
                        </a:spcAft>
                      </a:pPr>
                      <a:r>
                        <a:rPr lang="en-US" sz="2000" kern="12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FedBVA</a:t>
                      </a:r>
                      <a:r>
                        <a:rPr lang="en-US" sz="2000" kern="1200"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_SAT</a:t>
                      </a:r>
                      <a:endParaRPr lang="zh-TW" sz="20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indent="127000" algn="ctr">
                        <a:lnSpc>
                          <a:spcPct val="150000"/>
                        </a:lnSpc>
                        <a:spcAft>
                          <a:spcPts val="0"/>
                        </a:spcAft>
                      </a:pPr>
                      <a:r>
                        <a:rPr lang="en-US" sz="2000" kern="100" dirty="0" smtClean="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0.767</a:t>
                      </a:r>
                      <a:endParaRPr lang="zh-TW" sz="20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indent="127000" algn="ctr">
                        <a:lnSpc>
                          <a:spcPct val="150000"/>
                        </a:lnSpc>
                        <a:spcAft>
                          <a:spcPts val="0"/>
                        </a:spcAft>
                      </a:pPr>
                      <a:r>
                        <a:rPr lang="en-US" sz="2000"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0.232</a:t>
                      </a:r>
                      <a:endParaRPr lang="zh-TW" sz="20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indent="127000" algn="ctr">
                        <a:lnSpc>
                          <a:spcPct val="150000"/>
                        </a:lnSpc>
                        <a:spcAft>
                          <a:spcPts val="0"/>
                        </a:spcAft>
                      </a:pPr>
                      <a:r>
                        <a:rPr lang="en-US" sz="20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0.193</a:t>
                      </a:r>
                      <a:endParaRPr lang="zh-TW" sz="20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indent="127000" algn="ctr">
                        <a:lnSpc>
                          <a:spcPct val="150000"/>
                        </a:lnSpc>
                        <a:spcAft>
                          <a:spcPts val="0"/>
                        </a:spcAft>
                      </a:pPr>
                      <a:r>
                        <a:rPr lang="en-US" sz="20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0.171</a:t>
                      </a:r>
                      <a:endParaRPr lang="zh-TW" sz="20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indent="127000" algn="ctr">
                        <a:lnSpc>
                          <a:spcPct val="150000"/>
                        </a:lnSpc>
                        <a:spcAft>
                          <a:spcPts val="0"/>
                        </a:spcAft>
                      </a:pPr>
                      <a:r>
                        <a:rPr lang="en-US" sz="2000"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0.162</a:t>
                      </a:r>
                      <a:endParaRPr lang="zh-TW" sz="20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indent="127000" algn="ctr">
                        <a:lnSpc>
                          <a:spcPct val="150000"/>
                        </a:lnSpc>
                        <a:spcAft>
                          <a:spcPts val="0"/>
                        </a:spcAft>
                      </a:pPr>
                      <a:r>
                        <a:rPr lang="en-US" sz="2000"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0.156</a:t>
                      </a:r>
                      <a:endParaRPr lang="zh-TW" sz="20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066677852"/>
                  </a:ext>
                </a:extLst>
              </a:tr>
              <a:tr h="911371">
                <a:tc>
                  <a:txBody>
                    <a:bodyPr/>
                    <a:lstStyle/>
                    <a:p>
                      <a:pPr algn="l">
                        <a:lnSpc>
                          <a:spcPct val="150000"/>
                        </a:lnSpc>
                        <a:spcAft>
                          <a:spcPts val="0"/>
                        </a:spcAft>
                      </a:pPr>
                      <a:r>
                        <a:rPr lang="en-US" sz="2000" kern="12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FedBVA</a:t>
                      </a:r>
                      <a:r>
                        <a:rPr lang="en-US" sz="2000" kern="1200"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_SAT_Slack</a:t>
                      </a:r>
                      <a:endParaRPr lang="zh-TW" sz="2000" kern="100" dirty="0">
                        <a:effectLst/>
                        <a:latin typeface="Times New Roman" panose="02020603050405020304" pitchFamily="18" charset="0"/>
                        <a:ea typeface="標楷體" panose="03000509000000000000" pitchFamily="65" charset="-120"/>
                        <a:cs typeface="Times New Roman" panose="02020603050405020304" pitchFamily="18" charset="0"/>
                      </a:endParaRPr>
                    </a:p>
                    <a:p>
                      <a:pPr algn="l">
                        <a:lnSpc>
                          <a:spcPct val="150000"/>
                        </a:lnSpc>
                        <a:spcAft>
                          <a:spcPts val="0"/>
                        </a:spcAft>
                      </a:pPr>
                      <a:r>
                        <a:rPr lang="en-US" sz="2000" kern="1200"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(proposed method)</a:t>
                      </a:r>
                      <a:endParaRPr lang="zh-TW" sz="20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indent="127000" algn="ctr">
                        <a:lnSpc>
                          <a:spcPct val="150000"/>
                        </a:lnSpc>
                        <a:spcAft>
                          <a:spcPts val="0"/>
                        </a:spcAft>
                      </a:pPr>
                      <a:r>
                        <a:rPr lang="en-US" sz="2000" b="1" kern="100" dirty="0" smtClean="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0.919</a:t>
                      </a:r>
                      <a:endParaRPr lang="zh-TW" sz="2000" kern="100" dirty="0">
                        <a:effectLst/>
                        <a:latin typeface="Times New Roman" panose="02020603050405020304" pitchFamily="18" charset="0"/>
                        <a:ea typeface="標楷體" panose="03000509000000000000" pitchFamily="65" charset="-120"/>
                        <a:cs typeface="Times New Roman" panose="02020603050405020304" pitchFamily="18" charset="0"/>
                      </a:endParaRPr>
                    </a:p>
                    <a:p>
                      <a:pPr indent="127000" algn="ctr">
                        <a:lnSpc>
                          <a:spcPct val="150000"/>
                        </a:lnSpc>
                        <a:spcAft>
                          <a:spcPts val="0"/>
                        </a:spcAft>
                      </a:pPr>
                      <a:r>
                        <a:rPr lang="en-US" sz="2000" b="1"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a:t>
                      </a:r>
                      <a:r>
                        <a:rPr lang="en-US" sz="2000" b="1" kern="100" dirty="0" smtClean="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0.001)</a:t>
                      </a:r>
                      <a:endParaRPr lang="zh-TW" sz="20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indent="127000" algn="ctr">
                        <a:lnSpc>
                          <a:spcPct val="150000"/>
                        </a:lnSpc>
                        <a:spcAft>
                          <a:spcPts val="0"/>
                        </a:spcAft>
                      </a:pPr>
                      <a:r>
                        <a:rPr lang="en-US" sz="2000" b="1"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0.560</a:t>
                      </a:r>
                      <a:endParaRPr lang="zh-TW" sz="2000" kern="100" dirty="0">
                        <a:effectLst/>
                        <a:latin typeface="Times New Roman" panose="02020603050405020304" pitchFamily="18" charset="0"/>
                        <a:ea typeface="標楷體" panose="03000509000000000000" pitchFamily="65" charset="-120"/>
                        <a:cs typeface="Times New Roman" panose="02020603050405020304" pitchFamily="18" charset="0"/>
                      </a:endParaRPr>
                    </a:p>
                    <a:p>
                      <a:pPr indent="127000" algn="ctr">
                        <a:lnSpc>
                          <a:spcPct val="150000"/>
                        </a:lnSpc>
                        <a:spcAft>
                          <a:spcPts val="0"/>
                        </a:spcAft>
                      </a:pPr>
                      <a:r>
                        <a:rPr lang="en-US" sz="2000" b="1"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(+0.098)</a:t>
                      </a:r>
                      <a:endParaRPr lang="zh-TW" sz="20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indent="127000" algn="ctr">
                        <a:lnSpc>
                          <a:spcPct val="150000"/>
                        </a:lnSpc>
                        <a:spcAft>
                          <a:spcPts val="0"/>
                        </a:spcAft>
                      </a:pPr>
                      <a:r>
                        <a:rPr lang="en-US" sz="2000" b="1"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0.502</a:t>
                      </a:r>
                      <a:endParaRPr lang="zh-TW" sz="2000" kern="100">
                        <a:effectLst/>
                        <a:latin typeface="Times New Roman" panose="02020603050405020304" pitchFamily="18" charset="0"/>
                        <a:ea typeface="標楷體" panose="03000509000000000000" pitchFamily="65" charset="-120"/>
                        <a:cs typeface="Times New Roman" panose="02020603050405020304" pitchFamily="18" charset="0"/>
                      </a:endParaRPr>
                    </a:p>
                    <a:p>
                      <a:pPr indent="127000" algn="ctr">
                        <a:lnSpc>
                          <a:spcPct val="150000"/>
                        </a:lnSpc>
                        <a:spcAft>
                          <a:spcPts val="0"/>
                        </a:spcAft>
                      </a:pPr>
                      <a:r>
                        <a:rPr lang="en-US" sz="2000" b="1"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(+0.105)</a:t>
                      </a:r>
                      <a:endParaRPr lang="zh-TW" sz="20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indent="127000" algn="ctr">
                        <a:lnSpc>
                          <a:spcPct val="150000"/>
                        </a:lnSpc>
                        <a:spcAft>
                          <a:spcPts val="0"/>
                        </a:spcAft>
                      </a:pPr>
                      <a:r>
                        <a:rPr lang="en-US" sz="2000" b="1"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0.471</a:t>
                      </a:r>
                      <a:endParaRPr lang="zh-TW" sz="2000" kern="100">
                        <a:effectLst/>
                        <a:latin typeface="Times New Roman" panose="02020603050405020304" pitchFamily="18" charset="0"/>
                        <a:ea typeface="標楷體" panose="03000509000000000000" pitchFamily="65" charset="-120"/>
                        <a:cs typeface="Times New Roman" panose="02020603050405020304" pitchFamily="18" charset="0"/>
                      </a:endParaRPr>
                    </a:p>
                    <a:p>
                      <a:pPr indent="127000" algn="ctr">
                        <a:lnSpc>
                          <a:spcPct val="150000"/>
                        </a:lnSpc>
                        <a:spcAft>
                          <a:spcPts val="0"/>
                        </a:spcAft>
                      </a:pPr>
                      <a:r>
                        <a:rPr lang="en-US" sz="2000" b="1"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(+0.103)</a:t>
                      </a:r>
                      <a:endParaRPr lang="zh-TW" sz="20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indent="127000" algn="ctr">
                        <a:lnSpc>
                          <a:spcPct val="150000"/>
                        </a:lnSpc>
                        <a:spcAft>
                          <a:spcPts val="0"/>
                        </a:spcAft>
                      </a:pPr>
                      <a:r>
                        <a:rPr lang="en-US" sz="2000" b="1"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0.448</a:t>
                      </a:r>
                      <a:endParaRPr lang="zh-TW" sz="2000" kern="100" dirty="0">
                        <a:effectLst/>
                        <a:latin typeface="Times New Roman" panose="02020603050405020304" pitchFamily="18" charset="0"/>
                        <a:ea typeface="標楷體" panose="03000509000000000000" pitchFamily="65" charset="-120"/>
                        <a:cs typeface="Times New Roman" panose="02020603050405020304" pitchFamily="18" charset="0"/>
                      </a:endParaRPr>
                    </a:p>
                    <a:p>
                      <a:pPr indent="127000" algn="ctr">
                        <a:lnSpc>
                          <a:spcPct val="150000"/>
                        </a:lnSpc>
                        <a:spcAft>
                          <a:spcPts val="0"/>
                        </a:spcAft>
                      </a:pPr>
                      <a:r>
                        <a:rPr lang="en-US" sz="2000" b="1"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(+0.096)</a:t>
                      </a:r>
                      <a:endParaRPr lang="zh-TW" sz="20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indent="127000" algn="ctr">
                        <a:lnSpc>
                          <a:spcPct val="150000"/>
                        </a:lnSpc>
                        <a:spcAft>
                          <a:spcPts val="0"/>
                        </a:spcAft>
                      </a:pPr>
                      <a:r>
                        <a:rPr lang="en-US" sz="2000" b="1"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0.438</a:t>
                      </a:r>
                      <a:endParaRPr lang="zh-TW" sz="2000" kern="100" dirty="0">
                        <a:effectLst/>
                        <a:latin typeface="Times New Roman" panose="02020603050405020304" pitchFamily="18" charset="0"/>
                        <a:ea typeface="標楷體" panose="03000509000000000000" pitchFamily="65" charset="-120"/>
                        <a:cs typeface="Times New Roman" panose="02020603050405020304" pitchFamily="18" charset="0"/>
                      </a:endParaRPr>
                    </a:p>
                    <a:p>
                      <a:pPr indent="127000" algn="ctr">
                        <a:lnSpc>
                          <a:spcPct val="150000"/>
                        </a:lnSpc>
                        <a:spcAft>
                          <a:spcPts val="0"/>
                        </a:spcAft>
                      </a:pPr>
                      <a:r>
                        <a:rPr lang="en-US" sz="2000" b="1"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(+0.094)</a:t>
                      </a:r>
                      <a:endParaRPr lang="zh-TW" sz="20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4064938993"/>
                  </a:ext>
                </a:extLst>
              </a:tr>
            </a:tbl>
          </a:graphicData>
        </a:graphic>
      </p:graphicFrame>
      <p:pic>
        <p:nvPicPr>
          <p:cNvPr id="6" name="圖片 5"/>
          <p:cNvPicPr/>
          <p:nvPr/>
        </p:nvPicPr>
        <p:blipFill>
          <a:blip r:embed="rId2"/>
          <a:stretch>
            <a:fillRect/>
          </a:stretch>
        </p:blipFill>
        <p:spPr>
          <a:xfrm>
            <a:off x="5624856" y="1515426"/>
            <a:ext cx="6429983" cy="4908234"/>
          </a:xfrm>
          <a:prstGeom prst="rect">
            <a:avLst/>
          </a:prstGeom>
        </p:spPr>
      </p:pic>
    </p:spTree>
    <p:extLst>
      <p:ext uri="{BB962C8B-B14F-4D97-AF65-F5344CB8AC3E}">
        <p14:creationId xmlns:p14="http://schemas.microsoft.com/office/powerpoint/2010/main" val="3993153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p:cNvSpPr txBox="1"/>
          <p:nvPr/>
        </p:nvSpPr>
        <p:spPr>
          <a:xfrm>
            <a:off x="412391" y="1280713"/>
            <a:ext cx="5433231" cy="461665"/>
          </a:xfrm>
          <a:prstGeom prst="rect">
            <a:avLst/>
          </a:prstGeom>
          <a:noFill/>
        </p:spPr>
        <p:txBody>
          <a:bodyPr wrap="square" rtlCol="0">
            <a:spAutoFit/>
          </a:bodyPr>
          <a:lstStyle/>
          <a:p>
            <a:pPr algn="ctr"/>
            <a:r>
              <a:rPr lang="en-US" altLang="zh-TW" sz="2400" dirty="0" smtClean="0"/>
              <a:t>1. </a:t>
            </a:r>
            <a:r>
              <a:rPr lang="zh-TW" altLang="en-US" sz="2000" dirty="0" smtClean="0">
                <a:latin typeface="標楷體" panose="03000509000000000000" pitchFamily="65" charset="-120"/>
                <a:ea typeface="標楷體" panose="03000509000000000000" pitchFamily="65" charset="-120"/>
              </a:rPr>
              <a:t>訓練階段</a:t>
            </a:r>
            <a:r>
              <a:rPr lang="en-US" altLang="zh-TW" sz="2000" dirty="0" smtClean="0">
                <a:latin typeface="標楷體" panose="03000509000000000000" pitchFamily="65" charset="-120"/>
                <a:ea typeface="標楷體" panose="03000509000000000000" pitchFamily="65" charset="-120"/>
              </a:rPr>
              <a:t>:</a:t>
            </a:r>
            <a:r>
              <a:rPr lang="zh-TW" altLang="en-US" sz="2000" dirty="0" smtClean="0">
                <a:latin typeface="標楷體" panose="03000509000000000000" pitchFamily="65" charset="-120"/>
                <a:ea typeface="標楷體" panose="03000509000000000000" pitchFamily="65" charset="-120"/>
              </a:rPr>
              <a:t> 不會受攻擊影響</a:t>
            </a:r>
            <a:endParaRPr lang="zh-TW" altLang="en-US" sz="2000" dirty="0">
              <a:latin typeface="標楷體" panose="03000509000000000000" pitchFamily="65" charset="-120"/>
              <a:ea typeface="標楷體" panose="03000509000000000000" pitchFamily="65" charset="-120"/>
            </a:endParaRPr>
          </a:p>
        </p:txBody>
      </p:sp>
      <p:sp>
        <p:nvSpPr>
          <p:cNvPr id="21" name="標題 1"/>
          <p:cNvSpPr>
            <a:spLocks noGrp="1"/>
          </p:cNvSpPr>
          <p:nvPr>
            <p:ph type="title"/>
          </p:nvPr>
        </p:nvSpPr>
        <p:spPr>
          <a:xfrm>
            <a:off x="1305923" y="97859"/>
            <a:ext cx="8428385" cy="700793"/>
          </a:xfrm>
        </p:spPr>
        <p:txBody>
          <a:bodyPr>
            <a:noAutofit/>
          </a:bodyPr>
          <a:lstStyle/>
          <a:p>
            <a:r>
              <a:rPr lang="zh-TW" altLang="en-US" sz="3600" dirty="0" smtClean="0"/>
              <a:t>研究情境</a:t>
            </a:r>
            <a:r>
              <a:rPr lang="en-US" altLang="zh-TW" sz="3600" dirty="0" smtClean="0"/>
              <a:t>:</a:t>
            </a:r>
            <a:r>
              <a:rPr lang="zh-TW" altLang="en-US" sz="3600" dirty="0" smtClean="0"/>
              <a:t> </a:t>
            </a:r>
            <a:r>
              <a:rPr lang="zh-TW" altLang="en-US" sz="2800" dirty="0" smtClean="0"/>
              <a:t>只有在測試階段，才受到攻擊影響。</a:t>
            </a:r>
            <a:endParaRPr lang="zh-TW" altLang="en-US" sz="2800" dirty="0"/>
          </a:p>
        </p:txBody>
      </p:sp>
      <p:sp>
        <p:nvSpPr>
          <p:cNvPr id="22" name="文字方塊 21"/>
          <p:cNvSpPr txBox="1"/>
          <p:nvPr/>
        </p:nvSpPr>
        <p:spPr>
          <a:xfrm>
            <a:off x="6466945" y="1342002"/>
            <a:ext cx="5589954" cy="400110"/>
          </a:xfrm>
          <a:prstGeom prst="rect">
            <a:avLst/>
          </a:prstGeom>
          <a:noFill/>
        </p:spPr>
        <p:txBody>
          <a:bodyPr wrap="square" rtlCol="0">
            <a:spAutoFit/>
          </a:bodyPr>
          <a:lstStyle/>
          <a:p>
            <a:r>
              <a:rPr lang="en-US" altLang="zh-TW" sz="2000" dirty="0"/>
              <a:t>2</a:t>
            </a:r>
            <a:r>
              <a:rPr lang="en-US" altLang="zh-TW" sz="2000" dirty="0" smtClean="0">
                <a:latin typeface="標楷體" panose="03000509000000000000" pitchFamily="65" charset="-120"/>
                <a:ea typeface="標楷體" panose="03000509000000000000" pitchFamily="65" charset="-120"/>
              </a:rPr>
              <a:t>. </a:t>
            </a:r>
            <a:r>
              <a:rPr lang="zh-TW" altLang="en-US" sz="2000" dirty="0" smtClean="0">
                <a:latin typeface="標楷體" panose="03000509000000000000" pitchFamily="65" charset="-120"/>
                <a:ea typeface="標楷體" panose="03000509000000000000" pitchFamily="65" charset="-120"/>
              </a:rPr>
              <a:t>測試階段</a:t>
            </a:r>
            <a:r>
              <a:rPr lang="en-US" altLang="zh-TW" sz="2000" dirty="0" smtClean="0">
                <a:latin typeface="標楷體" panose="03000509000000000000" pitchFamily="65" charset="-120"/>
                <a:ea typeface="標楷體" panose="03000509000000000000" pitchFamily="65" charset="-120"/>
              </a:rPr>
              <a:t>:</a:t>
            </a:r>
            <a:r>
              <a:rPr lang="zh-TW" altLang="en-US" sz="2000" dirty="0" smtClean="0">
                <a:latin typeface="標楷體" panose="03000509000000000000" pitchFamily="65" charset="-120"/>
                <a:ea typeface="標楷體" panose="03000509000000000000" pitchFamily="65" charset="-120"/>
              </a:rPr>
              <a:t> 全域模型受對抗樣本攻擊影響。</a:t>
            </a:r>
            <a:endParaRPr lang="zh-TW" altLang="en-US" sz="2000" dirty="0">
              <a:latin typeface="標楷體" panose="03000509000000000000" pitchFamily="65" charset="-120"/>
              <a:ea typeface="標楷體" panose="03000509000000000000" pitchFamily="65" charset="-120"/>
            </a:endParaRPr>
          </a:p>
        </p:txBody>
      </p:sp>
      <p:sp>
        <p:nvSpPr>
          <p:cNvPr id="4" name="投影片編號版面配置區 3"/>
          <p:cNvSpPr>
            <a:spLocks noGrp="1"/>
          </p:cNvSpPr>
          <p:nvPr>
            <p:ph type="sldNum" sz="quarter" idx="12"/>
          </p:nvPr>
        </p:nvSpPr>
        <p:spPr>
          <a:xfrm>
            <a:off x="9390956" y="645273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BC1835-9A42-479B-97D9-E66884E14027}" type="slidenum">
              <a:rPr kumimoji="0" lang="zh-TW" altLang="en-US" sz="1200" b="0" i="0" u="none" strike="noStrike" kern="1200" cap="none" spc="0" normalizeH="0" baseline="0" noProof="0" smtClean="0">
                <a:ln>
                  <a:noFill/>
                </a:ln>
                <a:solidFill>
                  <a:prstClr val="black">
                    <a:tint val="75000"/>
                  </a:prstClr>
                </a:solidFill>
                <a:effectLst/>
                <a:uLnTx/>
                <a:uFillTx/>
                <a:latin typeface="Microsoft JhengHei" panose="020B0604030504040204" pitchFamily="34" charset="-120"/>
                <a:ea typeface="Microsoft JhengHei" panose="020B0604030504040204" pitchFamily="34"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zh-TW" altLang="en-US" sz="1200" b="0" i="0" u="none" strike="noStrike" kern="1200" cap="none" spc="0" normalizeH="0" baseline="0" noProof="0" dirty="0">
              <a:ln>
                <a:noFill/>
              </a:ln>
              <a:solidFill>
                <a:prstClr val="black">
                  <a:tint val="75000"/>
                </a:prstClr>
              </a:solidFill>
              <a:effectLst/>
              <a:uLnTx/>
              <a:uFillTx/>
              <a:latin typeface="Microsoft JhengHei" panose="020B0604030504040204" pitchFamily="34" charset="-120"/>
              <a:ea typeface="Microsoft JhengHei" panose="020B0604030504040204" pitchFamily="34" charset="-120"/>
              <a:cs typeface="+mn-cs"/>
            </a:endParaRPr>
          </a:p>
        </p:txBody>
      </p:sp>
      <p:grpSp>
        <p:nvGrpSpPr>
          <p:cNvPr id="30" name="群組 29"/>
          <p:cNvGrpSpPr/>
          <p:nvPr/>
        </p:nvGrpSpPr>
        <p:grpSpPr>
          <a:xfrm>
            <a:off x="1074430" y="1967163"/>
            <a:ext cx="10870643" cy="4439424"/>
            <a:chOff x="1288226" y="1597011"/>
            <a:chExt cx="10153349" cy="3791004"/>
          </a:xfrm>
        </p:grpSpPr>
        <p:sp>
          <p:nvSpPr>
            <p:cNvPr id="27" name="矩形 26"/>
            <p:cNvSpPr/>
            <p:nvPr/>
          </p:nvSpPr>
          <p:spPr>
            <a:xfrm>
              <a:off x="6906534" y="1597011"/>
              <a:ext cx="2139082" cy="3791003"/>
            </a:xfrm>
            <a:prstGeom prst="rect">
              <a:avLst/>
            </a:prstGeom>
            <a:noFill/>
            <a:ln w="28575">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矩形 4"/>
            <p:cNvSpPr/>
            <p:nvPr/>
          </p:nvSpPr>
          <p:spPr>
            <a:xfrm>
              <a:off x="1288226" y="1597012"/>
              <a:ext cx="3984522" cy="3791003"/>
            </a:xfrm>
            <a:prstGeom prst="rect">
              <a:avLst/>
            </a:prstGeom>
            <a:noFill/>
            <a:ln w="28575">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向右箭號 7"/>
            <p:cNvSpPr/>
            <p:nvPr/>
          </p:nvSpPr>
          <p:spPr>
            <a:xfrm>
              <a:off x="5716294" y="2838580"/>
              <a:ext cx="810225" cy="399596"/>
            </a:xfrm>
            <a:prstGeom prst="rightArrow">
              <a:avLst>
                <a:gd name="adj1" fmla="val 50000"/>
                <a:gd name="adj2" fmla="val 62686"/>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9" name="圖片 8"/>
            <p:cNvPicPr>
              <a:picLocks noChangeAspect="1"/>
            </p:cNvPicPr>
            <p:nvPr/>
          </p:nvPicPr>
          <p:blipFill rotWithShape="1">
            <a:blip r:embed="rId3"/>
            <a:srcRect t="13243"/>
            <a:stretch/>
          </p:blipFill>
          <p:spPr>
            <a:xfrm>
              <a:off x="7775431" y="2291351"/>
              <a:ext cx="613500" cy="326246"/>
            </a:xfrm>
            <a:prstGeom prst="rect">
              <a:avLst/>
            </a:prstGeom>
          </p:spPr>
        </p:pic>
        <p:grpSp>
          <p:nvGrpSpPr>
            <p:cNvPr id="11" name="群組 10"/>
            <p:cNvGrpSpPr/>
            <p:nvPr/>
          </p:nvGrpSpPr>
          <p:grpSpPr>
            <a:xfrm>
              <a:off x="7701264" y="2650825"/>
              <a:ext cx="1098957" cy="2189753"/>
              <a:chOff x="8856785" y="3039465"/>
              <a:chExt cx="1098957" cy="2189753"/>
            </a:xfrm>
          </p:grpSpPr>
          <p:sp>
            <p:nvSpPr>
              <p:cNvPr id="12" name="向右箭號 11"/>
              <p:cNvSpPr/>
              <p:nvPr/>
            </p:nvSpPr>
            <p:spPr>
              <a:xfrm rot="16200000">
                <a:off x="8561084" y="3575699"/>
                <a:ext cx="1330438" cy="257969"/>
              </a:xfrm>
              <a:prstGeom prst="rightArrow">
                <a:avLst/>
              </a:prstGeom>
              <a:solidFill>
                <a:schemeClr val="bg2">
                  <a:lumMod val="1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13" name="群組 12"/>
              <p:cNvGrpSpPr/>
              <p:nvPr/>
            </p:nvGrpSpPr>
            <p:grpSpPr>
              <a:xfrm>
                <a:off x="8856785" y="4377197"/>
                <a:ext cx="1098957" cy="852021"/>
                <a:chOff x="8727553" y="3910317"/>
                <a:chExt cx="1098957" cy="852021"/>
              </a:xfrm>
            </p:grpSpPr>
            <p:sp>
              <p:nvSpPr>
                <p:cNvPr id="14" name="圓柱 13"/>
                <p:cNvSpPr/>
                <p:nvPr/>
              </p:nvSpPr>
              <p:spPr>
                <a:xfrm>
                  <a:off x="8727553" y="3910317"/>
                  <a:ext cx="820536" cy="582539"/>
                </a:xfrm>
                <a:prstGeom prst="can">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5" name="圖片 14"/>
                <p:cNvPicPr>
                  <a:picLocks noChangeAspect="1"/>
                </p:cNvPicPr>
                <p:nvPr/>
              </p:nvPicPr>
              <p:blipFill rotWithShape="1">
                <a:blip r:embed="rId4">
                  <a:extLst>
                    <a:ext uri="{BEBA8EAE-BF5A-486C-A8C5-ECC9F3942E4B}">
                      <a14:imgProps xmlns:a14="http://schemas.microsoft.com/office/drawing/2010/main">
                        <a14:imgLayer r:embed="rId5">
                          <a14:imgEffect>
                            <a14:backgroundRemoval t="27479" b="71518" l="31298" r="69332"/>
                          </a14:imgEffect>
                        </a14:imgLayer>
                      </a14:imgProps>
                    </a:ext>
                  </a:extLst>
                </a:blip>
                <a:srcRect l="26543" t="21974" r="25914" b="22977"/>
                <a:stretch/>
              </p:blipFill>
              <p:spPr>
                <a:xfrm>
                  <a:off x="9269667" y="4117572"/>
                  <a:ext cx="556843" cy="644766"/>
                </a:xfrm>
                <a:prstGeom prst="rect">
                  <a:avLst/>
                </a:prstGeom>
              </p:spPr>
            </p:pic>
          </p:grpSp>
        </p:grpSp>
        <p:sp>
          <p:nvSpPr>
            <p:cNvPr id="16" name="文字方塊 15"/>
            <p:cNvSpPr txBox="1"/>
            <p:nvPr/>
          </p:nvSpPr>
          <p:spPr>
            <a:xfrm>
              <a:off x="7136038" y="4900022"/>
              <a:ext cx="1914179" cy="461665"/>
            </a:xfrm>
            <a:prstGeom prst="rect">
              <a:avLst/>
            </a:prstGeom>
            <a:noFill/>
          </p:spPr>
          <p:txBody>
            <a:bodyPr wrap="square" rtlCol="0">
              <a:spAutoFit/>
            </a:bodyPr>
            <a:lstStyle/>
            <a:p>
              <a:r>
                <a:rPr lang="en-US" altLang="zh-TW" sz="2400" dirty="0" smtClean="0">
                  <a:latin typeface="Times New Roman" panose="02020603050405020304" pitchFamily="18" charset="0"/>
                  <a:cs typeface="Times New Roman" panose="02020603050405020304" pitchFamily="18" charset="0"/>
                </a:rPr>
                <a:t>Testing Phase</a:t>
              </a:r>
              <a:endParaRPr lang="zh-TW" altLang="en-US" sz="2400" dirty="0">
                <a:latin typeface="Times New Roman" panose="02020603050405020304" pitchFamily="18" charset="0"/>
                <a:cs typeface="Times New Roman" panose="02020603050405020304" pitchFamily="18" charset="0"/>
              </a:endParaRPr>
            </a:p>
          </p:txBody>
        </p:sp>
        <p:sp>
          <p:nvSpPr>
            <p:cNvPr id="17" name="文字方塊 16"/>
            <p:cNvSpPr txBox="1"/>
            <p:nvPr/>
          </p:nvSpPr>
          <p:spPr>
            <a:xfrm>
              <a:off x="7303552" y="1831007"/>
              <a:ext cx="1689692" cy="400110"/>
            </a:xfrm>
            <a:prstGeom prst="rect">
              <a:avLst/>
            </a:prstGeom>
            <a:noFill/>
          </p:spPr>
          <p:txBody>
            <a:bodyPr wrap="square" rtlCol="0">
              <a:spAutoFit/>
            </a:bodyPr>
            <a:lstStyle/>
            <a:p>
              <a:r>
                <a:rPr lang="en-US" altLang="zh-TW" sz="2000" dirty="0" smtClean="0"/>
                <a:t>Global Model</a:t>
              </a:r>
              <a:endParaRPr lang="zh-TW" altLang="en-US" sz="2000" dirty="0"/>
            </a:p>
          </p:txBody>
        </p:sp>
        <p:grpSp>
          <p:nvGrpSpPr>
            <p:cNvPr id="18" name="群組 17"/>
            <p:cNvGrpSpPr/>
            <p:nvPr/>
          </p:nvGrpSpPr>
          <p:grpSpPr>
            <a:xfrm>
              <a:off x="8927841" y="4244198"/>
              <a:ext cx="2015667" cy="369332"/>
              <a:chOff x="9830198" y="3914818"/>
              <a:chExt cx="2015667" cy="369332"/>
            </a:xfrm>
          </p:grpSpPr>
          <p:sp>
            <p:nvSpPr>
              <p:cNvPr id="19" name="五邊形 18"/>
              <p:cNvSpPr/>
              <p:nvPr/>
            </p:nvSpPr>
            <p:spPr>
              <a:xfrm rot="10800000">
                <a:off x="9830198" y="3918383"/>
                <a:ext cx="1960864" cy="365766"/>
              </a:xfrm>
              <a:prstGeom prst="homePlate">
                <a:avLst/>
              </a:prstGeom>
              <a:solidFill>
                <a:srgbClr val="FFF2CD"/>
              </a:solidFill>
              <a:ln w="28575">
                <a:solidFill>
                  <a:srgbClr val="D1B5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0" name="文字方塊 19"/>
              <p:cNvSpPr txBox="1"/>
              <p:nvPr/>
            </p:nvSpPr>
            <p:spPr>
              <a:xfrm>
                <a:off x="9957175" y="3914818"/>
                <a:ext cx="1888690" cy="369332"/>
              </a:xfrm>
              <a:prstGeom prst="rect">
                <a:avLst/>
              </a:prstGeom>
              <a:noFill/>
            </p:spPr>
            <p:txBody>
              <a:bodyPr wrap="square" rtlCol="0">
                <a:spAutoFit/>
              </a:bodyPr>
              <a:lstStyle/>
              <a:p>
                <a:r>
                  <a:rPr lang="en-US" altLang="zh-TW" dirty="0" smtClean="0"/>
                  <a:t>Adversarial Attack </a:t>
                </a:r>
                <a:endParaRPr lang="zh-TW" altLang="en-US" dirty="0"/>
              </a:p>
            </p:txBody>
          </p:sp>
        </p:grpSp>
        <p:sp>
          <p:nvSpPr>
            <p:cNvPr id="3" name="文字方塊 2"/>
            <p:cNvSpPr txBox="1"/>
            <p:nvPr/>
          </p:nvSpPr>
          <p:spPr>
            <a:xfrm>
              <a:off x="9300030" y="4668762"/>
              <a:ext cx="2141545" cy="646331"/>
            </a:xfrm>
            <a:prstGeom prst="rect">
              <a:avLst/>
            </a:prstGeom>
            <a:noFill/>
          </p:spPr>
          <p:txBody>
            <a:bodyPr wrap="square" rtlCol="0">
              <a:spAutoFit/>
            </a:bodyPr>
            <a:lstStyle/>
            <a:p>
              <a:r>
                <a:rPr lang="en-US" altLang="zh-TW" dirty="0"/>
                <a:t>FGSM (</a:t>
              </a:r>
              <a:r>
                <a:rPr lang="zh-TW" altLang="en-US" dirty="0">
                  <a:latin typeface="標楷體" panose="03000509000000000000" pitchFamily="65" charset="-120"/>
                  <a:ea typeface="標楷體" panose="03000509000000000000" pitchFamily="65" charset="-120"/>
                </a:rPr>
                <a:t>未知攻擊</a:t>
              </a:r>
              <a:r>
                <a:rPr lang="en-US" altLang="zh-TW" dirty="0" smtClean="0"/>
                <a:t>)</a:t>
              </a:r>
            </a:p>
            <a:p>
              <a:r>
                <a:rPr lang="en-US" altLang="zh-TW" dirty="0" smtClean="0"/>
                <a:t>PGD    (</a:t>
              </a:r>
              <a:r>
                <a:rPr lang="zh-TW" altLang="en-US" dirty="0" smtClean="0">
                  <a:latin typeface="標楷體" panose="03000509000000000000" pitchFamily="65" charset="-120"/>
                  <a:ea typeface="標楷體" panose="03000509000000000000" pitchFamily="65" charset="-120"/>
                </a:rPr>
                <a:t>未知攻擊</a:t>
              </a:r>
              <a:r>
                <a:rPr lang="en-US" altLang="zh-TW" dirty="0" smtClean="0"/>
                <a:t>)</a:t>
              </a:r>
              <a:endParaRPr lang="zh-TW" altLang="en-US" dirty="0"/>
            </a:p>
          </p:txBody>
        </p:sp>
        <p:pic>
          <p:nvPicPr>
            <p:cNvPr id="23" name="圖片 22"/>
            <p:cNvPicPr>
              <a:picLocks noChangeAspect="1"/>
            </p:cNvPicPr>
            <p:nvPr/>
          </p:nvPicPr>
          <p:blipFill>
            <a:blip r:embed="rId6"/>
            <a:stretch>
              <a:fillRect/>
            </a:stretch>
          </p:blipFill>
          <p:spPr>
            <a:xfrm>
              <a:off x="1572296" y="1773399"/>
              <a:ext cx="3202261" cy="3240046"/>
            </a:xfrm>
            <a:prstGeom prst="rect">
              <a:avLst/>
            </a:prstGeom>
          </p:spPr>
        </p:pic>
        <p:sp>
          <p:nvSpPr>
            <p:cNvPr id="7" name="文字方塊 6"/>
            <p:cNvSpPr txBox="1"/>
            <p:nvPr/>
          </p:nvSpPr>
          <p:spPr>
            <a:xfrm>
              <a:off x="3207233" y="4926349"/>
              <a:ext cx="2224064" cy="461665"/>
            </a:xfrm>
            <a:prstGeom prst="rect">
              <a:avLst/>
            </a:prstGeom>
            <a:noFill/>
          </p:spPr>
          <p:txBody>
            <a:bodyPr wrap="square" rtlCol="0">
              <a:spAutoFit/>
            </a:bodyPr>
            <a:lstStyle/>
            <a:p>
              <a:r>
                <a:rPr lang="en-US" altLang="zh-TW" sz="2400" dirty="0" smtClean="0">
                  <a:latin typeface="Times New Roman" panose="02020603050405020304" pitchFamily="18" charset="0"/>
                  <a:cs typeface="Times New Roman" panose="02020603050405020304" pitchFamily="18" charset="0"/>
                </a:rPr>
                <a:t>Training Phase</a:t>
              </a:r>
              <a:endParaRPr lang="zh-TW" altLang="en-US" sz="2400" dirty="0">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443898514"/>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431010" y="69031"/>
            <a:ext cx="9617990" cy="951786"/>
          </a:xfrm>
        </p:spPr>
        <p:txBody>
          <a:bodyPr/>
          <a:lstStyle/>
          <a:p>
            <a:r>
              <a:rPr lang="en-US" altLang="zh-TW" dirty="0" smtClean="0"/>
              <a:t>FedAvg: PGD </a:t>
            </a:r>
            <a:r>
              <a:rPr lang="en-US" altLang="zh-TW" dirty="0"/>
              <a:t>Adversarial Robustness</a:t>
            </a:r>
            <a:endParaRPr lang="zh-TW" altLang="en-US" dirty="0"/>
          </a:p>
        </p:txBody>
      </p:sp>
      <p:sp>
        <p:nvSpPr>
          <p:cNvPr id="4" name="投影片編號版面配置區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BC1835-9A42-479B-97D9-E66884E14027}" type="slidenum">
              <a:rPr kumimoji="0" lang="zh-TW" altLang="en-US" sz="1200" b="0" i="0" u="none" strike="noStrike" kern="1200" cap="none" spc="0" normalizeH="0" baseline="0" noProof="0" smtClean="0">
                <a:ln>
                  <a:noFill/>
                </a:ln>
                <a:solidFill>
                  <a:prstClr val="black">
                    <a:tint val="75000"/>
                  </a:prstClr>
                </a:solidFill>
                <a:effectLst/>
                <a:uLnTx/>
                <a:uFillTx/>
                <a:latin typeface="Microsoft JhengHei" panose="020B0604030504040204" pitchFamily="34" charset="-120"/>
                <a:ea typeface="Microsoft JhengHei" panose="020B0604030504040204" pitchFamily="34"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zh-TW" altLang="en-US" sz="1200" b="0" i="0" u="none" strike="noStrike" kern="1200" cap="none" spc="0" normalizeH="0" baseline="0" noProof="0">
              <a:ln>
                <a:noFill/>
              </a:ln>
              <a:solidFill>
                <a:prstClr val="black">
                  <a:tint val="75000"/>
                </a:prstClr>
              </a:solidFill>
              <a:effectLst/>
              <a:uLnTx/>
              <a:uFillTx/>
              <a:latin typeface="Microsoft JhengHei" panose="020B0604030504040204" pitchFamily="34" charset="-120"/>
              <a:ea typeface="Microsoft JhengHei" panose="020B0604030504040204" pitchFamily="34" charset="-120"/>
              <a:cs typeface="+mn-cs"/>
            </a:endParaRPr>
          </a:p>
        </p:txBody>
      </p:sp>
      <p:graphicFrame>
        <p:nvGraphicFramePr>
          <p:cNvPr id="7" name="表格 6"/>
          <p:cNvGraphicFramePr>
            <a:graphicFrameLocks noGrp="1"/>
          </p:cNvGraphicFramePr>
          <p:nvPr>
            <p:extLst>
              <p:ext uri="{D42A27DB-BD31-4B8C-83A1-F6EECF244321}">
                <p14:modId xmlns:p14="http://schemas.microsoft.com/office/powerpoint/2010/main" val="1872752569"/>
              </p:ext>
            </p:extLst>
          </p:nvPr>
        </p:nvGraphicFramePr>
        <p:xfrm>
          <a:off x="607992" y="1102496"/>
          <a:ext cx="10995741" cy="4956143"/>
        </p:xfrm>
        <a:graphic>
          <a:graphicData uri="http://schemas.openxmlformats.org/drawingml/2006/table">
            <a:tbl>
              <a:tblPr firstRow="1" firstCol="1" bandRow="1"/>
              <a:tblGrid>
                <a:gridCol w="3128457">
                  <a:extLst>
                    <a:ext uri="{9D8B030D-6E8A-4147-A177-3AD203B41FA5}">
                      <a16:colId xmlns:a16="http://schemas.microsoft.com/office/drawing/2014/main" val="736875704"/>
                    </a:ext>
                  </a:extLst>
                </a:gridCol>
                <a:gridCol w="1311214">
                  <a:extLst>
                    <a:ext uri="{9D8B030D-6E8A-4147-A177-3AD203B41FA5}">
                      <a16:colId xmlns:a16="http://schemas.microsoft.com/office/drawing/2014/main" val="2921744725"/>
                    </a:ext>
                  </a:extLst>
                </a:gridCol>
                <a:gridCol w="1311214">
                  <a:extLst>
                    <a:ext uri="{9D8B030D-6E8A-4147-A177-3AD203B41FA5}">
                      <a16:colId xmlns:a16="http://schemas.microsoft.com/office/drawing/2014/main" val="3519917649"/>
                    </a:ext>
                  </a:extLst>
                </a:gridCol>
                <a:gridCol w="1311214">
                  <a:extLst>
                    <a:ext uri="{9D8B030D-6E8A-4147-A177-3AD203B41FA5}">
                      <a16:colId xmlns:a16="http://schemas.microsoft.com/office/drawing/2014/main" val="1205417700"/>
                    </a:ext>
                  </a:extLst>
                </a:gridCol>
                <a:gridCol w="1311214">
                  <a:extLst>
                    <a:ext uri="{9D8B030D-6E8A-4147-A177-3AD203B41FA5}">
                      <a16:colId xmlns:a16="http://schemas.microsoft.com/office/drawing/2014/main" val="869832046"/>
                    </a:ext>
                  </a:extLst>
                </a:gridCol>
                <a:gridCol w="1311214">
                  <a:extLst>
                    <a:ext uri="{9D8B030D-6E8A-4147-A177-3AD203B41FA5}">
                      <a16:colId xmlns:a16="http://schemas.microsoft.com/office/drawing/2014/main" val="3167260608"/>
                    </a:ext>
                  </a:extLst>
                </a:gridCol>
                <a:gridCol w="1311214">
                  <a:extLst>
                    <a:ext uri="{9D8B030D-6E8A-4147-A177-3AD203B41FA5}">
                      <a16:colId xmlns:a16="http://schemas.microsoft.com/office/drawing/2014/main" val="3395672280"/>
                    </a:ext>
                  </a:extLst>
                </a:gridCol>
              </a:tblGrid>
              <a:tr h="1246963">
                <a:tc>
                  <a:txBody>
                    <a:bodyPr/>
                    <a:lstStyle/>
                    <a:p>
                      <a:pPr indent="127000" algn="ctr">
                        <a:lnSpc>
                          <a:spcPct val="150000"/>
                        </a:lnSpc>
                        <a:spcAft>
                          <a:spcPts val="0"/>
                        </a:spcAft>
                        <a:tabLst>
                          <a:tab pos="276225" algn="l"/>
                          <a:tab pos="1143000" algn="r"/>
                        </a:tabLst>
                      </a:pP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		 </a:t>
                      </a:r>
                      <a:r>
                        <a:rPr lang="en-US" sz="1600" kern="100" dirty="0" smtClean="0">
                          <a:effectLst/>
                          <a:latin typeface="Times New Roman" panose="02020603050405020304" pitchFamily="18" charset="0"/>
                          <a:ea typeface="標楷體" panose="03000509000000000000" pitchFamily="65" charset="-120"/>
                          <a:cs typeface="Times New Roman" panose="02020603050405020304" pitchFamily="18" charset="0"/>
                        </a:rPr>
                        <a:t>                        </a:t>
                      </a:r>
                      <a:r>
                        <a:rPr lang="en-US" sz="2000" kern="100" dirty="0" smtClean="0">
                          <a:effectLst/>
                          <a:latin typeface="Times New Roman" panose="02020603050405020304" pitchFamily="18" charset="0"/>
                          <a:ea typeface="標楷體" panose="03000509000000000000" pitchFamily="65" charset="-120"/>
                          <a:cs typeface="Times New Roman" panose="02020603050405020304" pitchFamily="18" charset="0"/>
                        </a:rPr>
                        <a:t>PGD</a:t>
                      </a:r>
                      <a:r>
                        <a:rPr lang="en-US" sz="2000" kern="100" baseline="0" dirty="0" smtClean="0">
                          <a:effectLst/>
                          <a:latin typeface="Times New Roman" panose="02020603050405020304" pitchFamily="18" charset="0"/>
                          <a:ea typeface="標楷體" panose="03000509000000000000" pitchFamily="65" charset="-120"/>
                          <a:cs typeface="Times New Roman" panose="02020603050405020304" pitchFamily="18" charset="0"/>
                        </a:rPr>
                        <a:t> </a:t>
                      </a:r>
                      <a:r>
                        <a:rPr lang="en-US" sz="2000" kern="100" dirty="0" smtClean="0">
                          <a:effectLst/>
                          <a:latin typeface="Times New Roman" panose="02020603050405020304" pitchFamily="18" charset="0"/>
                          <a:ea typeface="標楷體" panose="03000509000000000000" pitchFamily="65" charset="-120"/>
                          <a:cs typeface="Times New Roman" panose="02020603050405020304" pitchFamily="18" charset="0"/>
                        </a:rPr>
                        <a:t>eps</a:t>
                      </a:r>
                      <a:endParaRPr lang="zh-TW" sz="2000" kern="100" dirty="0">
                        <a:effectLst/>
                        <a:latin typeface="Times New Roman" panose="02020603050405020304" pitchFamily="18" charset="0"/>
                        <a:ea typeface="標楷體" panose="03000509000000000000" pitchFamily="65" charset="-120"/>
                        <a:cs typeface="Times New Roman" panose="02020603050405020304" pitchFamily="18" charset="0"/>
                      </a:endParaRPr>
                    </a:p>
                    <a:p>
                      <a:pPr marL="152400" indent="-152400" algn="l">
                        <a:lnSpc>
                          <a:spcPct val="150000"/>
                        </a:lnSpc>
                        <a:spcAft>
                          <a:spcPts val="0"/>
                        </a:spcAft>
                        <a:tabLst>
                          <a:tab pos="483235" algn="l"/>
                        </a:tabLst>
                      </a:pP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 </a:t>
                      </a:r>
                      <a:endParaRPr lang="en-US" altLang="zh-TW" sz="2000" kern="100" dirty="0" smtClean="0">
                        <a:effectLst/>
                        <a:latin typeface="Times New Roman" panose="02020603050405020304" pitchFamily="18" charset="0"/>
                        <a:ea typeface="標楷體" panose="03000509000000000000" pitchFamily="65" charset="-120"/>
                        <a:cs typeface="Times New Roman" panose="02020603050405020304" pitchFamily="18" charset="0"/>
                      </a:endParaRPr>
                    </a:p>
                    <a:p>
                      <a:pPr marL="152400" indent="-152400" algn="l">
                        <a:lnSpc>
                          <a:spcPct val="150000"/>
                        </a:lnSpc>
                        <a:spcAft>
                          <a:spcPts val="0"/>
                        </a:spcAft>
                        <a:tabLst>
                          <a:tab pos="483235" algn="l"/>
                        </a:tabLst>
                      </a:pPr>
                      <a:r>
                        <a:rPr lang="zh-TW" sz="2000" kern="100" dirty="0" smtClean="0">
                          <a:effectLst/>
                          <a:latin typeface="Times New Roman" panose="02020603050405020304" pitchFamily="18" charset="0"/>
                          <a:ea typeface="標楷體" panose="03000509000000000000" pitchFamily="65" charset="-120"/>
                          <a:cs typeface="Times New Roman" panose="02020603050405020304" pitchFamily="18" charset="0"/>
                        </a:rPr>
                        <a:t>聯邦</a:t>
                      </a:r>
                      <a:r>
                        <a:rPr lang="zh-TW" sz="2000" kern="100" dirty="0">
                          <a:effectLst/>
                          <a:latin typeface="Times New Roman" panose="02020603050405020304" pitchFamily="18" charset="0"/>
                          <a:ea typeface="標楷體" panose="03000509000000000000" pitchFamily="65" charset="-120"/>
                          <a:cs typeface="Times New Roman" panose="02020603050405020304" pitchFamily="18" charset="0"/>
                        </a:rPr>
                        <a:t>防禦</a:t>
                      </a:r>
                      <a:r>
                        <a:rPr lang="zh-TW" sz="2000" kern="100" dirty="0" smtClean="0">
                          <a:effectLst/>
                          <a:latin typeface="Times New Roman" panose="02020603050405020304" pitchFamily="18" charset="0"/>
                          <a:ea typeface="標楷體" panose="03000509000000000000" pitchFamily="65" charset="-120"/>
                          <a:cs typeface="Times New Roman" panose="02020603050405020304" pitchFamily="18" charset="0"/>
                        </a:rPr>
                        <a:t>方法</a:t>
                      </a:r>
                      <a:endParaRPr lang="en-US" altLang="zh-TW" sz="2000" kern="100" dirty="0" smtClean="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ap="flat" cmpd="sng" algn="ctr">
                      <a:solidFill>
                        <a:srgbClr val="000000"/>
                      </a:solidFill>
                      <a:prstDash val="solid"/>
                      <a:round/>
                      <a:headEnd type="none" w="med" len="med"/>
                      <a:tailEnd type="none" w="med" len="med"/>
                    </a:lnTlToBr>
                  </a:tcPr>
                </a:tc>
                <a:tc>
                  <a:txBody>
                    <a:bodyPr/>
                    <a:lstStyle/>
                    <a:p>
                      <a:pPr indent="127000" algn="ctr">
                        <a:lnSpc>
                          <a:spcPct val="150000"/>
                        </a:lnSpc>
                        <a:spcAft>
                          <a:spcPts val="0"/>
                        </a:spcAft>
                      </a:pPr>
                      <a:r>
                        <a:rPr lang="en-US" sz="1800" kern="100" dirty="0">
                          <a:effectLst/>
                          <a:latin typeface="Times New Roman" panose="02020603050405020304" pitchFamily="18" charset="0"/>
                          <a:ea typeface="標楷體" panose="03000509000000000000" pitchFamily="65" charset="-120"/>
                          <a:cs typeface="Times New Roman" panose="02020603050405020304" pitchFamily="18" charset="0"/>
                        </a:rPr>
                        <a:t> </a:t>
                      </a:r>
                      <a:endParaRPr lang="en-US" sz="1800" kern="100" dirty="0" smtClean="0">
                        <a:effectLst/>
                        <a:latin typeface="Times New Roman" panose="02020603050405020304" pitchFamily="18" charset="0"/>
                        <a:ea typeface="標楷體" panose="03000509000000000000" pitchFamily="65" charset="-120"/>
                        <a:cs typeface="Times New Roman" panose="02020603050405020304" pitchFamily="18" charset="0"/>
                      </a:endParaRPr>
                    </a:p>
                    <a:p>
                      <a:pPr indent="127000" algn="ctr">
                        <a:lnSpc>
                          <a:spcPct val="150000"/>
                        </a:lnSpc>
                        <a:spcAft>
                          <a:spcPts val="0"/>
                        </a:spcAft>
                      </a:pPr>
                      <a:r>
                        <a:rPr lang="en-US" altLang="zh-TW" sz="1800" kern="100" dirty="0" smtClean="0">
                          <a:effectLst/>
                          <a:latin typeface="Times New Roman" panose="02020603050405020304" pitchFamily="18" charset="0"/>
                          <a:ea typeface="標楷體" panose="03000509000000000000" pitchFamily="65" charset="-120"/>
                          <a:cs typeface="Times New Roman" panose="02020603050405020304" pitchFamily="18" charset="0"/>
                        </a:rPr>
                        <a:t>clean</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Aft>
                          <a:spcPts val="0"/>
                        </a:spcAft>
                      </a:pPr>
                      <a:r>
                        <a:rPr lang="en-US" sz="1800" kern="100" dirty="0">
                          <a:effectLst/>
                          <a:latin typeface="Times New Roman" panose="02020603050405020304" pitchFamily="18" charset="0"/>
                          <a:ea typeface="標楷體" panose="03000509000000000000" pitchFamily="65" charset="-120"/>
                          <a:cs typeface="Times New Roman" panose="02020603050405020304" pitchFamily="18" charset="0"/>
                        </a:rPr>
                        <a:t> </a:t>
                      </a:r>
                      <a:endParaRPr lang="zh-TW" sz="1800" kern="100" dirty="0" smtClean="0">
                        <a:effectLst/>
                        <a:latin typeface="Times New Roman" panose="02020603050405020304" pitchFamily="18" charset="0"/>
                        <a:ea typeface="標楷體" panose="03000509000000000000" pitchFamily="65" charset="-120"/>
                        <a:cs typeface="Times New Roman" panose="02020603050405020304" pitchFamily="18" charset="0"/>
                      </a:endParaRPr>
                    </a:p>
                    <a:p>
                      <a:pPr indent="127000" algn="ctr">
                        <a:lnSpc>
                          <a:spcPct val="150000"/>
                        </a:lnSpc>
                        <a:spcAft>
                          <a:spcPts val="0"/>
                        </a:spcAft>
                      </a:pPr>
                      <a:r>
                        <a:rPr lang="en-US" sz="1800" kern="100" dirty="0" smtClean="0">
                          <a:effectLst/>
                          <a:latin typeface="Times New Roman" panose="02020603050405020304" pitchFamily="18" charset="0"/>
                          <a:ea typeface="標楷體" panose="03000509000000000000" pitchFamily="65" charset="-120"/>
                          <a:cs typeface="Times New Roman" panose="02020603050405020304" pitchFamily="18" charset="0"/>
                        </a:rPr>
                        <a:t>0.05</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Aft>
                          <a:spcPts val="0"/>
                        </a:spcAft>
                      </a:pPr>
                      <a:r>
                        <a:rPr lang="en-US" sz="1800" kern="100" dirty="0">
                          <a:effectLst/>
                          <a:latin typeface="Times New Roman" panose="02020603050405020304" pitchFamily="18" charset="0"/>
                          <a:ea typeface="標楷體" panose="03000509000000000000" pitchFamily="65" charset="-120"/>
                          <a:cs typeface="Times New Roman" panose="02020603050405020304" pitchFamily="18" charset="0"/>
                        </a:rPr>
                        <a:t> </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p>
                      <a:pPr indent="127000" algn="ctr">
                        <a:lnSpc>
                          <a:spcPct val="150000"/>
                        </a:lnSpc>
                        <a:spcAft>
                          <a:spcPts val="0"/>
                        </a:spcAft>
                      </a:pPr>
                      <a:r>
                        <a:rPr lang="en-US" sz="1800" kern="100" dirty="0" smtClean="0">
                          <a:effectLst/>
                          <a:latin typeface="Times New Roman" panose="02020603050405020304" pitchFamily="18" charset="0"/>
                          <a:ea typeface="標楷體" panose="03000509000000000000" pitchFamily="65" charset="-120"/>
                          <a:cs typeface="Times New Roman" panose="02020603050405020304" pitchFamily="18" charset="0"/>
                        </a:rPr>
                        <a:t>0.10</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Aft>
                          <a:spcPts val="0"/>
                        </a:spcAft>
                      </a:pPr>
                      <a:r>
                        <a:rPr lang="en-US" sz="1800" kern="100" dirty="0">
                          <a:effectLst/>
                          <a:latin typeface="Times New Roman" panose="02020603050405020304" pitchFamily="18" charset="0"/>
                          <a:ea typeface="標楷體" panose="03000509000000000000" pitchFamily="65" charset="-120"/>
                          <a:cs typeface="Times New Roman" panose="02020603050405020304" pitchFamily="18" charset="0"/>
                        </a:rPr>
                        <a:t> </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p>
                      <a:pPr indent="127000" algn="ctr">
                        <a:lnSpc>
                          <a:spcPct val="150000"/>
                        </a:lnSpc>
                        <a:spcAft>
                          <a:spcPts val="0"/>
                        </a:spcAft>
                      </a:pPr>
                      <a:r>
                        <a:rPr lang="en-US" sz="1800" kern="100" dirty="0" smtClean="0">
                          <a:effectLst/>
                          <a:latin typeface="Times New Roman" panose="02020603050405020304" pitchFamily="18" charset="0"/>
                          <a:ea typeface="標楷體" panose="03000509000000000000" pitchFamily="65" charset="-120"/>
                          <a:cs typeface="Times New Roman" panose="02020603050405020304" pitchFamily="18" charset="0"/>
                        </a:rPr>
                        <a:t>0.15</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Aft>
                          <a:spcPts val="0"/>
                        </a:spcAft>
                      </a:pPr>
                      <a:r>
                        <a:rPr lang="en-US" sz="1800" kern="100" dirty="0">
                          <a:effectLst/>
                          <a:latin typeface="Times New Roman" panose="02020603050405020304" pitchFamily="18" charset="0"/>
                          <a:ea typeface="標楷體" panose="03000509000000000000" pitchFamily="65" charset="-120"/>
                          <a:cs typeface="Times New Roman" panose="02020603050405020304" pitchFamily="18" charset="0"/>
                        </a:rPr>
                        <a:t> </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p>
                      <a:pPr indent="127000" algn="ctr">
                        <a:lnSpc>
                          <a:spcPct val="150000"/>
                        </a:lnSpc>
                        <a:spcAft>
                          <a:spcPts val="0"/>
                        </a:spcAft>
                      </a:pPr>
                      <a:r>
                        <a:rPr lang="en-US" sz="1800" kern="100" dirty="0" smtClean="0">
                          <a:effectLst/>
                          <a:latin typeface="Times New Roman" panose="02020603050405020304" pitchFamily="18" charset="0"/>
                          <a:ea typeface="標楷體" panose="03000509000000000000" pitchFamily="65" charset="-120"/>
                          <a:cs typeface="Times New Roman" panose="02020603050405020304" pitchFamily="18" charset="0"/>
                        </a:rPr>
                        <a:t>0.20</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Aft>
                          <a:spcPts val="0"/>
                        </a:spcAft>
                      </a:pPr>
                      <a:r>
                        <a:rPr lang="en-US" sz="1800" kern="100" dirty="0">
                          <a:effectLst/>
                          <a:latin typeface="Times New Roman" panose="02020603050405020304" pitchFamily="18" charset="0"/>
                          <a:ea typeface="標楷體" panose="03000509000000000000" pitchFamily="65" charset="-120"/>
                          <a:cs typeface="Times New Roman" panose="02020603050405020304" pitchFamily="18" charset="0"/>
                        </a:rPr>
                        <a:t> </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p>
                      <a:pPr indent="127000" algn="ctr">
                        <a:lnSpc>
                          <a:spcPct val="150000"/>
                        </a:lnSpc>
                        <a:spcAft>
                          <a:spcPts val="0"/>
                        </a:spcAft>
                      </a:pPr>
                      <a:r>
                        <a:rPr lang="en-US" sz="1800" kern="100" dirty="0" smtClean="0">
                          <a:effectLst/>
                          <a:latin typeface="Times New Roman" panose="02020603050405020304" pitchFamily="18" charset="0"/>
                          <a:ea typeface="標楷體" panose="03000509000000000000" pitchFamily="65" charset="-120"/>
                          <a:cs typeface="Times New Roman" panose="02020603050405020304" pitchFamily="18" charset="0"/>
                        </a:rPr>
                        <a:t>0.25</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27047350"/>
                  </a:ext>
                </a:extLst>
              </a:tr>
              <a:tr h="445151">
                <a:tc>
                  <a:txBody>
                    <a:bodyPr/>
                    <a:lstStyle/>
                    <a:p>
                      <a:pPr algn="l">
                        <a:lnSpc>
                          <a:spcPct val="150000"/>
                        </a:lnSpc>
                        <a:spcAft>
                          <a:spcPts val="0"/>
                        </a:spcAft>
                      </a:pPr>
                      <a:r>
                        <a:rPr lang="en-US" sz="2000" kern="1200" dirty="0" smtClean="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FedAvg[1]</a:t>
                      </a:r>
                      <a:endParaRPr lang="zh-TW" sz="20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tc>
                  <a:txBody>
                    <a:bodyPr/>
                    <a:lstStyle/>
                    <a:p>
                      <a:pPr indent="127000" algn="ctr">
                        <a:lnSpc>
                          <a:spcPct val="150000"/>
                        </a:lnSpc>
                        <a:spcAft>
                          <a:spcPts val="0"/>
                        </a:spcAft>
                      </a:pPr>
                      <a:r>
                        <a:rPr lang="en-US" sz="2000" kern="100" dirty="0" smtClean="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0.918</a:t>
                      </a:r>
                      <a:endParaRPr lang="zh-TW" sz="20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tc>
                  <a:txBody>
                    <a:bodyPr/>
                    <a:lstStyle/>
                    <a:p>
                      <a:pPr indent="127000" algn="ctr">
                        <a:lnSpc>
                          <a:spcPct val="150000"/>
                        </a:lnSpc>
                        <a:spcAft>
                          <a:spcPts val="0"/>
                        </a:spcAft>
                      </a:pPr>
                      <a:r>
                        <a:rPr lang="en-US" sz="20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0.163</a:t>
                      </a:r>
                      <a:endParaRPr lang="zh-TW" sz="20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tc>
                  <a:txBody>
                    <a:bodyPr/>
                    <a:lstStyle/>
                    <a:p>
                      <a:pPr indent="127000" algn="ctr">
                        <a:lnSpc>
                          <a:spcPct val="150000"/>
                        </a:lnSpc>
                        <a:spcAft>
                          <a:spcPts val="0"/>
                        </a:spcAft>
                      </a:pPr>
                      <a:r>
                        <a:rPr lang="en-US" sz="20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0.097</a:t>
                      </a:r>
                      <a:endParaRPr lang="zh-TW" sz="20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tc>
                  <a:txBody>
                    <a:bodyPr/>
                    <a:lstStyle/>
                    <a:p>
                      <a:pPr indent="127000" algn="ctr">
                        <a:lnSpc>
                          <a:spcPct val="150000"/>
                        </a:lnSpc>
                        <a:spcAft>
                          <a:spcPts val="0"/>
                        </a:spcAft>
                      </a:pPr>
                      <a:r>
                        <a:rPr lang="en-US" sz="20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0.072</a:t>
                      </a:r>
                      <a:endParaRPr lang="zh-TW" sz="20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tc>
                  <a:txBody>
                    <a:bodyPr/>
                    <a:lstStyle/>
                    <a:p>
                      <a:pPr indent="127000" algn="ctr">
                        <a:lnSpc>
                          <a:spcPct val="150000"/>
                        </a:lnSpc>
                        <a:spcAft>
                          <a:spcPts val="0"/>
                        </a:spcAft>
                      </a:pPr>
                      <a:r>
                        <a:rPr lang="en-US" sz="20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0.051</a:t>
                      </a:r>
                      <a:endParaRPr lang="zh-TW" sz="20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tc>
                  <a:txBody>
                    <a:bodyPr/>
                    <a:lstStyle/>
                    <a:p>
                      <a:pPr indent="127000" algn="ctr">
                        <a:lnSpc>
                          <a:spcPct val="150000"/>
                        </a:lnSpc>
                        <a:spcAft>
                          <a:spcPts val="0"/>
                        </a:spcAft>
                      </a:pPr>
                      <a:r>
                        <a:rPr lang="en-US" sz="20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0.024</a:t>
                      </a:r>
                      <a:endParaRPr lang="zh-TW" sz="20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extLst>
                  <a:ext uri="{0D108BD9-81ED-4DB2-BD59-A6C34878D82A}">
                    <a16:rowId xmlns:a16="http://schemas.microsoft.com/office/drawing/2014/main" val="3929863367"/>
                  </a:ext>
                </a:extLst>
              </a:tr>
              <a:tr h="434953">
                <a:tc>
                  <a:txBody>
                    <a:bodyPr/>
                    <a:lstStyle/>
                    <a:p>
                      <a:pPr marL="0" marR="0" indent="0" algn="l" defTabSz="914400" rtl="0" eaLnBrk="1" fontAlgn="auto" latinLnBrk="0" hangingPunct="1">
                        <a:lnSpc>
                          <a:spcPct val="150000"/>
                        </a:lnSpc>
                        <a:spcBef>
                          <a:spcPts val="0"/>
                        </a:spcBef>
                        <a:spcAft>
                          <a:spcPts val="0"/>
                        </a:spcAft>
                        <a:buClrTx/>
                        <a:buSzTx/>
                        <a:buFontTx/>
                        <a:buNone/>
                        <a:tabLst/>
                        <a:defRPr/>
                      </a:pPr>
                      <a:r>
                        <a:rPr lang="en-US" altLang="zh-TW" sz="2000" kern="1200" dirty="0" smtClean="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Fed_AT</a:t>
                      </a:r>
                      <a:endParaRPr lang="zh-TW" altLang="zh-TW" sz="2000" kern="100" dirty="0" smtClean="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indent="127000" algn="ctr">
                        <a:lnSpc>
                          <a:spcPct val="150000"/>
                        </a:lnSpc>
                        <a:spcAft>
                          <a:spcPts val="0"/>
                        </a:spcAft>
                      </a:pPr>
                      <a:r>
                        <a:rPr lang="en-US" sz="2000" kern="100" dirty="0" smtClean="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0.646</a:t>
                      </a:r>
                      <a:endParaRPr lang="zh-TW" sz="20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indent="127000" algn="ctr">
                        <a:lnSpc>
                          <a:spcPct val="150000"/>
                        </a:lnSpc>
                        <a:spcAft>
                          <a:spcPts val="0"/>
                        </a:spcAft>
                      </a:pPr>
                      <a:r>
                        <a:rPr lang="en-US" sz="20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0.24</a:t>
                      </a:r>
                      <a:endParaRPr lang="zh-TW" sz="20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indent="127000" algn="ctr">
                        <a:lnSpc>
                          <a:spcPct val="150000"/>
                        </a:lnSpc>
                        <a:spcAft>
                          <a:spcPts val="0"/>
                        </a:spcAft>
                      </a:pPr>
                      <a:r>
                        <a:rPr lang="en-US" sz="20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0.19</a:t>
                      </a:r>
                      <a:endParaRPr lang="zh-TW" sz="20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indent="127000" algn="ctr">
                        <a:lnSpc>
                          <a:spcPct val="150000"/>
                        </a:lnSpc>
                        <a:spcAft>
                          <a:spcPts val="0"/>
                        </a:spcAft>
                      </a:pPr>
                      <a:r>
                        <a:rPr lang="en-US" sz="20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0.195</a:t>
                      </a:r>
                      <a:endParaRPr lang="zh-TW" sz="20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indent="127000" algn="ctr">
                        <a:lnSpc>
                          <a:spcPct val="150000"/>
                        </a:lnSpc>
                        <a:spcAft>
                          <a:spcPts val="0"/>
                        </a:spcAft>
                      </a:pPr>
                      <a:r>
                        <a:rPr lang="en-US" sz="20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0.193</a:t>
                      </a:r>
                      <a:endParaRPr lang="zh-TW" sz="20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indent="127000" algn="ctr">
                        <a:lnSpc>
                          <a:spcPct val="150000"/>
                        </a:lnSpc>
                        <a:spcAft>
                          <a:spcPts val="0"/>
                        </a:spcAft>
                      </a:pPr>
                      <a:r>
                        <a:rPr lang="en-US" sz="20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0.139</a:t>
                      </a:r>
                      <a:endParaRPr lang="zh-TW" sz="20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640667207"/>
                  </a:ext>
                </a:extLst>
              </a:tr>
              <a:tr h="434953">
                <a:tc>
                  <a:txBody>
                    <a:bodyPr/>
                    <a:lstStyle/>
                    <a:p>
                      <a:pPr algn="l">
                        <a:lnSpc>
                          <a:spcPct val="150000"/>
                        </a:lnSpc>
                        <a:spcAft>
                          <a:spcPts val="0"/>
                        </a:spcAft>
                      </a:pPr>
                      <a:r>
                        <a:rPr lang="en-US" sz="2000" kern="1200" dirty="0" smtClean="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Fed_AT_Slack</a:t>
                      </a:r>
                      <a:endParaRPr lang="zh-TW" sz="20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indent="127000" algn="ctr">
                        <a:lnSpc>
                          <a:spcPct val="150000"/>
                        </a:lnSpc>
                        <a:spcAft>
                          <a:spcPts val="0"/>
                        </a:spcAft>
                      </a:pPr>
                      <a:r>
                        <a:rPr lang="en-US" sz="2000" kern="100" dirty="0" smtClean="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0.769</a:t>
                      </a:r>
                      <a:endParaRPr lang="zh-TW" sz="20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indent="127000" algn="ctr">
                        <a:lnSpc>
                          <a:spcPct val="150000"/>
                        </a:lnSpc>
                        <a:spcAft>
                          <a:spcPts val="0"/>
                        </a:spcAft>
                      </a:pPr>
                      <a:r>
                        <a:rPr lang="en-US" sz="20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0.26</a:t>
                      </a:r>
                      <a:endParaRPr lang="zh-TW" sz="20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indent="127000" algn="ctr">
                        <a:lnSpc>
                          <a:spcPct val="150000"/>
                        </a:lnSpc>
                        <a:spcAft>
                          <a:spcPts val="0"/>
                        </a:spcAft>
                      </a:pPr>
                      <a:r>
                        <a:rPr lang="en-US" sz="20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0.218</a:t>
                      </a:r>
                      <a:endParaRPr lang="zh-TW" sz="20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indent="127000" algn="ctr">
                        <a:lnSpc>
                          <a:spcPct val="150000"/>
                        </a:lnSpc>
                        <a:spcAft>
                          <a:spcPts val="0"/>
                        </a:spcAft>
                      </a:pPr>
                      <a:r>
                        <a:rPr lang="en-US" sz="20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0.229</a:t>
                      </a:r>
                      <a:endParaRPr lang="zh-TW" sz="20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indent="127000" algn="ctr">
                        <a:lnSpc>
                          <a:spcPct val="150000"/>
                        </a:lnSpc>
                        <a:spcAft>
                          <a:spcPts val="0"/>
                        </a:spcAft>
                      </a:pPr>
                      <a:r>
                        <a:rPr lang="en-US" sz="20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0.229</a:t>
                      </a:r>
                      <a:endParaRPr lang="zh-TW" sz="20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indent="127000" algn="ctr">
                        <a:lnSpc>
                          <a:spcPct val="150000"/>
                        </a:lnSpc>
                        <a:spcAft>
                          <a:spcPts val="0"/>
                        </a:spcAft>
                      </a:pPr>
                      <a:r>
                        <a:rPr lang="en-US" sz="2000" b="1"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0.173</a:t>
                      </a:r>
                      <a:endParaRPr lang="zh-TW" sz="20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037925261"/>
                  </a:ext>
                </a:extLst>
              </a:tr>
              <a:tr h="434953">
                <a:tc>
                  <a:txBody>
                    <a:bodyPr/>
                    <a:lstStyle/>
                    <a:p>
                      <a:pPr marL="0" marR="0" indent="0" algn="l" defTabSz="914400" rtl="0" eaLnBrk="1" fontAlgn="auto" latinLnBrk="0" hangingPunct="1">
                        <a:lnSpc>
                          <a:spcPct val="150000"/>
                        </a:lnSpc>
                        <a:spcBef>
                          <a:spcPts val="0"/>
                        </a:spcBef>
                        <a:spcAft>
                          <a:spcPts val="0"/>
                        </a:spcAft>
                        <a:buClrTx/>
                        <a:buSzTx/>
                        <a:buFontTx/>
                        <a:buNone/>
                        <a:tabLst/>
                        <a:defRPr/>
                      </a:pPr>
                      <a:r>
                        <a:rPr lang="en-US" altLang="zh-TW" sz="2000" kern="1200" dirty="0" smtClean="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Fed_BVA</a:t>
                      </a:r>
                      <a:endParaRPr lang="zh-TW" altLang="zh-TW" sz="2000" kern="100" dirty="0" smtClean="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indent="127000" algn="ctr">
                        <a:lnSpc>
                          <a:spcPct val="150000"/>
                        </a:lnSpc>
                        <a:spcAft>
                          <a:spcPts val="0"/>
                        </a:spcAft>
                      </a:pPr>
                      <a:r>
                        <a:rPr lang="en-US" sz="2000" kern="100" dirty="0" smtClean="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0.914</a:t>
                      </a:r>
                      <a:endParaRPr lang="zh-TW" sz="20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indent="127000" algn="ctr">
                        <a:lnSpc>
                          <a:spcPct val="150000"/>
                        </a:lnSpc>
                        <a:spcAft>
                          <a:spcPts val="0"/>
                        </a:spcAft>
                      </a:pPr>
                      <a:r>
                        <a:rPr lang="en-US" sz="20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0.219</a:t>
                      </a:r>
                      <a:endParaRPr lang="zh-TW" sz="20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indent="127000" algn="ctr">
                        <a:lnSpc>
                          <a:spcPct val="150000"/>
                        </a:lnSpc>
                        <a:spcAft>
                          <a:spcPts val="0"/>
                        </a:spcAft>
                      </a:pPr>
                      <a:r>
                        <a:rPr lang="en-US" sz="20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0.142</a:t>
                      </a:r>
                      <a:endParaRPr lang="zh-TW" sz="20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indent="127000" algn="ctr">
                        <a:lnSpc>
                          <a:spcPct val="150000"/>
                        </a:lnSpc>
                        <a:spcAft>
                          <a:spcPts val="0"/>
                        </a:spcAft>
                      </a:pPr>
                      <a:r>
                        <a:rPr lang="en-US" sz="20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0.109</a:t>
                      </a:r>
                      <a:endParaRPr lang="zh-TW" sz="20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indent="127000" algn="ctr">
                        <a:lnSpc>
                          <a:spcPct val="150000"/>
                        </a:lnSpc>
                        <a:spcAft>
                          <a:spcPts val="0"/>
                        </a:spcAft>
                      </a:pPr>
                      <a:r>
                        <a:rPr lang="en-US" sz="20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0.082</a:t>
                      </a:r>
                      <a:endParaRPr lang="zh-TW" sz="20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indent="127000" algn="ctr">
                        <a:lnSpc>
                          <a:spcPct val="150000"/>
                        </a:lnSpc>
                        <a:spcAft>
                          <a:spcPts val="0"/>
                        </a:spcAft>
                      </a:pPr>
                      <a:r>
                        <a:rPr lang="en-US" sz="20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0.038</a:t>
                      </a:r>
                      <a:endParaRPr lang="zh-TW" sz="20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3275926551"/>
                  </a:ext>
                </a:extLst>
              </a:tr>
              <a:tr h="475583">
                <a:tc>
                  <a:txBody>
                    <a:bodyPr/>
                    <a:lstStyle/>
                    <a:p>
                      <a:pPr marL="0" marR="0" indent="0" algn="l" defTabSz="914400" rtl="0" eaLnBrk="1" fontAlgn="auto" latinLnBrk="0" hangingPunct="1">
                        <a:lnSpc>
                          <a:spcPct val="150000"/>
                        </a:lnSpc>
                        <a:spcBef>
                          <a:spcPts val="0"/>
                        </a:spcBef>
                        <a:spcAft>
                          <a:spcPts val="0"/>
                        </a:spcAft>
                        <a:buClrTx/>
                        <a:buSzTx/>
                        <a:buFontTx/>
                        <a:buNone/>
                        <a:tabLst/>
                        <a:defRPr/>
                      </a:pPr>
                      <a:r>
                        <a:rPr lang="en-US" altLang="zh-TW" sz="2000" kern="1200" dirty="0" smtClean="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Fed_BVA_Slack</a:t>
                      </a:r>
                      <a:endParaRPr lang="zh-TW" altLang="zh-TW" sz="2000" kern="100" dirty="0" smtClean="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indent="127000" algn="ctr">
                        <a:lnSpc>
                          <a:spcPct val="150000"/>
                        </a:lnSpc>
                        <a:spcAft>
                          <a:spcPts val="0"/>
                        </a:spcAft>
                      </a:pPr>
                      <a:r>
                        <a:rPr lang="en-US" sz="2000" kern="100" dirty="0" smtClean="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0.917</a:t>
                      </a:r>
                      <a:endParaRPr lang="zh-TW" sz="20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indent="127000" algn="ctr">
                        <a:lnSpc>
                          <a:spcPct val="150000"/>
                        </a:lnSpc>
                        <a:spcAft>
                          <a:spcPts val="0"/>
                        </a:spcAft>
                      </a:pPr>
                      <a:r>
                        <a:rPr lang="en-US" sz="20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0.323</a:t>
                      </a:r>
                      <a:endParaRPr lang="zh-TW" sz="20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indent="127000" algn="ctr">
                        <a:lnSpc>
                          <a:spcPct val="150000"/>
                        </a:lnSpc>
                        <a:spcAft>
                          <a:spcPts val="0"/>
                        </a:spcAft>
                      </a:pPr>
                      <a:r>
                        <a:rPr lang="en-US" sz="20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0.242</a:t>
                      </a:r>
                      <a:endParaRPr lang="zh-TW" sz="20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indent="127000" algn="ctr">
                        <a:lnSpc>
                          <a:spcPct val="150000"/>
                        </a:lnSpc>
                        <a:spcAft>
                          <a:spcPts val="0"/>
                        </a:spcAft>
                      </a:pPr>
                      <a:r>
                        <a:rPr lang="en-US" sz="20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0.213</a:t>
                      </a:r>
                      <a:endParaRPr lang="zh-TW" sz="20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indent="127000" algn="ctr">
                        <a:lnSpc>
                          <a:spcPct val="150000"/>
                        </a:lnSpc>
                        <a:spcAft>
                          <a:spcPts val="0"/>
                        </a:spcAft>
                      </a:pPr>
                      <a:r>
                        <a:rPr lang="en-US" sz="20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0.178</a:t>
                      </a:r>
                      <a:endParaRPr lang="zh-TW" sz="20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indent="127000" algn="ctr">
                        <a:lnSpc>
                          <a:spcPct val="150000"/>
                        </a:lnSpc>
                        <a:spcAft>
                          <a:spcPts val="0"/>
                        </a:spcAft>
                      </a:pPr>
                      <a:r>
                        <a:rPr lang="en-US" sz="20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0.101</a:t>
                      </a:r>
                      <a:endParaRPr lang="zh-TW" sz="20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309453612"/>
                  </a:ext>
                </a:extLst>
              </a:tr>
              <a:tr h="434953">
                <a:tc>
                  <a:txBody>
                    <a:bodyPr/>
                    <a:lstStyle/>
                    <a:p>
                      <a:pPr algn="l">
                        <a:lnSpc>
                          <a:spcPct val="150000"/>
                        </a:lnSpc>
                        <a:spcAft>
                          <a:spcPts val="0"/>
                        </a:spcAft>
                      </a:pPr>
                      <a:r>
                        <a:rPr lang="en-US" sz="2000" kern="12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FedBVA</a:t>
                      </a:r>
                      <a:r>
                        <a:rPr lang="en-US" sz="2000" kern="1200"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_SAT</a:t>
                      </a:r>
                      <a:endParaRPr lang="zh-TW" sz="20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indent="127000" algn="ctr">
                        <a:lnSpc>
                          <a:spcPct val="150000"/>
                        </a:lnSpc>
                        <a:spcAft>
                          <a:spcPts val="0"/>
                        </a:spcAft>
                      </a:pPr>
                      <a:r>
                        <a:rPr lang="en-US" sz="2000" kern="100" dirty="0" smtClean="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0.767</a:t>
                      </a:r>
                      <a:endParaRPr lang="zh-TW" sz="20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indent="127000" algn="ctr">
                        <a:lnSpc>
                          <a:spcPct val="150000"/>
                        </a:lnSpc>
                        <a:spcAft>
                          <a:spcPts val="0"/>
                        </a:spcAft>
                      </a:pPr>
                      <a:r>
                        <a:rPr lang="en-US" sz="20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0.181</a:t>
                      </a:r>
                      <a:endParaRPr lang="zh-TW" sz="20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indent="127000" algn="ctr">
                        <a:lnSpc>
                          <a:spcPct val="150000"/>
                        </a:lnSpc>
                        <a:spcAft>
                          <a:spcPts val="0"/>
                        </a:spcAft>
                      </a:pPr>
                      <a:r>
                        <a:rPr lang="en-US" sz="20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0.152</a:t>
                      </a:r>
                      <a:endParaRPr lang="zh-TW" sz="20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indent="127000" algn="ctr">
                        <a:lnSpc>
                          <a:spcPct val="150000"/>
                        </a:lnSpc>
                        <a:spcAft>
                          <a:spcPts val="0"/>
                        </a:spcAft>
                      </a:pPr>
                      <a:r>
                        <a:rPr lang="en-US" sz="20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0.145</a:t>
                      </a:r>
                      <a:endParaRPr lang="zh-TW" sz="20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indent="127000" algn="ctr">
                        <a:lnSpc>
                          <a:spcPct val="150000"/>
                        </a:lnSpc>
                        <a:spcAft>
                          <a:spcPts val="0"/>
                        </a:spcAft>
                      </a:pPr>
                      <a:r>
                        <a:rPr lang="en-US" sz="20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0.135</a:t>
                      </a:r>
                      <a:endParaRPr lang="zh-TW" sz="20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indent="127000" algn="ctr">
                        <a:lnSpc>
                          <a:spcPct val="150000"/>
                        </a:lnSpc>
                        <a:spcAft>
                          <a:spcPts val="0"/>
                        </a:spcAft>
                      </a:pPr>
                      <a:r>
                        <a:rPr lang="en-US" sz="20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0.108</a:t>
                      </a:r>
                      <a:endParaRPr lang="zh-TW" sz="20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127697623"/>
                  </a:ext>
                </a:extLst>
              </a:tr>
              <a:tr h="869906">
                <a:tc>
                  <a:txBody>
                    <a:bodyPr/>
                    <a:lstStyle/>
                    <a:p>
                      <a:pPr algn="l">
                        <a:lnSpc>
                          <a:spcPct val="150000"/>
                        </a:lnSpc>
                        <a:spcAft>
                          <a:spcPts val="0"/>
                        </a:spcAft>
                      </a:pPr>
                      <a:r>
                        <a:rPr lang="en-US" sz="2000" kern="12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FedBVA</a:t>
                      </a:r>
                      <a:r>
                        <a:rPr lang="en-US" sz="2000" kern="1200"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_SAT_Slack</a:t>
                      </a:r>
                      <a:endParaRPr lang="zh-TW" sz="2000" kern="100" dirty="0">
                        <a:effectLst/>
                        <a:latin typeface="Times New Roman" panose="02020603050405020304" pitchFamily="18" charset="0"/>
                        <a:ea typeface="標楷體" panose="03000509000000000000" pitchFamily="65" charset="-120"/>
                        <a:cs typeface="Times New Roman" panose="02020603050405020304" pitchFamily="18" charset="0"/>
                      </a:endParaRPr>
                    </a:p>
                    <a:p>
                      <a:pPr algn="l">
                        <a:lnSpc>
                          <a:spcPct val="150000"/>
                        </a:lnSpc>
                        <a:spcAft>
                          <a:spcPts val="0"/>
                        </a:spcAft>
                      </a:pPr>
                      <a:r>
                        <a:rPr lang="en-US" sz="2000" kern="1200"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(proposed method)</a:t>
                      </a:r>
                      <a:endParaRPr lang="zh-TW" sz="20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indent="127000" algn="ctr">
                        <a:lnSpc>
                          <a:spcPct val="150000"/>
                        </a:lnSpc>
                        <a:spcAft>
                          <a:spcPts val="0"/>
                        </a:spcAft>
                      </a:pPr>
                      <a:r>
                        <a:rPr lang="en-US" sz="2000" b="1" kern="100" dirty="0" smtClean="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0.919</a:t>
                      </a:r>
                      <a:endParaRPr lang="zh-TW" sz="2000" kern="100" dirty="0">
                        <a:effectLst/>
                        <a:latin typeface="Times New Roman" panose="02020603050405020304" pitchFamily="18" charset="0"/>
                        <a:ea typeface="標楷體" panose="03000509000000000000" pitchFamily="65" charset="-120"/>
                        <a:cs typeface="Times New Roman" panose="02020603050405020304" pitchFamily="18" charset="0"/>
                      </a:endParaRPr>
                    </a:p>
                    <a:p>
                      <a:pPr indent="127000" algn="ctr">
                        <a:lnSpc>
                          <a:spcPct val="150000"/>
                        </a:lnSpc>
                        <a:spcAft>
                          <a:spcPts val="0"/>
                        </a:spcAft>
                      </a:pPr>
                      <a:r>
                        <a:rPr lang="en-US" sz="2000" b="1"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a:t>
                      </a:r>
                      <a:r>
                        <a:rPr lang="en-US" sz="2000" b="1" kern="100" dirty="0" smtClean="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0.001)</a:t>
                      </a:r>
                      <a:endParaRPr lang="zh-TW" sz="20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indent="127000" algn="ctr">
                        <a:lnSpc>
                          <a:spcPct val="150000"/>
                        </a:lnSpc>
                        <a:spcAft>
                          <a:spcPts val="0"/>
                        </a:spcAft>
                      </a:pPr>
                      <a:r>
                        <a:rPr lang="en-US" sz="2000" b="1"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0.441</a:t>
                      </a:r>
                      <a:endParaRPr lang="zh-TW" sz="2000" kern="100">
                        <a:effectLst/>
                        <a:latin typeface="Times New Roman" panose="02020603050405020304" pitchFamily="18" charset="0"/>
                        <a:ea typeface="標楷體" panose="03000509000000000000" pitchFamily="65" charset="-120"/>
                        <a:cs typeface="Times New Roman" panose="02020603050405020304" pitchFamily="18" charset="0"/>
                      </a:endParaRPr>
                    </a:p>
                    <a:p>
                      <a:pPr indent="127000" algn="ctr">
                        <a:lnSpc>
                          <a:spcPct val="150000"/>
                        </a:lnSpc>
                        <a:spcAft>
                          <a:spcPts val="0"/>
                        </a:spcAft>
                      </a:pPr>
                      <a:r>
                        <a:rPr lang="en-US" sz="2000" b="1"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(+0.118)</a:t>
                      </a:r>
                      <a:endParaRPr lang="zh-TW" sz="20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indent="127000" algn="ctr">
                        <a:lnSpc>
                          <a:spcPct val="150000"/>
                        </a:lnSpc>
                        <a:spcAft>
                          <a:spcPts val="0"/>
                        </a:spcAft>
                      </a:pPr>
                      <a:r>
                        <a:rPr lang="en-US" sz="2000" b="1"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0.328</a:t>
                      </a:r>
                      <a:endParaRPr lang="zh-TW" sz="2000" kern="100">
                        <a:effectLst/>
                        <a:latin typeface="Times New Roman" panose="02020603050405020304" pitchFamily="18" charset="0"/>
                        <a:ea typeface="標楷體" panose="03000509000000000000" pitchFamily="65" charset="-120"/>
                        <a:cs typeface="Times New Roman" panose="02020603050405020304" pitchFamily="18" charset="0"/>
                      </a:endParaRPr>
                    </a:p>
                    <a:p>
                      <a:pPr indent="127000" algn="ctr">
                        <a:lnSpc>
                          <a:spcPct val="150000"/>
                        </a:lnSpc>
                        <a:spcAft>
                          <a:spcPts val="0"/>
                        </a:spcAft>
                      </a:pPr>
                      <a:r>
                        <a:rPr lang="en-US" sz="2000" b="1"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(+0.086)</a:t>
                      </a:r>
                      <a:endParaRPr lang="zh-TW" sz="20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indent="127000" algn="ctr">
                        <a:lnSpc>
                          <a:spcPct val="150000"/>
                        </a:lnSpc>
                        <a:spcAft>
                          <a:spcPts val="0"/>
                        </a:spcAft>
                      </a:pPr>
                      <a:r>
                        <a:rPr lang="en-US" sz="2000" b="1"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0.282</a:t>
                      </a:r>
                      <a:endParaRPr lang="zh-TW" sz="2000" kern="100">
                        <a:effectLst/>
                        <a:latin typeface="Times New Roman" panose="02020603050405020304" pitchFamily="18" charset="0"/>
                        <a:ea typeface="標楷體" panose="03000509000000000000" pitchFamily="65" charset="-120"/>
                        <a:cs typeface="Times New Roman" panose="02020603050405020304" pitchFamily="18" charset="0"/>
                      </a:endParaRPr>
                    </a:p>
                    <a:p>
                      <a:pPr indent="127000" algn="ctr">
                        <a:lnSpc>
                          <a:spcPct val="150000"/>
                        </a:lnSpc>
                        <a:spcAft>
                          <a:spcPts val="0"/>
                        </a:spcAft>
                      </a:pPr>
                      <a:r>
                        <a:rPr lang="en-US" sz="2000" b="1"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(+0.053)</a:t>
                      </a:r>
                      <a:endParaRPr lang="zh-TW" sz="20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indent="127000" algn="ctr">
                        <a:lnSpc>
                          <a:spcPct val="150000"/>
                        </a:lnSpc>
                        <a:spcAft>
                          <a:spcPts val="0"/>
                        </a:spcAft>
                      </a:pPr>
                      <a:r>
                        <a:rPr lang="en-US" sz="2000" b="1"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0.231</a:t>
                      </a:r>
                      <a:endParaRPr lang="zh-TW" sz="2000" kern="100">
                        <a:effectLst/>
                        <a:latin typeface="Times New Roman" panose="02020603050405020304" pitchFamily="18" charset="0"/>
                        <a:ea typeface="標楷體" panose="03000509000000000000" pitchFamily="65" charset="-120"/>
                        <a:cs typeface="Times New Roman" panose="02020603050405020304" pitchFamily="18" charset="0"/>
                      </a:endParaRPr>
                    </a:p>
                    <a:p>
                      <a:pPr indent="127000" algn="ctr">
                        <a:lnSpc>
                          <a:spcPct val="150000"/>
                        </a:lnSpc>
                        <a:spcAft>
                          <a:spcPts val="0"/>
                        </a:spcAft>
                      </a:pPr>
                      <a:r>
                        <a:rPr lang="en-US" sz="20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(+0.002)</a:t>
                      </a:r>
                      <a:endParaRPr lang="zh-TW" sz="20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indent="127000" algn="ctr">
                        <a:lnSpc>
                          <a:spcPct val="150000"/>
                        </a:lnSpc>
                        <a:spcAft>
                          <a:spcPts val="0"/>
                        </a:spcAft>
                      </a:pPr>
                      <a:r>
                        <a:rPr lang="en-US" sz="2000"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0.142</a:t>
                      </a:r>
                      <a:endParaRPr lang="zh-TW" sz="2000" kern="100" dirty="0">
                        <a:effectLst/>
                        <a:latin typeface="Times New Roman" panose="02020603050405020304" pitchFamily="18" charset="0"/>
                        <a:ea typeface="標楷體" panose="03000509000000000000" pitchFamily="65" charset="-120"/>
                        <a:cs typeface="Times New Roman" panose="02020603050405020304" pitchFamily="18" charset="0"/>
                      </a:endParaRPr>
                    </a:p>
                    <a:p>
                      <a:pPr indent="127000" algn="ctr">
                        <a:lnSpc>
                          <a:spcPct val="150000"/>
                        </a:lnSpc>
                        <a:spcAft>
                          <a:spcPts val="0"/>
                        </a:spcAft>
                      </a:pPr>
                      <a:r>
                        <a:rPr lang="en-US" sz="2000"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(-0.031)</a:t>
                      </a:r>
                      <a:endParaRPr lang="zh-TW" sz="20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713369382"/>
                  </a:ext>
                </a:extLst>
              </a:tr>
            </a:tbl>
          </a:graphicData>
        </a:graphic>
      </p:graphicFrame>
      <p:pic>
        <p:nvPicPr>
          <p:cNvPr id="6" name="圖片 5"/>
          <p:cNvPicPr/>
          <p:nvPr/>
        </p:nvPicPr>
        <p:blipFill>
          <a:blip r:embed="rId2"/>
          <a:stretch>
            <a:fillRect/>
          </a:stretch>
        </p:blipFill>
        <p:spPr>
          <a:xfrm>
            <a:off x="5732398" y="1867849"/>
            <a:ext cx="6316346" cy="4671063"/>
          </a:xfrm>
          <a:prstGeom prst="rect">
            <a:avLst/>
          </a:prstGeom>
        </p:spPr>
      </p:pic>
    </p:spTree>
    <p:extLst>
      <p:ext uri="{BB962C8B-B14F-4D97-AF65-F5344CB8AC3E}">
        <p14:creationId xmlns:p14="http://schemas.microsoft.com/office/powerpoint/2010/main" val="28228462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332853" y="82657"/>
            <a:ext cx="9902125" cy="1008763"/>
          </a:xfrm>
        </p:spPr>
        <p:txBody>
          <a:bodyPr>
            <a:normAutofit/>
          </a:bodyPr>
          <a:lstStyle/>
          <a:p>
            <a:r>
              <a:rPr lang="en-US" altLang="zh-TW" sz="4000" dirty="0" smtClean="0"/>
              <a:t>FedProx: </a:t>
            </a:r>
            <a:r>
              <a:rPr lang="en-US" altLang="zh-TW" sz="4000" dirty="0"/>
              <a:t>FGSM Adversarial Robustness</a:t>
            </a:r>
            <a:endParaRPr lang="zh-TW" altLang="en-US" sz="4000" dirty="0"/>
          </a:p>
        </p:txBody>
      </p:sp>
      <p:sp>
        <p:nvSpPr>
          <p:cNvPr id="4" name="投影片編號版面配置區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BC1835-9A42-479B-97D9-E66884E14027}" type="slidenum">
              <a:rPr kumimoji="0" lang="zh-TW" altLang="en-US" sz="1200" b="0" i="0" u="none" strike="noStrike" kern="1200" cap="none" spc="0" normalizeH="0" baseline="0" noProof="0" smtClean="0">
                <a:ln>
                  <a:noFill/>
                </a:ln>
                <a:solidFill>
                  <a:prstClr val="black">
                    <a:tint val="75000"/>
                  </a:prstClr>
                </a:solidFill>
                <a:effectLst/>
                <a:uLnTx/>
                <a:uFillTx/>
                <a:latin typeface="Microsoft JhengHei" panose="020B0604030504040204" pitchFamily="34" charset="-120"/>
                <a:ea typeface="Microsoft JhengHei" panose="020B0604030504040204" pitchFamily="34"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zh-TW" altLang="en-US" sz="1200" b="0" i="0" u="none" strike="noStrike" kern="1200" cap="none" spc="0" normalizeH="0" baseline="0" noProof="0">
              <a:ln>
                <a:noFill/>
              </a:ln>
              <a:solidFill>
                <a:prstClr val="black">
                  <a:tint val="75000"/>
                </a:prstClr>
              </a:solidFill>
              <a:effectLst/>
              <a:uLnTx/>
              <a:uFillTx/>
              <a:latin typeface="Microsoft JhengHei" panose="020B0604030504040204" pitchFamily="34" charset="-120"/>
              <a:ea typeface="Microsoft JhengHei" panose="020B0604030504040204" pitchFamily="34" charset="-120"/>
              <a:cs typeface="+mn-cs"/>
            </a:endParaRPr>
          </a:p>
        </p:txBody>
      </p:sp>
      <p:graphicFrame>
        <p:nvGraphicFramePr>
          <p:cNvPr id="11" name="表格 10"/>
          <p:cNvGraphicFramePr>
            <a:graphicFrameLocks noGrp="1"/>
          </p:cNvGraphicFramePr>
          <p:nvPr>
            <p:extLst>
              <p:ext uri="{D42A27DB-BD31-4B8C-83A1-F6EECF244321}">
                <p14:modId xmlns:p14="http://schemas.microsoft.com/office/powerpoint/2010/main" val="1884553056"/>
              </p:ext>
            </p:extLst>
          </p:nvPr>
        </p:nvGraphicFramePr>
        <p:xfrm>
          <a:off x="515724" y="1228291"/>
          <a:ext cx="11142878" cy="5062781"/>
        </p:xfrm>
        <a:graphic>
          <a:graphicData uri="http://schemas.openxmlformats.org/drawingml/2006/table">
            <a:tbl>
              <a:tblPr firstRow="1" firstCol="1" bandRow="1"/>
              <a:tblGrid>
                <a:gridCol w="2790941">
                  <a:extLst>
                    <a:ext uri="{9D8B030D-6E8A-4147-A177-3AD203B41FA5}">
                      <a16:colId xmlns:a16="http://schemas.microsoft.com/office/drawing/2014/main" val="3020154443"/>
                    </a:ext>
                  </a:extLst>
                </a:gridCol>
                <a:gridCol w="1680072">
                  <a:extLst>
                    <a:ext uri="{9D8B030D-6E8A-4147-A177-3AD203B41FA5}">
                      <a16:colId xmlns:a16="http://schemas.microsoft.com/office/drawing/2014/main" val="1882478943"/>
                    </a:ext>
                  </a:extLst>
                </a:gridCol>
                <a:gridCol w="1334373">
                  <a:extLst>
                    <a:ext uri="{9D8B030D-6E8A-4147-A177-3AD203B41FA5}">
                      <a16:colId xmlns:a16="http://schemas.microsoft.com/office/drawing/2014/main" val="1471321842"/>
                    </a:ext>
                  </a:extLst>
                </a:gridCol>
                <a:gridCol w="1334373">
                  <a:extLst>
                    <a:ext uri="{9D8B030D-6E8A-4147-A177-3AD203B41FA5}">
                      <a16:colId xmlns:a16="http://schemas.microsoft.com/office/drawing/2014/main" val="3906122877"/>
                    </a:ext>
                  </a:extLst>
                </a:gridCol>
                <a:gridCol w="1334373">
                  <a:extLst>
                    <a:ext uri="{9D8B030D-6E8A-4147-A177-3AD203B41FA5}">
                      <a16:colId xmlns:a16="http://schemas.microsoft.com/office/drawing/2014/main" val="3369608900"/>
                    </a:ext>
                  </a:extLst>
                </a:gridCol>
                <a:gridCol w="1334373">
                  <a:extLst>
                    <a:ext uri="{9D8B030D-6E8A-4147-A177-3AD203B41FA5}">
                      <a16:colId xmlns:a16="http://schemas.microsoft.com/office/drawing/2014/main" val="1289888655"/>
                    </a:ext>
                  </a:extLst>
                </a:gridCol>
                <a:gridCol w="1334373">
                  <a:extLst>
                    <a:ext uri="{9D8B030D-6E8A-4147-A177-3AD203B41FA5}">
                      <a16:colId xmlns:a16="http://schemas.microsoft.com/office/drawing/2014/main" val="3870238975"/>
                    </a:ext>
                  </a:extLst>
                </a:gridCol>
              </a:tblGrid>
              <a:tr h="1298523">
                <a:tc>
                  <a:txBody>
                    <a:bodyPr/>
                    <a:lstStyle/>
                    <a:p>
                      <a:pPr indent="127000" algn="ctr">
                        <a:lnSpc>
                          <a:spcPct val="150000"/>
                        </a:lnSpc>
                        <a:spcAft>
                          <a:spcPts val="0"/>
                        </a:spcAft>
                        <a:tabLst>
                          <a:tab pos="276225" algn="l"/>
                          <a:tab pos="1143000" algn="r"/>
                        </a:tabLst>
                      </a:pP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		 </a:t>
                      </a:r>
                      <a:r>
                        <a:rPr lang="en-US" sz="1600" kern="100" dirty="0" smtClean="0">
                          <a:effectLst/>
                          <a:latin typeface="Times New Roman" panose="02020603050405020304" pitchFamily="18" charset="0"/>
                          <a:ea typeface="標楷體" panose="03000509000000000000" pitchFamily="65" charset="-120"/>
                          <a:cs typeface="Times New Roman" panose="02020603050405020304" pitchFamily="18" charset="0"/>
                        </a:rPr>
                        <a:t>                       </a:t>
                      </a:r>
                      <a:r>
                        <a:rPr lang="en-US" sz="2000" kern="100" dirty="0" smtClean="0">
                          <a:effectLst/>
                          <a:latin typeface="Times New Roman" panose="02020603050405020304" pitchFamily="18" charset="0"/>
                          <a:ea typeface="標楷體" panose="03000509000000000000" pitchFamily="65" charset="-120"/>
                          <a:cs typeface="Times New Roman" panose="02020603050405020304" pitchFamily="18" charset="0"/>
                        </a:rPr>
                        <a:t>FGSM </a:t>
                      </a:r>
                      <a:r>
                        <a:rPr lang="en-US" sz="2000" kern="100" dirty="0">
                          <a:effectLst/>
                          <a:latin typeface="Times New Roman" panose="02020603050405020304" pitchFamily="18" charset="0"/>
                          <a:ea typeface="標楷體" panose="03000509000000000000" pitchFamily="65" charset="-120"/>
                          <a:cs typeface="Times New Roman" panose="02020603050405020304" pitchFamily="18" charset="0"/>
                        </a:rPr>
                        <a:t>eps</a:t>
                      </a:r>
                      <a:endParaRPr lang="zh-TW" sz="2000" kern="100" dirty="0">
                        <a:effectLst/>
                        <a:latin typeface="Times New Roman" panose="02020603050405020304" pitchFamily="18" charset="0"/>
                        <a:ea typeface="標楷體" panose="03000509000000000000" pitchFamily="65" charset="-120"/>
                        <a:cs typeface="Times New Roman" panose="02020603050405020304" pitchFamily="18" charset="0"/>
                      </a:endParaRPr>
                    </a:p>
                    <a:p>
                      <a:pPr marL="152400" indent="-152400" algn="l">
                        <a:lnSpc>
                          <a:spcPct val="150000"/>
                        </a:lnSpc>
                        <a:spcAft>
                          <a:spcPts val="0"/>
                        </a:spcAft>
                        <a:tabLst>
                          <a:tab pos="483235" algn="l"/>
                        </a:tabLst>
                      </a:pP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 </a:t>
                      </a:r>
                      <a:endParaRPr lang="en-US" altLang="zh-TW" sz="2000" kern="100" dirty="0" smtClean="0">
                        <a:effectLst/>
                        <a:latin typeface="Times New Roman" panose="02020603050405020304" pitchFamily="18" charset="0"/>
                        <a:ea typeface="標楷體" panose="03000509000000000000" pitchFamily="65" charset="-120"/>
                        <a:cs typeface="Times New Roman" panose="02020603050405020304" pitchFamily="18" charset="0"/>
                      </a:endParaRPr>
                    </a:p>
                    <a:p>
                      <a:pPr marL="152400" indent="-152400" algn="l">
                        <a:lnSpc>
                          <a:spcPct val="150000"/>
                        </a:lnSpc>
                        <a:spcAft>
                          <a:spcPts val="0"/>
                        </a:spcAft>
                        <a:tabLst>
                          <a:tab pos="483235" algn="l"/>
                        </a:tabLst>
                      </a:pPr>
                      <a:r>
                        <a:rPr lang="zh-TW" sz="2000" kern="100" dirty="0" smtClean="0">
                          <a:effectLst/>
                          <a:latin typeface="Times New Roman" panose="02020603050405020304" pitchFamily="18" charset="0"/>
                          <a:ea typeface="標楷體" panose="03000509000000000000" pitchFamily="65" charset="-120"/>
                          <a:cs typeface="Times New Roman" panose="02020603050405020304" pitchFamily="18" charset="0"/>
                        </a:rPr>
                        <a:t>聯邦</a:t>
                      </a:r>
                      <a:r>
                        <a:rPr lang="zh-TW" sz="2000" kern="100" dirty="0">
                          <a:effectLst/>
                          <a:latin typeface="Times New Roman" panose="02020603050405020304" pitchFamily="18" charset="0"/>
                          <a:ea typeface="標楷體" panose="03000509000000000000" pitchFamily="65" charset="-120"/>
                          <a:cs typeface="Times New Roman" panose="02020603050405020304" pitchFamily="18" charset="0"/>
                        </a:rPr>
                        <a:t>防禦</a:t>
                      </a:r>
                      <a:r>
                        <a:rPr lang="zh-TW" sz="2000" kern="100" dirty="0" smtClean="0">
                          <a:effectLst/>
                          <a:latin typeface="Times New Roman" panose="02020603050405020304" pitchFamily="18" charset="0"/>
                          <a:ea typeface="標楷體" panose="03000509000000000000" pitchFamily="65" charset="-120"/>
                          <a:cs typeface="Times New Roman" panose="02020603050405020304" pitchFamily="18" charset="0"/>
                        </a:rPr>
                        <a:t>方法</a:t>
                      </a:r>
                      <a:endParaRPr lang="en-US" altLang="zh-TW" sz="2000" kern="100" dirty="0" smtClean="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ap="flat" cmpd="sng" algn="ctr">
                      <a:solidFill>
                        <a:srgbClr val="000000"/>
                      </a:solidFill>
                      <a:prstDash val="solid"/>
                      <a:round/>
                      <a:headEnd type="none" w="med" len="med"/>
                      <a:tailEnd type="none" w="med" len="med"/>
                    </a:lnTlToBr>
                  </a:tcPr>
                </a:tc>
                <a:tc>
                  <a:txBody>
                    <a:bodyPr/>
                    <a:lstStyle/>
                    <a:p>
                      <a:pPr indent="127000" algn="ctr">
                        <a:lnSpc>
                          <a:spcPct val="150000"/>
                        </a:lnSpc>
                        <a:spcAft>
                          <a:spcPts val="0"/>
                        </a:spcAft>
                      </a:pPr>
                      <a:r>
                        <a:rPr lang="en-US" altLang="zh-TW" sz="2000" kern="100" dirty="0" smtClean="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Clean</a:t>
                      </a:r>
                      <a:endParaRPr lang="zh-TW" sz="20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Aft>
                          <a:spcPts val="0"/>
                        </a:spcAft>
                      </a:pPr>
                      <a:r>
                        <a:rPr lang="en-US" sz="20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0.05</a:t>
                      </a:r>
                      <a:endParaRPr lang="zh-TW" sz="20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Aft>
                          <a:spcPts val="0"/>
                        </a:spcAft>
                      </a:pPr>
                      <a:r>
                        <a:rPr lang="en-US" sz="20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0.1</a:t>
                      </a:r>
                      <a:endParaRPr lang="zh-TW" sz="20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Aft>
                          <a:spcPts val="0"/>
                        </a:spcAft>
                      </a:pPr>
                      <a:r>
                        <a:rPr lang="en-US" sz="20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0.15</a:t>
                      </a:r>
                      <a:endParaRPr lang="zh-TW" sz="20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Aft>
                          <a:spcPts val="0"/>
                        </a:spcAft>
                      </a:pPr>
                      <a:r>
                        <a:rPr lang="en-US" sz="20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0.2</a:t>
                      </a:r>
                      <a:endParaRPr lang="zh-TW" sz="20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Aft>
                          <a:spcPts val="0"/>
                        </a:spcAft>
                      </a:pPr>
                      <a:r>
                        <a:rPr lang="en-US" sz="20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0.25</a:t>
                      </a:r>
                      <a:endParaRPr lang="zh-TW" sz="20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04709920"/>
                  </a:ext>
                </a:extLst>
              </a:tr>
              <a:tr h="474631">
                <a:tc>
                  <a:txBody>
                    <a:bodyPr/>
                    <a:lstStyle/>
                    <a:p>
                      <a:pPr algn="l">
                        <a:lnSpc>
                          <a:spcPct val="150000"/>
                        </a:lnSpc>
                        <a:spcAft>
                          <a:spcPts val="0"/>
                        </a:spcAft>
                      </a:pPr>
                      <a:r>
                        <a:rPr lang="en-US" sz="2000" kern="1200" dirty="0" smtClean="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FedAvg[1]</a:t>
                      </a:r>
                      <a:endParaRPr lang="zh-TW" sz="20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tc>
                  <a:txBody>
                    <a:bodyPr/>
                    <a:lstStyle/>
                    <a:p>
                      <a:pPr indent="127000" algn="ctr">
                        <a:lnSpc>
                          <a:spcPct val="150000"/>
                        </a:lnSpc>
                        <a:spcAft>
                          <a:spcPts val="0"/>
                        </a:spcAft>
                      </a:pPr>
                      <a:r>
                        <a:rPr lang="en-US" sz="2000" b="1" kern="100" dirty="0" smtClean="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0.867</a:t>
                      </a:r>
                      <a:endParaRPr lang="zh-TW" sz="2000" b="1"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tc>
                  <a:txBody>
                    <a:bodyPr/>
                    <a:lstStyle/>
                    <a:p>
                      <a:pPr indent="127000" algn="ctr">
                        <a:lnSpc>
                          <a:spcPct val="150000"/>
                        </a:lnSpc>
                        <a:spcAft>
                          <a:spcPts val="0"/>
                        </a:spcAft>
                      </a:pPr>
                      <a:r>
                        <a:rPr lang="en-US" sz="20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0.231</a:t>
                      </a:r>
                      <a:endParaRPr lang="zh-TW" sz="20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tc>
                  <a:txBody>
                    <a:bodyPr/>
                    <a:lstStyle/>
                    <a:p>
                      <a:pPr indent="127000" algn="ctr">
                        <a:lnSpc>
                          <a:spcPct val="150000"/>
                        </a:lnSpc>
                        <a:spcAft>
                          <a:spcPts val="0"/>
                        </a:spcAft>
                      </a:pPr>
                      <a:r>
                        <a:rPr lang="en-US" sz="20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0.185</a:t>
                      </a:r>
                      <a:endParaRPr lang="zh-TW" sz="20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tc>
                  <a:txBody>
                    <a:bodyPr/>
                    <a:lstStyle/>
                    <a:p>
                      <a:pPr indent="127000" algn="ctr">
                        <a:lnSpc>
                          <a:spcPct val="150000"/>
                        </a:lnSpc>
                        <a:spcAft>
                          <a:spcPts val="0"/>
                        </a:spcAft>
                      </a:pPr>
                      <a:r>
                        <a:rPr lang="en-US" sz="20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0.152</a:t>
                      </a:r>
                      <a:endParaRPr lang="zh-TW" sz="20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tc>
                  <a:txBody>
                    <a:bodyPr/>
                    <a:lstStyle/>
                    <a:p>
                      <a:pPr indent="127000" algn="ctr">
                        <a:lnSpc>
                          <a:spcPct val="150000"/>
                        </a:lnSpc>
                        <a:spcAft>
                          <a:spcPts val="0"/>
                        </a:spcAft>
                      </a:pPr>
                      <a:r>
                        <a:rPr lang="en-US" sz="20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0.134</a:t>
                      </a:r>
                      <a:endParaRPr lang="zh-TW" sz="20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tc>
                  <a:txBody>
                    <a:bodyPr/>
                    <a:lstStyle/>
                    <a:p>
                      <a:pPr indent="127000" algn="ctr">
                        <a:lnSpc>
                          <a:spcPct val="150000"/>
                        </a:lnSpc>
                        <a:spcAft>
                          <a:spcPts val="0"/>
                        </a:spcAft>
                      </a:pPr>
                      <a:r>
                        <a:rPr lang="en-US" sz="20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0.127</a:t>
                      </a:r>
                      <a:endParaRPr lang="zh-TW" sz="20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extLst>
                  <a:ext uri="{0D108BD9-81ED-4DB2-BD59-A6C34878D82A}">
                    <a16:rowId xmlns:a16="http://schemas.microsoft.com/office/drawing/2014/main" val="3599374005"/>
                  </a:ext>
                </a:extLst>
              </a:tr>
              <a:tr h="463758">
                <a:tc>
                  <a:txBody>
                    <a:bodyPr/>
                    <a:lstStyle/>
                    <a:p>
                      <a:pPr marL="0" marR="0" indent="0" algn="l" defTabSz="914400" rtl="0" eaLnBrk="1" fontAlgn="auto" latinLnBrk="0" hangingPunct="1">
                        <a:lnSpc>
                          <a:spcPct val="150000"/>
                        </a:lnSpc>
                        <a:spcBef>
                          <a:spcPts val="0"/>
                        </a:spcBef>
                        <a:spcAft>
                          <a:spcPts val="0"/>
                        </a:spcAft>
                        <a:buClrTx/>
                        <a:buSzTx/>
                        <a:buFontTx/>
                        <a:buNone/>
                        <a:tabLst/>
                        <a:defRPr/>
                      </a:pPr>
                      <a:r>
                        <a:rPr lang="en-US" altLang="zh-TW" sz="2000" kern="1200" dirty="0" smtClean="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Fed_AT</a:t>
                      </a:r>
                      <a:endParaRPr lang="zh-TW" altLang="zh-TW" sz="2000" kern="100" dirty="0" smtClean="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indent="127000" algn="ctr">
                        <a:lnSpc>
                          <a:spcPct val="150000"/>
                        </a:lnSpc>
                        <a:spcAft>
                          <a:spcPts val="0"/>
                        </a:spcAft>
                      </a:pPr>
                      <a:r>
                        <a:rPr lang="en-US" sz="2000" kern="100" dirty="0" smtClean="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0.772</a:t>
                      </a:r>
                      <a:endParaRPr lang="zh-TW" sz="20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indent="127000" algn="ctr">
                        <a:lnSpc>
                          <a:spcPct val="150000"/>
                        </a:lnSpc>
                        <a:spcAft>
                          <a:spcPts val="0"/>
                        </a:spcAft>
                      </a:pPr>
                      <a:r>
                        <a:rPr lang="en-US" sz="20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0.271</a:t>
                      </a:r>
                      <a:endParaRPr lang="zh-TW" sz="20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indent="127000" algn="ctr">
                        <a:lnSpc>
                          <a:spcPct val="150000"/>
                        </a:lnSpc>
                        <a:spcAft>
                          <a:spcPts val="0"/>
                        </a:spcAft>
                      </a:pPr>
                      <a:r>
                        <a:rPr lang="en-US" sz="20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0.224</a:t>
                      </a:r>
                      <a:endParaRPr lang="zh-TW" sz="20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indent="127000" algn="ctr">
                        <a:lnSpc>
                          <a:spcPct val="150000"/>
                        </a:lnSpc>
                        <a:spcAft>
                          <a:spcPts val="0"/>
                        </a:spcAft>
                      </a:pPr>
                      <a:r>
                        <a:rPr lang="en-US" sz="20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0.182</a:t>
                      </a:r>
                      <a:endParaRPr lang="zh-TW" sz="20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indent="127000" algn="ctr">
                        <a:lnSpc>
                          <a:spcPct val="150000"/>
                        </a:lnSpc>
                        <a:spcAft>
                          <a:spcPts val="0"/>
                        </a:spcAft>
                      </a:pPr>
                      <a:r>
                        <a:rPr lang="en-US" sz="20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0.147</a:t>
                      </a:r>
                      <a:endParaRPr lang="zh-TW" sz="20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indent="127000" algn="ctr">
                        <a:lnSpc>
                          <a:spcPct val="150000"/>
                        </a:lnSpc>
                        <a:spcAft>
                          <a:spcPts val="0"/>
                        </a:spcAft>
                      </a:pPr>
                      <a:r>
                        <a:rPr lang="en-US" sz="20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0.121</a:t>
                      </a:r>
                      <a:endParaRPr lang="zh-TW" sz="20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330452402"/>
                  </a:ext>
                </a:extLst>
              </a:tr>
              <a:tr h="463758">
                <a:tc>
                  <a:txBody>
                    <a:bodyPr/>
                    <a:lstStyle/>
                    <a:p>
                      <a:pPr algn="l">
                        <a:lnSpc>
                          <a:spcPct val="150000"/>
                        </a:lnSpc>
                        <a:spcAft>
                          <a:spcPts val="0"/>
                        </a:spcAft>
                      </a:pPr>
                      <a:r>
                        <a:rPr lang="en-US" sz="2000" kern="1200" dirty="0" smtClean="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Fed_AT_Slack</a:t>
                      </a:r>
                      <a:endParaRPr lang="zh-TW" sz="20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indent="127000" algn="ctr">
                        <a:lnSpc>
                          <a:spcPct val="150000"/>
                        </a:lnSpc>
                        <a:spcAft>
                          <a:spcPts val="0"/>
                        </a:spcAft>
                      </a:pPr>
                      <a:r>
                        <a:rPr lang="en-US" sz="2000" kern="100" dirty="0" smtClean="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0.786</a:t>
                      </a:r>
                      <a:endParaRPr lang="zh-TW" sz="20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indent="127000" algn="ctr">
                        <a:lnSpc>
                          <a:spcPct val="150000"/>
                        </a:lnSpc>
                        <a:spcAft>
                          <a:spcPts val="0"/>
                        </a:spcAft>
                      </a:pPr>
                      <a:r>
                        <a:rPr lang="en-US" sz="20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0.252</a:t>
                      </a:r>
                      <a:endParaRPr lang="zh-TW" sz="20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indent="127000" algn="ctr">
                        <a:lnSpc>
                          <a:spcPct val="150000"/>
                        </a:lnSpc>
                        <a:spcAft>
                          <a:spcPts val="0"/>
                        </a:spcAft>
                      </a:pPr>
                      <a:r>
                        <a:rPr lang="en-US" sz="20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0.275</a:t>
                      </a:r>
                      <a:endParaRPr lang="zh-TW" sz="20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indent="127000" algn="ctr">
                        <a:lnSpc>
                          <a:spcPct val="150000"/>
                        </a:lnSpc>
                        <a:spcAft>
                          <a:spcPts val="0"/>
                        </a:spcAft>
                      </a:pPr>
                      <a:r>
                        <a:rPr lang="en-US" sz="20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0.159</a:t>
                      </a:r>
                      <a:endParaRPr lang="zh-TW" sz="20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indent="127000" algn="ctr">
                        <a:lnSpc>
                          <a:spcPct val="150000"/>
                        </a:lnSpc>
                        <a:spcAft>
                          <a:spcPts val="0"/>
                        </a:spcAft>
                      </a:pPr>
                      <a:r>
                        <a:rPr lang="en-US" sz="20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0.195</a:t>
                      </a:r>
                      <a:endParaRPr lang="zh-TW" sz="20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indent="127000" algn="ctr">
                        <a:lnSpc>
                          <a:spcPct val="150000"/>
                        </a:lnSpc>
                        <a:spcAft>
                          <a:spcPts val="0"/>
                        </a:spcAft>
                      </a:pPr>
                      <a:r>
                        <a:rPr lang="en-US" sz="20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0.149</a:t>
                      </a:r>
                      <a:endParaRPr lang="zh-TW" sz="20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746275691"/>
                  </a:ext>
                </a:extLst>
              </a:tr>
              <a:tr h="463758">
                <a:tc>
                  <a:txBody>
                    <a:bodyPr/>
                    <a:lstStyle/>
                    <a:p>
                      <a:pPr marL="0" marR="0" indent="0" algn="l" defTabSz="914400" rtl="0" eaLnBrk="1" fontAlgn="auto" latinLnBrk="0" hangingPunct="1">
                        <a:lnSpc>
                          <a:spcPct val="150000"/>
                        </a:lnSpc>
                        <a:spcBef>
                          <a:spcPts val="0"/>
                        </a:spcBef>
                        <a:spcAft>
                          <a:spcPts val="0"/>
                        </a:spcAft>
                        <a:buClrTx/>
                        <a:buSzTx/>
                        <a:buFontTx/>
                        <a:buNone/>
                        <a:tabLst/>
                        <a:defRPr/>
                      </a:pPr>
                      <a:r>
                        <a:rPr lang="en-US" altLang="zh-TW" sz="2000" kern="1200" dirty="0" smtClean="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Fed_BVA</a:t>
                      </a:r>
                      <a:endParaRPr lang="zh-TW" altLang="zh-TW" sz="2000" kern="100" dirty="0" smtClean="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indent="127000" algn="ctr">
                        <a:lnSpc>
                          <a:spcPct val="150000"/>
                        </a:lnSpc>
                        <a:spcAft>
                          <a:spcPts val="0"/>
                        </a:spcAft>
                      </a:pPr>
                      <a:r>
                        <a:rPr lang="en-US" sz="2000" kern="100" dirty="0" smtClean="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0.841</a:t>
                      </a:r>
                      <a:endParaRPr lang="zh-TW" sz="20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indent="127000" algn="ctr">
                        <a:lnSpc>
                          <a:spcPct val="150000"/>
                        </a:lnSpc>
                        <a:spcAft>
                          <a:spcPts val="0"/>
                        </a:spcAft>
                      </a:pPr>
                      <a:r>
                        <a:rPr lang="en-US" sz="20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0.251</a:t>
                      </a:r>
                      <a:endParaRPr lang="zh-TW" sz="20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indent="127000" algn="ctr">
                        <a:lnSpc>
                          <a:spcPct val="150000"/>
                        </a:lnSpc>
                        <a:spcAft>
                          <a:spcPts val="0"/>
                        </a:spcAft>
                      </a:pPr>
                      <a:r>
                        <a:rPr lang="en-US" sz="20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0.225</a:t>
                      </a:r>
                      <a:endParaRPr lang="zh-TW" sz="20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indent="127000" algn="ctr">
                        <a:lnSpc>
                          <a:spcPct val="150000"/>
                        </a:lnSpc>
                        <a:spcAft>
                          <a:spcPts val="0"/>
                        </a:spcAft>
                      </a:pPr>
                      <a:r>
                        <a:rPr lang="en-US" sz="20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0.196</a:t>
                      </a:r>
                      <a:endParaRPr lang="zh-TW" sz="20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indent="127000" algn="ctr">
                        <a:lnSpc>
                          <a:spcPct val="150000"/>
                        </a:lnSpc>
                        <a:spcAft>
                          <a:spcPts val="0"/>
                        </a:spcAft>
                      </a:pPr>
                      <a:r>
                        <a:rPr lang="en-US" sz="2000"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0.178</a:t>
                      </a:r>
                      <a:endParaRPr lang="zh-TW" sz="20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indent="127000" algn="ctr">
                        <a:lnSpc>
                          <a:spcPct val="150000"/>
                        </a:lnSpc>
                        <a:spcAft>
                          <a:spcPts val="0"/>
                        </a:spcAft>
                      </a:pPr>
                      <a:r>
                        <a:rPr lang="en-US" sz="20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0.163</a:t>
                      </a:r>
                      <a:endParaRPr lang="zh-TW" sz="20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3542961856"/>
                  </a:ext>
                </a:extLst>
              </a:tr>
              <a:tr h="507079">
                <a:tc>
                  <a:txBody>
                    <a:bodyPr/>
                    <a:lstStyle/>
                    <a:p>
                      <a:pPr marL="0" marR="0" indent="0" algn="l" defTabSz="914400" rtl="0" eaLnBrk="1" fontAlgn="auto" latinLnBrk="0" hangingPunct="1">
                        <a:lnSpc>
                          <a:spcPct val="150000"/>
                        </a:lnSpc>
                        <a:spcBef>
                          <a:spcPts val="0"/>
                        </a:spcBef>
                        <a:spcAft>
                          <a:spcPts val="0"/>
                        </a:spcAft>
                        <a:buClrTx/>
                        <a:buSzTx/>
                        <a:buFontTx/>
                        <a:buNone/>
                        <a:tabLst/>
                        <a:defRPr/>
                      </a:pPr>
                      <a:r>
                        <a:rPr lang="en-US" altLang="zh-TW" sz="2000" kern="1200" dirty="0" smtClean="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Fed_BVA_Slack</a:t>
                      </a:r>
                      <a:endParaRPr lang="zh-TW" altLang="zh-TW" sz="2000" kern="100" dirty="0" smtClean="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indent="127000" algn="ctr">
                        <a:lnSpc>
                          <a:spcPct val="150000"/>
                        </a:lnSpc>
                        <a:spcAft>
                          <a:spcPts val="0"/>
                        </a:spcAft>
                      </a:pPr>
                      <a:r>
                        <a:rPr lang="en-US" sz="2000" kern="100" dirty="0" smtClean="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0.714</a:t>
                      </a:r>
                      <a:endParaRPr lang="zh-TW" sz="20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indent="127000" algn="ctr">
                        <a:lnSpc>
                          <a:spcPct val="150000"/>
                        </a:lnSpc>
                        <a:spcAft>
                          <a:spcPts val="0"/>
                        </a:spcAft>
                      </a:pPr>
                      <a:r>
                        <a:rPr lang="en-US" sz="20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0.121</a:t>
                      </a:r>
                      <a:endParaRPr lang="zh-TW" sz="20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indent="127000" algn="ctr">
                        <a:lnSpc>
                          <a:spcPct val="150000"/>
                        </a:lnSpc>
                        <a:spcAft>
                          <a:spcPts val="0"/>
                        </a:spcAft>
                      </a:pPr>
                      <a:r>
                        <a:rPr lang="en-US" sz="20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0.1115</a:t>
                      </a:r>
                      <a:endParaRPr lang="zh-TW" sz="20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indent="127000" algn="ctr">
                        <a:lnSpc>
                          <a:spcPct val="150000"/>
                        </a:lnSpc>
                        <a:spcAft>
                          <a:spcPts val="0"/>
                        </a:spcAft>
                      </a:pPr>
                      <a:r>
                        <a:rPr lang="en-US" sz="20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0.1058</a:t>
                      </a:r>
                      <a:endParaRPr lang="zh-TW" sz="20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indent="127000" algn="ctr">
                        <a:lnSpc>
                          <a:spcPct val="150000"/>
                        </a:lnSpc>
                        <a:spcAft>
                          <a:spcPts val="0"/>
                        </a:spcAft>
                      </a:pPr>
                      <a:r>
                        <a:rPr lang="en-US" sz="20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0.102</a:t>
                      </a:r>
                      <a:endParaRPr lang="zh-TW" sz="20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indent="127000" algn="ctr">
                        <a:lnSpc>
                          <a:spcPct val="150000"/>
                        </a:lnSpc>
                        <a:spcAft>
                          <a:spcPts val="0"/>
                        </a:spcAft>
                      </a:pPr>
                      <a:r>
                        <a:rPr lang="en-US" sz="20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0.100</a:t>
                      </a:r>
                      <a:endParaRPr lang="zh-TW" sz="20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2455640078"/>
                  </a:ext>
                </a:extLst>
              </a:tr>
              <a:tr h="463758">
                <a:tc>
                  <a:txBody>
                    <a:bodyPr/>
                    <a:lstStyle/>
                    <a:p>
                      <a:pPr algn="l">
                        <a:lnSpc>
                          <a:spcPct val="150000"/>
                        </a:lnSpc>
                        <a:spcAft>
                          <a:spcPts val="0"/>
                        </a:spcAft>
                      </a:pPr>
                      <a:r>
                        <a:rPr lang="en-US" sz="2000" kern="12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FedBVA</a:t>
                      </a:r>
                      <a:r>
                        <a:rPr lang="en-US" sz="2000" kern="1200"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_SAT</a:t>
                      </a:r>
                      <a:endParaRPr lang="zh-TW" sz="20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indent="127000" algn="ctr">
                        <a:lnSpc>
                          <a:spcPct val="150000"/>
                        </a:lnSpc>
                        <a:spcAft>
                          <a:spcPts val="0"/>
                        </a:spcAft>
                      </a:pPr>
                      <a:r>
                        <a:rPr lang="en-US" sz="2000" kern="100" dirty="0" smtClean="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0.864</a:t>
                      </a:r>
                      <a:endParaRPr lang="zh-TW" sz="20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indent="127000" algn="ctr">
                        <a:lnSpc>
                          <a:spcPct val="150000"/>
                        </a:lnSpc>
                        <a:spcAft>
                          <a:spcPts val="0"/>
                        </a:spcAft>
                      </a:pPr>
                      <a:r>
                        <a:rPr lang="en-US" sz="20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0.208</a:t>
                      </a:r>
                      <a:endParaRPr lang="zh-TW" sz="20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indent="127000" algn="ctr">
                        <a:lnSpc>
                          <a:spcPct val="150000"/>
                        </a:lnSpc>
                        <a:spcAft>
                          <a:spcPts val="0"/>
                        </a:spcAft>
                      </a:pPr>
                      <a:r>
                        <a:rPr lang="en-US" sz="2000"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0.19</a:t>
                      </a:r>
                      <a:endParaRPr lang="zh-TW" sz="20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indent="127000" algn="ctr">
                        <a:lnSpc>
                          <a:spcPct val="150000"/>
                        </a:lnSpc>
                        <a:spcAft>
                          <a:spcPts val="0"/>
                        </a:spcAft>
                      </a:pPr>
                      <a:r>
                        <a:rPr lang="en-US" sz="20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0.172</a:t>
                      </a:r>
                      <a:endParaRPr lang="zh-TW" sz="20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indent="127000" algn="ctr">
                        <a:lnSpc>
                          <a:spcPct val="150000"/>
                        </a:lnSpc>
                        <a:spcAft>
                          <a:spcPts val="0"/>
                        </a:spcAft>
                      </a:pPr>
                      <a:r>
                        <a:rPr lang="en-US" sz="20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0.157</a:t>
                      </a:r>
                      <a:endParaRPr lang="zh-TW" sz="20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indent="127000" algn="ctr">
                        <a:lnSpc>
                          <a:spcPct val="150000"/>
                        </a:lnSpc>
                        <a:spcAft>
                          <a:spcPts val="0"/>
                        </a:spcAft>
                      </a:pPr>
                      <a:r>
                        <a:rPr lang="en-US" sz="20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0.142</a:t>
                      </a:r>
                      <a:endParaRPr lang="zh-TW" sz="20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066677852"/>
                  </a:ext>
                </a:extLst>
              </a:tr>
              <a:tr h="927516">
                <a:tc>
                  <a:txBody>
                    <a:bodyPr/>
                    <a:lstStyle/>
                    <a:p>
                      <a:pPr algn="l">
                        <a:lnSpc>
                          <a:spcPct val="150000"/>
                        </a:lnSpc>
                        <a:spcAft>
                          <a:spcPts val="0"/>
                        </a:spcAft>
                      </a:pPr>
                      <a:r>
                        <a:rPr lang="en-US" sz="2000" kern="12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FedBVA</a:t>
                      </a:r>
                      <a:r>
                        <a:rPr lang="en-US" sz="2000" kern="1200"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_SAT_Slack</a:t>
                      </a:r>
                      <a:endParaRPr lang="zh-TW" sz="2000" kern="100" dirty="0">
                        <a:effectLst/>
                        <a:latin typeface="Times New Roman" panose="02020603050405020304" pitchFamily="18" charset="0"/>
                        <a:ea typeface="標楷體" panose="03000509000000000000" pitchFamily="65" charset="-120"/>
                        <a:cs typeface="Times New Roman" panose="02020603050405020304" pitchFamily="18" charset="0"/>
                      </a:endParaRPr>
                    </a:p>
                    <a:p>
                      <a:pPr algn="l">
                        <a:lnSpc>
                          <a:spcPct val="150000"/>
                        </a:lnSpc>
                        <a:spcAft>
                          <a:spcPts val="0"/>
                        </a:spcAft>
                      </a:pPr>
                      <a:r>
                        <a:rPr lang="en-US" sz="2000" kern="1200"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(proposed method)</a:t>
                      </a:r>
                      <a:endParaRPr lang="zh-TW" sz="20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indent="127000" algn="ctr">
                        <a:lnSpc>
                          <a:spcPct val="150000"/>
                        </a:lnSpc>
                        <a:spcAft>
                          <a:spcPts val="0"/>
                        </a:spcAft>
                      </a:pPr>
                      <a:r>
                        <a:rPr lang="en-US" altLang="zh-TW" sz="2000" kern="100" dirty="0" smtClean="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0.864</a:t>
                      </a:r>
                      <a:endParaRPr lang="zh-TW" altLang="zh-TW" sz="2000" kern="100" dirty="0" smtClean="0">
                        <a:effectLst/>
                        <a:latin typeface="Times New Roman" panose="02020603050405020304" pitchFamily="18" charset="0"/>
                        <a:ea typeface="標楷體" panose="03000509000000000000" pitchFamily="65" charset="-120"/>
                        <a:cs typeface="Times New Roman" panose="02020603050405020304" pitchFamily="18" charset="0"/>
                      </a:endParaRPr>
                    </a:p>
                    <a:p>
                      <a:pPr indent="127000" algn="ctr">
                        <a:lnSpc>
                          <a:spcPct val="150000"/>
                        </a:lnSpc>
                        <a:spcAft>
                          <a:spcPts val="0"/>
                        </a:spcAft>
                      </a:pPr>
                      <a:r>
                        <a:rPr lang="en-US" altLang="zh-TW" sz="1800" kern="1200" dirty="0" smtClean="0">
                          <a:solidFill>
                            <a:schemeClr val="tx1"/>
                          </a:solidFill>
                          <a:effectLst/>
                          <a:latin typeface="Times New Roman" panose="02020603050405020304" pitchFamily="18" charset="0"/>
                          <a:ea typeface="+mn-ea"/>
                          <a:cs typeface="Times New Roman" panose="02020603050405020304" pitchFamily="18" charset="0"/>
                        </a:rPr>
                        <a:t>(-0.03)</a:t>
                      </a:r>
                      <a:endParaRPr lang="zh-TW" sz="20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indent="127000" algn="ctr">
                        <a:lnSpc>
                          <a:spcPct val="150000"/>
                        </a:lnSpc>
                        <a:spcAft>
                          <a:spcPts val="0"/>
                        </a:spcAft>
                      </a:pPr>
                      <a:r>
                        <a:rPr lang="en-US" sz="2000" b="1"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0.325</a:t>
                      </a:r>
                      <a:endParaRPr lang="zh-TW" sz="2000" kern="100">
                        <a:effectLst/>
                        <a:latin typeface="Times New Roman" panose="02020603050405020304" pitchFamily="18" charset="0"/>
                        <a:ea typeface="標楷體" panose="03000509000000000000" pitchFamily="65" charset="-120"/>
                        <a:cs typeface="Times New Roman" panose="02020603050405020304" pitchFamily="18" charset="0"/>
                      </a:endParaRPr>
                    </a:p>
                    <a:p>
                      <a:pPr indent="127000" algn="ctr">
                        <a:lnSpc>
                          <a:spcPct val="150000"/>
                        </a:lnSpc>
                        <a:spcAft>
                          <a:spcPts val="0"/>
                        </a:spcAft>
                      </a:pPr>
                      <a:r>
                        <a:rPr lang="en-US" sz="2000" b="1"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(+0.054)</a:t>
                      </a:r>
                      <a:endParaRPr lang="zh-TW" sz="20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indent="127000" algn="ctr">
                        <a:lnSpc>
                          <a:spcPct val="150000"/>
                        </a:lnSpc>
                        <a:spcAft>
                          <a:spcPts val="0"/>
                        </a:spcAft>
                      </a:pPr>
                      <a:r>
                        <a:rPr lang="en-US" sz="2000" b="1"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0.303</a:t>
                      </a:r>
                      <a:endParaRPr lang="zh-TW" sz="2000" kern="100">
                        <a:effectLst/>
                        <a:latin typeface="Times New Roman" panose="02020603050405020304" pitchFamily="18" charset="0"/>
                        <a:ea typeface="標楷體" panose="03000509000000000000" pitchFamily="65" charset="-120"/>
                        <a:cs typeface="Times New Roman" panose="02020603050405020304" pitchFamily="18" charset="0"/>
                      </a:endParaRPr>
                    </a:p>
                    <a:p>
                      <a:pPr indent="127000" algn="ctr">
                        <a:lnSpc>
                          <a:spcPct val="150000"/>
                        </a:lnSpc>
                        <a:spcAft>
                          <a:spcPts val="0"/>
                        </a:spcAft>
                      </a:pPr>
                      <a:r>
                        <a:rPr lang="en-US" sz="2000" b="1"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(+0.028)</a:t>
                      </a:r>
                      <a:endParaRPr lang="zh-TW" sz="20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indent="127000" algn="ctr">
                        <a:lnSpc>
                          <a:spcPct val="150000"/>
                        </a:lnSpc>
                        <a:spcAft>
                          <a:spcPts val="0"/>
                        </a:spcAft>
                      </a:pPr>
                      <a:r>
                        <a:rPr lang="en-US" sz="2000" b="1"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0.263</a:t>
                      </a:r>
                      <a:endParaRPr lang="zh-TW" sz="2000" kern="100">
                        <a:effectLst/>
                        <a:latin typeface="Times New Roman" panose="02020603050405020304" pitchFamily="18" charset="0"/>
                        <a:ea typeface="標楷體" panose="03000509000000000000" pitchFamily="65" charset="-120"/>
                        <a:cs typeface="Times New Roman" panose="02020603050405020304" pitchFamily="18" charset="0"/>
                      </a:endParaRPr>
                    </a:p>
                    <a:p>
                      <a:pPr indent="127000" algn="ctr">
                        <a:lnSpc>
                          <a:spcPct val="150000"/>
                        </a:lnSpc>
                        <a:spcAft>
                          <a:spcPts val="0"/>
                        </a:spcAft>
                      </a:pPr>
                      <a:r>
                        <a:rPr lang="en-US" sz="2000" b="1"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(+0.067)</a:t>
                      </a:r>
                      <a:endParaRPr lang="zh-TW" sz="20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indent="127000" algn="ctr">
                        <a:lnSpc>
                          <a:spcPct val="150000"/>
                        </a:lnSpc>
                        <a:spcAft>
                          <a:spcPts val="0"/>
                        </a:spcAft>
                      </a:pPr>
                      <a:r>
                        <a:rPr lang="en-US" sz="2000" b="1"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0.225</a:t>
                      </a:r>
                      <a:endParaRPr lang="zh-TW" sz="2000" kern="100">
                        <a:effectLst/>
                        <a:latin typeface="Times New Roman" panose="02020603050405020304" pitchFamily="18" charset="0"/>
                        <a:ea typeface="標楷體" panose="03000509000000000000" pitchFamily="65" charset="-120"/>
                        <a:cs typeface="Times New Roman" panose="02020603050405020304" pitchFamily="18" charset="0"/>
                      </a:endParaRPr>
                    </a:p>
                    <a:p>
                      <a:pPr indent="127000" algn="ctr">
                        <a:lnSpc>
                          <a:spcPct val="150000"/>
                        </a:lnSpc>
                        <a:spcAft>
                          <a:spcPts val="0"/>
                        </a:spcAft>
                      </a:pPr>
                      <a:r>
                        <a:rPr lang="en-US" sz="2000" b="1"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(+0.03)</a:t>
                      </a:r>
                      <a:endParaRPr lang="zh-TW" sz="20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indent="127000" algn="ctr">
                        <a:lnSpc>
                          <a:spcPct val="150000"/>
                        </a:lnSpc>
                        <a:spcAft>
                          <a:spcPts val="0"/>
                        </a:spcAft>
                      </a:pPr>
                      <a:r>
                        <a:rPr lang="en-US" sz="2000" b="1"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0.199</a:t>
                      </a:r>
                      <a:endParaRPr lang="zh-TW" sz="2000" kern="100" dirty="0">
                        <a:effectLst/>
                        <a:latin typeface="Times New Roman" panose="02020603050405020304" pitchFamily="18" charset="0"/>
                        <a:ea typeface="標楷體" panose="03000509000000000000" pitchFamily="65" charset="-120"/>
                        <a:cs typeface="Times New Roman" panose="02020603050405020304" pitchFamily="18" charset="0"/>
                      </a:endParaRPr>
                    </a:p>
                    <a:p>
                      <a:pPr indent="127000" algn="ctr">
                        <a:lnSpc>
                          <a:spcPct val="150000"/>
                        </a:lnSpc>
                        <a:spcAft>
                          <a:spcPts val="0"/>
                        </a:spcAft>
                      </a:pPr>
                      <a:r>
                        <a:rPr lang="en-US" sz="2000" b="1"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(+0.033)</a:t>
                      </a:r>
                      <a:endParaRPr lang="zh-TW" sz="20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4064938993"/>
                  </a:ext>
                </a:extLst>
              </a:tr>
            </a:tbl>
          </a:graphicData>
        </a:graphic>
      </p:graphicFrame>
      <p:pic>
        <p:nvPicPr>
          <p:cNvPr id="7" name="圖片 6"/>
          <p:cNvPicPr/>
          <p:nvPr/>
        </p:nvPicPr>
        <p:blipFill>
          <a:blip r:embed="rId2"/>
          <a:stretch>
            <a:fillRect/>
          </a:stretch>
        </p:blipFill>
        <p:spPr>
          <a:xfrm>
            <a:off x="5339081" y="1652736"/>
            <a:ext cx="6543038" cy="4528608"/>
          </a:xfrm>
          <a:prstGeom prst="rect">
            <a:avLst/>
          </a:prstGeom>
        </p:spPr>
      </p:pic>
    </p:spTree>
    <p:extLst>
      <p:ext uri="{BB962C8B-B14F-4D97-AF65-F5344CB8AC3E}">
        <p14:creationId xmlns:p14="http://schemas.microsoft.com/office/powerpoint/2010/main" val="3362517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431010" y="69031"/>
            <a:ext cx="9617990" cy="951786"/>
          </a:xfrm>
        </p:spPr>
        <p:txBody>
          <a:bodyPr/>
          <a:lstStyle/>
          <a:p>
            <a:r>
              <a:rPr lang="en-US" altLang="zh-TW" dirty="0" smtClean="0"/>
              <a:t>FedProx: PGD </a:t>
            </a:r>
            <a:r>
              <a:rPr lang="en-US" altLang="zh-TW" dirty="0"/>
              <a:t>Adversarial Robustness</a:t>
            </a:r>
            <a:endParaRPr lang="zh-TW" altLang="en-US" dirty="0"/>
          </a:p>
        </p:txBody>
      </p:sp>
      <p:sp>
        <p:nvSpPr>
          <p:cNvPr id="4" name="投影片編號版面配置區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BC1835-9A42-479B-97D9-E66884E14027}" type="slidenum">
              <a:rPr kumimoji="0" lang="zh-TW" altLang="en-US" sz="1200" b="0" i="0" u="none" strike="noStrike" kern="1200" cap="none" spc="0" normalizeH="0" baseline="0" noProof="0" smtClean="0">
                <a:ln>
                  <a:noFill/>
                </a:ln>
                <a:solidFill>
                  <a:prstClr val="black">
                    <a:tint val="75000"/>
                  </a:prstClr>
                </a:solidFill>
                <a:effectLst/>
                <a:uLnTx/>
                <a:uFillTx/>
                <a:latin typeface="Microsoft JhengHei" panose="020B0604030504040204" pitchFamily="34" charset="-120"/>
                <a:ea typeface="Microsoft JhengHei" panose="020B0604030504040204" pitchFamily="34"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zh-TW" altLang="en-US" sz="1200" b="0" i="0" u="none" strike="noStrike" kern="1200" cap="none" spc="0" normalizeH="0" baseline="0" noProof="0">
              <a:ln>
                <a:noFill/>
              </a:ln>
              <a:solidFill>
                <a:prstClr val="black">
                  <a:tint val="75000"/>
                </a:prstClr>
              </a:solidFill>
              <a:effectLst/>
              <a:uLnTx/>
              <a:uFillTx/>
              <a:latin typeface="Microsoft JhengHei" panose="020B0604030504040204" pitchFamily="34" charset="-120"/>
              <a:ea typeface="Microsoft JhengHei" panose="020B0604030504040204" pitchFamily="34" charset="-120"/>
              <a:cs typeface="+mn-cs"/>
            </a:endParaRPr>
          </a:p>
        </p:txBody>
      </p:sp>
      <p:graphicFrame>
        <p:nvGraphicFramePr>
          <p:cNvPr id="7" name="表格 6"/>
          <p:cNvGraphicFramePr>
            <a:graphicFrameLocks noGrp="1"/>
          </p:cNvGraphicFramePr>
          <p:nvPr>
            <p:extLst>
              <p:ext uri="{D42A27DB-BD31-4B8C-83A1-F6EECF244321}">
                <p14:modId xmlns:p14="http://schemas.microsoft.com/office/powerpoint/2010/main" val="3172097118"/>
              </p:ext>
            </p:extLst>
          </p:nvPr>
        </p:nvGraphicFramePr>
        <p:xfrm>
          <a:off x="607992" y="1102496"/>
          <a:ext cx="10995741" cy="4956143"/>
        </p:xfrm>
        <a:graphic>
          <a:graphicData uri="http://schemas.openxmlformats.org/drawingml/2006/table">
            <a:tbl>
              <a:tblPr firstRow="1" firstCol="1" bandRow="1"/>
              <a:tblGrid>
                <a:gridCol w="3128457">
                  <a:extLst>
                    <a:ext uri="{9D8B030D-6E8A-4147-A177-3AD203B41FA5}">
                      <a16:colId xmlns:a16="http://schemas.microsoft.com/office/drawing/2014/main" val="736875704"/>
                    </a:ext>
                  </a:extLst>
                </a:gridCol>
                <a:gridCol w="1311214">
                  <a:extLst>
                    <a:ext uri="{9D8B030D-6E8A-4147-A177-3AD203B41FA5}">
                      <a16:colId xmlns:a16="http://schemas.microsoft.com/office/drawing/2014/main" val="2921744725"/>
                    </a:ext>
                  </a:extLst>
                </a:gridCol>
                <a:gridCol w="1311214">
                  <a:extLst>
                    <a:ext uri="{9D8B030D-6E8A-4147-A177-3AD203B41FA5}">
                      <a16:colId xmlns:a16="http://schemas.microsoft.com/office/drawing/2014/main" val="3519917649"/>
                    </a:ext>
                  </a:extLst>
                </a:gridCol>
                <a:gridCol w="1311214">
                  <a:extLst>
                    <a:ext uri="{9D8B030D-6E8A-4147-A177-3AD203B41FA5}">
                      <a16:colId xmlns:a16="http://schemas.microsoft.com/office/drawing/2014/main" val="1205417700"/>
                    </a:ext>
                  </a:extLst>
                </a:gridCol>
                <a:gridCol w="1311214">
                  <a:extLst>
                    <a:ext uri="{9D8B030D-6E8A-4147-A177-3AD203B41FA5}">
                      <a16:colId xmlns:a16="http://schemas.microsoft.com/office/drawing/2014/main" val="869832046"/>
                    </a:ext>
                  </a:extLst>
                </a:gridCol>
                <a:gridCol w="1311214">
                  <a:extLst>
                    <a:ext uri="{9D8B030D-6E8A-4147-A177-3AD203B41FA5}">
                      <a16:colId xmlns:a16="http://schemas.microsoft.com/office/drawing/2014/main" val="3167260608"/>
                    </a:ext>
                  </a:extLst>
                </a:gridCol>
                <a:gridCol w="1311214">
                  <a:extLst>
                    <a:ext uri="{9D8B030D-6E8A-4147-A177-3AD203B41FA5}">
                      <a16:colId xmlns:a16="http://schemas.microsoft.com/office/drawing/2014/main" val="3395672280"/>
                    </a:ext>
                  </a:extLst>
                </a:gridCol>
              </a:tblGrid>
              <a:tr h="1246963">
                <a:tc>
                  <a:txBody>
                    <a:bodyPr/>
                    <a:lstStyle/>
                    <a:p>
                      <a:pPr indent="127000" algn="ctr">
                        <a:lnSpc>
                          <a:spcPct val="150000"/>
                        </a:lnSpc>
                        <a:spcAft>
                          <a:spcPts val="0"/>
                        </a:spcAft>
                        <a:tabLst>
                          <a:tab pos="276225" algn="l"/>
                          <a:tab pos="1143000" algn="r"/>
                        </a:tabLst>
                      </a:pP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		 </a:t>
                      </a:r>
                      <a:r>
                        <a:rPr lang="en-US" sz="1600" kern="100" dirty="0" smtClean="0">
                          <a:effectLst/>
                          <a:latin typeface="Times New Roman" panose="02020603050405020304" pitchFamily="18" charset="0"/>
                          <a:ea typeface="標楷體" panose="03000509000000000000" pitchFamily="65" charset="-120"/>
                          <a:cs typeface="Times New Roman" panose="02020603050405020304" pitchFamily="18" charset="0"/>
                        </a:rPr>
                        <a:t>                        </a:t>
                      </a:r>
                      <a:r>
                        <a:rPr lang="en-US" sz="2000" kern="100" dirty="0" smtClean="0">
                          <a:effectLst/>
                          <a:latin typeface="Times New Roman" panose="02020603050405020304" pitchFamily="18" charset="0"/>
                          <a:ea typeface="標楷體" panose="03000509000000000000" pitchFamily="65" charset="-120"/>
                          <a:cs typeface="Times New Roman" panose="02020603050405020304" pitchFamily="18" charset="0"/>
                        </a:rPr>
                        <a:t>PGD</a:t>
                      </a:r>
                      <a:r>
                        <a:rPr lang="en-US" sz="2000" kern="100" baseline="0" dirty="0" smtClean="0">
                          <a:effectLst/>
                          <a:latin typeface="Times New Roman" panose="02020603050405020304" pitchFamily="18" charset="0"/>
                          <a:ea typeface="標楷體" panose="03000509000000000000" pitchFamily="65" charset="-120"/>
                          <a:cs typeface="Times New Roman" panose="02020603050405020304" pitchFamily="18" charset="0"/>
                        </a:rPr>
                        <a:t> </a:t>
                      </a:r>
                      <a:r>
                        <a:rPr lang="en-US" sz="2000" kern="100" dirty="0" smtClean="0">
                          <a:effectLst/>
                          <a:latin typeface="Times New Roman" panose="02020603050405020304" pitchFamily="18" charset="0"/>
                          <a:ea typeface="標楷體" panose="03000509000000000000" pitchFamily="65" charset="-120"/>
                          <a:cs typeface="Times New Roman" panose="02020603050405020304" pitchFamily="18" charset="0"/>
                        </a:rPr>
                        <a:t>eps</a:t>
                      </a:r>
                      <a:endParaRPr lang="zh-TW" sz="2000" kern="100" dirty="0">
                        <a:effectLst/>
                        <a:latin typeface="Times New Roman" panose="02020603050405020304" pitchFamily="18" charset="0"/>
                        <a:ea typeface="標楷體" panose="03000509000000000000" pitchFamily="65" charset="-120"/>
                        <a:cs typeface="Times New Roman" panose="02020603050405020304" pitchFamily="18" charset="0"/>
                      </a:endParaRPr>
                    </a:p>
                    <a:p>
                      <a:pPr marL="152400" indent="-152400" algn="l">
                        <a:lnSpc>
                          <a:spcPct val="150000"/>
                        </a:lnSpc>
                        <a:spcAft>
                          <a:spcPts val="0"/>
                        </a:spcAft>
                        <a:tabLst>
                          <a:tab pos="483235" algn="l"/>
                        </a:tabLst>
                      </a:pP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 </a:t>
                      </a:r>
                      <a:endParaRPr lang="en-US" altLang="zh-TW" sz="2000" kern="100" dirty="0" smtClean="0">
                        <a:effectLst/>
                        <a:latin typeface="Times New Roman" panose="02020603050405020304" pitchFamily="18" charset="0"/>
                        <a:ea typeface="標楷體" panose="03000509000000000000" pitchFamily="65" charset="-120"/>
                        <a:cs typeface="Times New Roman" panose="02020603050405020304" pitchFamily="18" charset="0"/>
                      </a:endParaRPr>
                    </a:p>
                    <a:p>
                      <a:pPr marL="152400" indent="-152400" algn="l">
                        <a:lnSpc>
                          <a:spcPct val="150000"/>
                        </a:lnSpc>
                        <a:spcAft>
                          <a:spcPts val="0"/>
                        </a:spcAft>
                        <a:tabLst>
                          <a:tab pos="483235" algn="l"/>
                        </a:tabLst>
                      </a:pPr>
                      <a:r>
                        <a:rPr lang="zh-TW" sz="2000" kern="100" dirty="0" smtClean="0">
                          <a:effectLst/>
                          <a:latin typeface="Times New Roman" panose="02020603050405020304" pitchFamily="18" charset="0"/>
                          <a:ea typeface="標楷體" panose="03000509000000000000" pitchFamily="65" charset="-120"/>
                          <a:cs typeface="Times New Roman" panose="02020603050405020304" pitchFamily="18" charset="0"/>
                        </a:rPr>
                        <a:t>聯邦</a:t>
                      </a:r>
                      <a:r>
                        <a:rPr lang="zh-TW" sz="2000" kern="100" dirty="0">
                          <a:effectLst/>
                          <a:latin typeface="Times New Roman" panose="02020603050405020304" pitchFamily="18" charset="0"/>
                          <a:ea typeface="標楷體" panose="03000509000000000000" pitchFamily="65" charset="-120"/>
                          <a:cs typeface="Times New Roman" panose="02020603050405020304" pitchFamily="18" charset="0"/>
                        </a:rPr>
                        <a:t>防禦</a:t>
                      </a:r>
                      <a:r>
                        <a:rPr lang="zh-TW" sz="2000" kern="100" dirty="0" smtClean="0">
                          <a:effectLst/>
                          <a:latin typeface="Times New Roman" panose="02020603050405020304" pitchFamily="18" charset="0"/>
                          <a:ea typeface="標楷體" panose="03000509000000000000" pitchFamily="65" charset="-120"/>
                          <a:cs typeface="Times New Roman" panose="02020603050405020304" pitchFamily="18" charset="0"/>
                        </a:rPr>
                        <a:t>方法</a:t>
                      </a:r>
                      <a:endParaRPr lang="en-US" altLang="zh-TW" sz="2000" kern="100" dirty="0" smtClean="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ap="flat" cmpd="sng" algn="ctr">
                      <a:solidFill>
                        <a:srgbClr val="000000"/>
                      </a:solidFill>
                      <a:prstDash val="solid"/>
                      <a:round/>
                      <a:headEnd type="none" w="med" len="med"/>
                      <a:tailEnd type="none" w="med" len="med"/>
                    </a:lnTlToBr>
                  </a:tcPr>
                </a:tc>
                <a:tc>
                  <a:txBody>
                    <a:bodyPr/>
                    <a:lstStyle/>
                    <a:p>
                      <a:pPr indent="127000" algn="ctr">
                        <a:lnSpc>
                          <a:spcPct val="150000"/>
                        </a:lnSpc>
                        <a:spcAft>
                          <a:spcPts val="0"/>
                        </a:spcAft>
                      </a:pPr>
                      <a:r>
                        <a:rPr lang="en-US" altLang="zh-TW" sz="2000" kern="100" dirty="0" smtClean="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Clean</a:t>
                      </a:r>
                      <a:endParaRPr lang="zh-TW" sz="20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Aft>
                          <a:spcPts val="0"/>
                        </a:spcAft>
                      </a:pPr>
                      <a:r>
                        <a:rPr lang="en-US" sz="18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0.05</a:t>
                      </a:r>
                      <a:endParaRPr lang="zh-TW" sz="18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Aft>
                          <a:spcPts val="0"/>
                        </a:spcAft>
                      </a:pPr>
                      <a:r>
                        <a:rPr lang="en-US" sz="18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0.1</a:t>
                      </a:r>
                      <a:endParaRPr lang="zh-TW" sz="18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Aft>
                          <a:spcPts val="0"/>
                        </a:spcAft>
                      </a:pPr>
                      <a:r>
                        <a:rPr lang="en-US" sz="18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0.15</a:t>
                      </a:r>
                      <a:endParaRPr lang="zh-TW" sz="18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Aft>
                          <a:spcPts val="0"/>
                        </a:spcAft>
                      </a:pPr>
                      <a:r>
                        <a:rPr lang="en-US" sz="18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0.2</a:t>
                      </a:r>
                      <a:endParaRPr lang="zh-TW" sz="18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Aft>
                          <a:spcPts val="0"/>
                        </a:spcAft>
                      </a:pPr>
                      <a:r>
                        <a:rPr lang="en-US" sz="18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0.25</a:t>
                      </a:r>
                      <a:endParaRPr lang="zh-TW" sz="18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27047350"/>
                  </a:ext>
                </a:extLst>
              </a:tr>
              <a:tr h="445151">
                <a:tc>
                  <a:txBody>
                    <a:bodyPr/>
                    <a:lstStyle/>
                    <a:p>
                      <a:pPr algn="l">
                        <a:lnSpc>
                          <a:spcPct val="150000"/>
                        </a:lnSpc>
                        <a:spcAft>
                          <a:spcPts val="0"/>
                        </a:spcAft>
                      </a:pPr>
                      <a:r>
                        <a:rPr lang="en-US" sz="2000" kern="1200" dirty="0" smtClean="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FedAvg[1]</a:t>
                      </a:r>
                      <a:endParaRPr lang="zh-TW" sz="20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tc>
                  <a:txBody>
                    <a:bodyPr/>
                    <a:lstStyle/>
                    <a:p>
                      <a:pPr indent="127000" algn="ctr">
                        <a:lnSpc>
                          <a:spcPct val="150000"/>
                        </a:lnSpc>
                        <a:spcAft>
                          <a:spcPts val="0"/>
                        </a:spcAft>
                      </a:pPr>
                      <a:r>
                        <a:rPr lang="en-US" sz="2000" b="1" kern="100" dirty="0" smtClean="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0.867</a:t>
                      </a:r>
                      <a:endParaRPr lang="zh-TW" sz="2000" b="1"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tc>
                  <a:txBody>
                    <a:bodyPr/>
                    <a:lstStyle/>
                    <a:p>
                      <a:pPr indent="127000" algn="ctr">
                        <a:lnSpc>
                          <a:spcPct val="150000"/>
                        </a:lnSpc>
                        <a:spcAft>
                          <a:spcPts val="0"/>
                        </a:spcAft>
                      </a:pPr>
                      <a:r>
                        <a:rPr lang="en-US" sz="18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0.196</a:t>
                      </a:r>
                      <a:endParaRPr lang="zh-TW" sz="18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tc>
                  <a:txBody>
                    <a:bodyPr/>
                    <a:lstStyle/>
                    <a:p>
                      <a:pPr indent="127000" algn="ctr">
                        <a:lnSpc>
                          <a:spcPct val="150000"/>
                        </a:lnSpc>
                        <a:spcAft>
                          <a:spcPts val="0"/>
                        </a:spcAft>
                      </a:pPr>
                      <a:r>
                        <a:rPr lang="en-US" sz="18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0.14</a:t>
                      </a:r>
                      <a:endParaRPr lang="zh-TW" sz="18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tc>
                  <a:txBody>
                    <a:bodyPr/>
                    <a:lstStyle/>
                    <a:p>
                      <a:pPr indent="127000" algn="ctr">
                        <a:lnSpc>
                          <a:spcPct val="150000"/>
                        </a:lnSpc>
                        <a:spcAft>
                          <a:spcPts val="0"/>
                        </a:spcAft>
                      </a:pPr>
                      <a:r>
                        <a:rPr lang="en-US" sz="18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0.114</a:t>
                      </a:r>
                      <a:endParaRPr lang="zh-TW" sz="18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tc>
                  <a:txBody>
                    <a:bodyPr/>
                    <a:lstStyle/>
                    <a:p>
                      <a:pPr indent="127000" algn="ctr">
                        <a:lnSpc>
                          <a:spcPct val="150000"/>
                        </a:lnSpc>
                        <a:spcAft>
                          <a:spcPts val="0"/>
                        </a:spcAft>
                      </a:pPr>
                      <a:r>
                        <a:rPr lang="en-US" sz="18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0.093</a:t>
                      </a:r>
                      <a:endParaRPr lang="zh-TW" sz="18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tc>
                  <a:txBody>
                    <a:bodyPr/>
                    <a:lstStyle/>
                    <a:p>
                      <a:pPr indent="127000" algn="ctr">
                        <a:lnSpc>
                          <a:spcPct val="150000"/>
                        </a:lnSpc>
                        <a:spcAft>
                          <a:spcPts val="0"/>
                        </a:spcAft>
                      </a:pPr>
                      <a:r>
                        <a:rPr lang="en-US" sz="18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0.053</a:t>
                      </a:r>
                      <a:endParaRPr lang="zh-TW" sz="18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extLst>
                  <a:ext uri="{0D108BD9-81ED-4DB2-BD59-A6C34878D82A}">
                    <a16:rowId xmlns:a16="http://schemas.microsoft.com/office/drawing/2014/main" val="3929863367"/>
                  </a:ext>
                </a:extLst>
              </a:tr>
              <a:tr h="434953">
                <a:tc>
                  <a:txBody>
                    <a:bodyPr/>
                    <a:lstStyle/>
                    <a:p>
                      <a:pPr marL="0" marR="0" indent="0" algn="l" defTabSz="914400" rtl="0" eaLnBrk="1" fontAlgn="auto" latinLnBrk="0" hangingPunct="1">
                        <a:lnSpc>
                          <a:spcPct val="150000"/>
                        </a:lnSpc>
                        <a:spcBef>
                          <a:spcPts val="0"/>
                        </a:spcBef>
                        <a:spcAft>
                          <a:spcPts val="0"/>
                        </a:spcAft>
                        <a:buClrTx/>
                        <a:buSzTx/>
                        <a:buFontTx/>
                        <a:buNone/>
                        <a:tabLst/>
                        <a:defRPr/>
                      </a:pPr>
                      <a:r>
                        <a:rPr lang="en-US" altLang="zh-TW" sz="2000" kern="1200" dirty="0" smtClean="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Fed_AT</a:t>
                      </a:r>
                      <a:endParaRPr lang="zh-TW" altLang="zh-TW" sz="2000" kern="100" dirty="0" smtClean="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indent="127000" algn="ctr">
                        <a:lnSpc>
                          <a:spcPct val="150000"/>
                        </a:lnSpc>
                        <a:spcAft>
                          <a:spcPts val="0"/>
                        </a:spcAft>
                      </a:pPr>
                      <a:r>
                        <a:rPr lang="en-US" sz="2000" kern="100" dirty="0" smtClean="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0.772</a:t>
                      </a:r>
                      <a:endParaRPr lang="zh-TW" sz="20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indent="127000" algn="ctr">
                        <a:lnSpc>
                          <a:spcPct val="150000"/>
                        </a:lnSpc>
                        <a:spcAft>
                          <a:spcPts val="0"/>
                        </a:spcAft>
                      </a:pPr>
                      <a:r>
                        <a:rPr lang="en-US" sz="18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0.16</a:t>
                      </a:r>
                      <a:endParaRPr lang="zh-TW" sz="18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indent="127000" algn="ctr">
                        <a:lnSpc>
                          <a:spcPct val="150000"/>
                        </a:lnSpc>
                        <a:spcAft>
                          <a:spcPts val="0"/>
                        </a:spcAft>
                      </a:pPr>
                      <a:r>
                        <a:rPr lang="en-US" sz="18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0.083</a:t>
                      </a:r>
                      <a:endParaRPr lang="zh-TW" sz="18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indent="127000" algn="ctr">
                        <a:lnSpc>
                          <a:spcPct val="150000"/>
                        </a:lnSpc>
                        <a:spcAft>
                          <a:spcPts val="0"/>
                        </a:spcAft>
                      </a:pPr>
                      <a:r>
                        <a:rPr lang="en-US" sz="18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0.036</a:t>
                      </a:r>
                      <a:endParaRPr lang="zh-TW" sz="18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indent="127000" algn="ctr">
                        <a:lnSpc>
                          <a:spcPct val="150000"/>
                        </a:lnSpc>
                        <a:spcAft>
                          <a:spcPts val="0"/>
                        </a:spcAft>
                      </a:pPr>
                      <a:r>
                        <a:rPr lang="en-US" sz="18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0.103</a:t>
                      </a:r>
                      <a:endParaRPr lang="zh-TW" sz="18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indent="127000" algn="ctr">
                        <a:lnSpc>
                          <a:spcPct val="150000"/>
                        </a:lnSpc>
                        <a:spcAft>
                          <a:spcPts val="0"/>
                        </a:spcAft>
                      </a:pPr>
                      <a:r>
                        <a:rPr lang="en-US" sz="18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0.084</a:t>
                      </a:r>
                      <a:endParaRPr lang="zh-TW" sz="18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640667207"/>
                  </a:ext>
                </a:extLst>
              </a:tr>
              <a:tr h="434953">
                <a:tc>
                  <a:txBody>
                    <a:bodyPr/>
                    <a:lstStyle/>
                    <a:p>
                      <a:pPr algn="l">
                        <a:lnSpc>
                          <a:spcPct val="150000"/>
                        </a:lnSpc>
                        <a:spcAft>
                          <a:spcPts val="0"/>
                        </a:spcAft>
                      </a:pPr>
                      <a:r>
                        <a:rPr lang="en-US" sz="2000" kern="1200" dirty="0" smtClean="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Fed_AT_Slack</a:t>
                      </a:r>
                      <a:endParaRPr lang="zh-TW" sz="20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indent="127000" algn="ctr">
                        <a:lnSpc>
                          <a:spcPct val="150000"/>
                        </a:lnSpc>
                        <a:spcAft>
                          <a:spcPts val="0"/>
                        </a:spcAft>
                      </a:pPr>
                      <a:r>
                        <a:rPr lang="en-US" sz="2000" kern="100" dirty="0" smtClean="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0.786</a:t>
                      </a:r>
                      <a:endParaRPr lang="zh-TW" sz="20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indent="127000" algn="ctr">
                        <a:lnSpc>
                          <a:spcPct val="150000"/>
                        </a:lnSpc>
                        <a:spcAft>
                          <a:spcPts val="0"/>
                        </a:spcAft>
                      </a:pPr>
                      <a:r>
                        <a:rPr lang="en-US" sz="18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0.123</a:t>
                      </a:r>
                      <a:endParaRPr lang="zh-TW" sz="18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indent="127000" algn="ctr">
                        <a:lnSpc>
                          <a:spcPct val="150000"/>
                        </a:lnSpc>
                        <a:spcAft>
                          <a:spcPts val="0"/>
                        </a:spcAft>
                      </a:pPr>
                      <a:r>
                        <a:rPr lang="en-US" sz="18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0.177</a:t>
                      </a:r>
                      <a:endParaRPr lang="zh-TW" sz="18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indent="127000" algn="ctr">
                        <a:lnSpc>
                          <a:spcPct val="150000"/>
                        </a:lnSpc>
                        <a:spcAft>
                          <a:spcPts val="0"/>
                        </a:spcAft>
                      </a:pPr>
                      <a:r>
                        <a:rPr lang="en-US" sz="18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0.124</a:t>
                      </a:r>
                      <a:endParaRPr lang="zh-TW" sz="18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indent="127000" algn="ctr">
                        <a:lnSpc>
                          <a:spcPct val="150000"/>
                        </a:lnSpc>
                        <a:spcAft>
                          <a:spcPts val="0"/>
                        </a:spcAft>
                      </a:pPr>
                      <a:r>
                        <a:rPr lang="en-US" sz="1800" b="1"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0.141</a:t>
                      </a:r>
                      <a:endParaRPr lang="zh-TW" sz="18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indent="127000" algn="ctr">
                        <a:lnSpc>
                          <a:spcPct val="150000"/>
                        </a:lnSpc>
                        <a:spcAft>
                          <a:spcPts val="0"/>
                        </a:spcAft>
                      </a:pPr>
                      <a:r>
                        <a:rPr lang="en-US" sz="18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0.1</a:t>
                      </a:r>
                      <a:endParaRPr lang="zh-TW" sz="18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037925261"/>
                  </a:ext>
                </a:extLst>
              </a:tr>
              <a:tr h="434953">
                <a:tc>
                  <a:txBody>
                    <a:bodyPr/>
                    <a:lstStyle/>
                    <a:p>
                      <a:pPr marL="0" marR="0" indent="0" algn="l" defTabSz="914400" rtl="0" eaLnBrk="1" fontAlgn="auto" latinLnBrk="0" hangingPunct="1">
                        <a:lnSpc>
                          <a:spcPct val="150000"/>
                        </a:lnSpc>
                        <a:spcBef>
                          <a:spcPts val="0"/>
                        </a:spcBef>
                        <a:spcAft>
                          <a:spcPts val="0"/>
                        </a:spcAft>
                        <a:buClrTx/>
                        <a:buSzTx/>
                        <a:buFontTx/>
                        <a:buNone/>
                        <a:tabLst/>
                        <a:defRPr/>
                      </a:pPr>
                      <a:r>
                        <a:rPr lang="en-US" altLang="zh-TW" sz="2000" kern="1200" dirty="0" smtClean="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Fed_BVA</a:t>
                      </a:r>
                      <a:endParaRPr lang="zh-TW" altLang="zh-TW" sz="2000" kern="100" dirty="0" smtClean="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indent="127000" algn="ctr">
                        <a:lnSpc>
                          <a:spcPct val="150000"/>
                        </a:lnSpc>
                        <a:spcAft>
                          <a:spcPts val="0"/>
                        </a:spcAft>
                      </a:pPr>
                      <a:r>
                        <a:rPr lang="en-US" sz="2000" kern="100" dirty="0" smtClean="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0.841</a:t>
                      </a:r>
                      <a:endParaRPr lang="zh-TW" sz="20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indent="127000" algn="ctr">
                        <a:lnSpc>
                          <a:spcPct val="150000"/>
                        </a:lnSpc>
                        <a:spcAft>
                          <a:spcPts val="0"/>
                        </a:spcAft>
                      </a:pPr>
                      <a:r>
                        <a:rPr lang="en-US" sz="18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0.208</a:t>
                      </a:r>
                      <a:endParaRPr lang="zh-TW" sz="18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indent="127000" algn="ctr">
                        <a:lnSpc>
                          <a:spcPct val="150000"/>
                        </a:lnSpc>
                        <a:spcAft>
                          <a:spcPts val="0"/>
                        </a:spcAft>
                      </a:pPr>
                      <a:r>
                        <a:rPr lang="en-US" sz="18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0.193</a:t>
                      </a:r>
                      <a:endParaRPr lang="zh-TW" sz="18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indent="127000" algn="ctr">
                        <a:lnSpc>
                          <a:spcPct val="150000"/>
                        </a:lnSpc>
                        <a:spcAft>
                          <a:spcPts val="0"/>
                        </a:spcAft>
                      </a:pPr>
                      <a:r>
                        <a:rPr lang="en-US" sz="18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0.132</a:t>
                      </a:r>
                      <a:endParaRPr lang="zh-TW" sz="18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indent="127000" algn="ctr">
                        <a:lnSpc>
                          <a:spcPct val="150000"/>
                        </a:lnSpc>
                        <a:spcAft>
                          <a:spcPts val="0"/>
                        </a:spcAft>
                      </a:pPr>
                      <a:r>
                        <a:rPr lang="en-US" sz="18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0.105</a:t>
                      </a:r>
                      <a:endParaRPr lang="zh-TW" sz="18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indent="127000" algn="ctr">
                        <a:lnSpc>
                          <a:spcPct val="150000"/>
                        </a:lnSpc>
                        <a:spcAft>
                          <a:spcPts val="0"/>
                        </a:spcAft>
                      </a:pPr>
                      <a:r>
                        <a:rPr lang="en-US" sz="18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0.073</a:t>
                      </a:r>
                      <a:endParaRPr lang="zh-TW" sz="18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3275926551"/>
                  </a:ext>
                </a:extLst>
              </a:tr>
              <a:tr h="475583">
                <a:tc>
                  <a:txBody>
                    <a:bodyPr/>
                    <a:lstStyle/>
                    <a:p>
                      <a:pPr marL="0" marR="0" indent="0" algn="l" defTabSz="914400" rtl="0" eaLnBrk="1" fontAlgn="auto" latinLnBrk="0" hangingPunct="1">
                        <a:lnSpc>
                          <a:spcPct val="150000"/>
                        </a:lnSpc>
                        <a:spcBef>
                          <a:spcPts val="0"/>
                        </a:spcBef>
                        <a:spcAft>
                          <a:spcPts val="0"/>
                        </a:spcAft>
                        <a:buClrTx/>
                        <a:buSzTx/>
                        <a:buFontTx/>
                        <a:buNone/>
                        <a:tabLst/>
                        <a:defRPr/>
                      </a:pPr>
                      <a:r>
                        <a:rPr lang="en-US" altLang="zh-TW" sz="2000" kern="1200" dirty="0" smtClean="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Fed_BVA_Slack</a:t>
                      </a:r>
                      <a:endParaRPr lang="zh-TW" altLang="zh-TW" sz="2000" kern="100" dirty="0" smtClean="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indent="127000" algn="ctr">
                        <a:lnSpc>
                          <a:spcPct val="150000"/>
                        </a:lnSpc>
                        <a:spcAft>
                          <a:spcPts val="0"/>
                        </a:spcAft>
                      </a:pPr>
                      <a:r>
                        <a:rPr lang="en-US" sz="2000" kern="100" dirty="0" smtClean="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0.714</a:t>
                      </a:r>
                      <a:endParaRPr lang="zh-TW" sz="20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indent="127000" algn="ctr">
                        <a:lnSpc>
                          <a:spcPct val="150000"/>
                        </a:lnSpc>
                        <a:spcAft>
                          <a:spcPts val="0"/>
                        </a:spcAft>
                      </a:pPr>
                      <a:r>
                        <a:rPr lang="en-US" sz="18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0.1153</a:t>
                      </a:r>
                      <a:endParaRPr lang="zh-TW" sz="18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indent="127000" algn="ctr">
                        <a:lnSpc>
                          <a:spcPct val="150000"/>
                        </a:lnSpc>
                        <a:spcAft>
                          <a:spcPts val="0"/>
                        </a:spcAft>
                      </a:pPr>
                      <a:r>
                        <a:rPr lang="en-US" sz="18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0.1064</a:t>
                      </a:r>
                      <a:endParaRPr lang="zh-TW" sz="18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indent="127000" algn="ctr">
                        <a:lnSpc>
                          <a:spcPct val="150000"/>
                        </a:lnSpc>
                        <a:spcAft>
                          <a:spcPts val="0"/>
                        </a:spcAft>
                      </a:pPr>
                      <a:r>
                        <a:rPr lang="en-US" sz="18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0.010</a:t>
                      </a:r>
                      <a:endParaRPr lang="zh-TW" sz="18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indent="127000" algn="ctr">
                        <a:lnSpc>
                          <a:spcPct val="150000"/>
                        </a:lnSpc>
                        <a:spcAft>
                          <a:spcPts val="0"/>
                        </a:spcAft>
                      </a:pPr>
                      <a:r>
                        <a:rPr lang="en-US" sz="18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0.097</a:t>
                      </a:r>
                      <a:endParaRPr lang="zh-TW" sz="18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indent="127000" algn="ctr">
                        <a:lnSpc>
                          <a:spcPct val="150000"/>
                        </a:lnSpc>
                        <a:spcAft>
                          <a:spcPts val="0"/>
                        </a:spcAft>
                      </a:pPr>
                      <a:r>
                        <a:rPr lang="en-US" sz="18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0.088</a:t>
                      </a:r>
                      <a:endParaRPr lang="zh-TW" sz="18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309453612"/>
                  </a:ext>
                </a:extLst>
              </a:tr>
              <a:tr h="434953">
                <a:tc>
                  <a:txBody>
                    <a:bodyPr/>
                    <a:lstStyle/>
                    <a:p>
                      <a:pPr algn="l">
                        <a:lnSpc>
                          <a:spcPct val="150000"/>
                        </a:lnSpc>
                        <a:spcAft>
                          <a:spcPts val="0"/>
                        </a:spcAft>
                      </a:pPr>
                      <a:r>
                        <a:rPr lang="en-US" sz="2000" kern="12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FedBVA</a:t>
                      </a:r>
                      <a:r>
                        <a:rPr lang="en-US" sz="2000" kern="1200"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_SAT</a:t>
                      </a:r>
                      <a:endParaRPr lang="zh-TW" sz="20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indent="127000" algn="ctr">
                        <a:lnSpc>
                          <a:spcPct val="150000"/>
                        </a:lnSpc>
                        <a:spcAft>
                          <a:spcPts val="0"/>
                        </a:spcAft>
                      </a:pPr>
                      <a:r>
                        <a:rPr lang="en-US" sz="2000" kern="100" dirty="0" smtClean="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0.864</a:t>
                      </a:r>
                      <a:endParaRPr lang="zh-TW" sz="20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indent="127000" algn="ctr">
                        <a:lnSpc>
                          <a:spcPct val="150000"/>
                        </a:lnSpc>
                        <a:spcAft>
                          <a:spcPts val="0"/>
                        </a:spcAft>
                      </a:pPr>
                      <a:r>
                        <a:rPr lang="en-US" sz="18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0.189</a:t>
                      </a:r>
                      <a:endParaRPr lang="zh-TW" sz="18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indent="127000" algn="ctr">
                        <a:lnSpc>
                          <a:spcPct val="150000"/>
                        </a:lnSpc>
                        <a:spcAft>
                          <a:spcPts val="0"/>
                        </a:spcAft>
                      </a:pPr>
                      <a:r>
                        <a:rPr lang="en-US" sz="18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0.158</a:t>
                      </a:r>
                      <a:endParaRPr lang="zh-TW" sz="18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indent="127000" algn="ctr">
                        <a:lnSpc>
                          <a:spcPct val="150000"/>
                        </a:lnSpc>
                        <a:spcAft>
                          <a:spcPts val="0"/>
                        </a:spcAft>
                      </a:pPr>
                      <a:r>
                        <a:rPr lang="en-US" sz="18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0.134</a:t>
                      </a:r>
                      <a:endParaRPr lang="zh-TW" sz="18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indent="127000" algn="ctr">
                        <a:lnSpc>
                          <a:spcPct val="150000"/>
                        </a:lnSpc>
                        <a:spcAft>
                          <a:spcPts val="0"/>
                        </a:spcAft>
                      </a:pPr>
                      <a:r>
                        <a:rPr lang="en-US" sz="18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0.112</a:t>
                      </a:r>
                      <a:endParaRPr lang="zh-TW" sz="18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indent="127000" algn="ctr">
                        <a:lnSpc>
                          <a:spcPct val="150000"/>
                        </a:lnSpc>
                        <a:spcAft>
                          <a:spcPts val="0"/>
                        </a:spcAft>
                      </a:pPr>
                      <a:r>
                        <a:rPr lang="en-US" sz="18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0.105</a:t>
                      </a:r>
                      <a:endParaRPr lang="zh-TW" sz="18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127697623"/>
                  </a:ext>
                </a:extLst>
              </a:tr>
              <a:tr h="869906">
                <a:tc>
                  <a:txBody>
                    <a:bodyPr/>
                    <a:lstStyle/>
                    <a:p>
                      <a:pPr algn="l">
                        <a:lnSpc>
                          <a:spcPct val="150000"/>
                        </a:lnSpc>
                        <a:spcAft>
                          <a:spcPts val="0"/>
                        </a:spcAft>
                      </a:pPr>
                      <a:r>
                        <a:rPr lang="en-US" sz="2000" kern="12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FedBVA</a:t>
                      </a:r>
                      <a:r>
                        <a:rPr lang="en-US" sz="2000" kern="1200"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_SAT_Slack</a:t>
                      </a:r>
                      <a:endParaRPr lang="zh-TW" sz="2000" kern="100" dirty="0">
                        <a:effectLst/>
                        <a:latin typeface="Times New Roman" panose="02020603050405020304" pitchFamily="18" charset="0"/>
                        <a:ea typeface="標楷體" panose="03000509000000000000" pitchFamily="65" charset="-120"/>
                        <a:cs typeface="Times New Roman" panose="02020603050405020304" pitchFamily="18" charset="0"/>
                      </a:endParaRPr>
                    </a:p>
                    <a:p>
                      <a:pPr algn="l">
                        <a:lnSpc>
                          <a:spcPct val="150000"/>
                        </a:lnSpc>
                        <a:spcAft>
                          <a:spcPts val="0"/>
                        </a:spcAft>
                      </a:pPr>
                      <a:r>
                        <a:rPr lang="en-US" sz="2000" kern="1200"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(proposed method)</a:t>
                      </a:r>
                      <a:endParaRPr lang="zh-TW" sz="20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indent="127000" algn="ctr">
                        <a:lnSpc>
                          <a:spcPct val="150000"/>
                        </a:lnSpc>
                        <a:spcAft>
                          <a:spcPts val="0"/>
                        </a:spcAft>
                      </a:pPr>
                      <a:r>
                        <a:rPr lang="en-US" altLang="zh-TW" sz="2000" kern="100" dirty="0" smtClean="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0.864</a:t>
                      </a:r>
                      <a:endParaRPr lang="zh-TW" altLang="zh-TW" sz="2000" kern="100" dirty="0" smtClean="0">
                        <a:effectLst/>
                        <a:latin typeface="Times New Roman" panose="02020603050405020304" pitchFamily="18" charset="0"/>
                        <a:ea typeface="標楷體" panose="03000509000000000000" pitchFamily="65" charset="-120"/>
                        <a:cs typeface="Times New Roman" panose="02020603050405020304" pitchFamily="18" charset="0"/>
                      </a:endParaRPr>
                    </a:p>
                    <a:p>
                      <a:pPr indent="127000" algn="ctr">
                        <a:lnSpc>
                          <a:spcPct val="150000"/>
                        </a:lnSpc>
                        <a:spcAft>
                          <a:spcPts val="0"/>
                        </a:spcAft>
                      </a:pPr>
                      <a:r>
                        <a:rPr lang="en-US" altLang="zh-TW" sz="1800" kern="1200" dirty="0" smtClean="0">
                          <a:solidFill>
                            <a:schemeClr val="tx1"/>
                          </a:solidFill>
                          <a:effectLst/>
                          <a:latin typeface="Times New Roman" panose="02020603050405020304" pitchFamily="18" charset="0"/>
                          <a:ea typeface="+mn-ea"/>
                          <a:cs typeface="Times New Roman" panose="02020603050405020304" pitchFamily="18" charset="0"/>
                        </a:rPr>
                        <a:t>(-0.03)</a:t>
                      </a:r>
                      <a:endParaRPr lang="zh-TW" sz="20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indent="127000" algn="ctr">
                        <a:lnSpc>
                          <a:spcPct val="150000"/>
                        </a:lnSpc>
                        <a:spcAft>
                          <a:spcPts val="0"/>
                        </a:spcAft>
                      </a:pPr>
                      <a:r>
                        <a:rPr lang="en-US" sz="1800" b="1"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0.265</a:t>
                      </a:r>
                      <a:endParaRPr lang="zh-TW" sz="1800" kern="100">
                        <a:effectLst/>
                        <a:latin typeface="Times New Roman" panose="02020603050405020304" pitchFamily="18" charset="0"/>
                        <a:ea typeface="標楷體" panose="03000509000000000000" pitchFamily="65" charset="-120"/>
                        <a:cs typeface="Times New Roman" panose="02020603050405020304" pitchFamily="18" charset="0"/>
                      </a:endParaRPr>
                    </a:p>
                    <a:p>
                      <a:pPr indent="127000" algn="ctr">
                        <a:lnSpc>
                          <a:spcPct val="150000"/>
                        </a:lnSpc>
                        <a:spcAft>
                          <a:spcPts val="0"/>
                        </a:spcAft>
                      </a:pPr>
                      <a:r>
                        <a:rPr lang="en-US" sz="18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(+0.057)</a:t>
                      </a:r>
                      <a:endParaRPr lang="zh-TW" sz="18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indent="127000" algn="ctr">
                        <a:lnSpc>
                          <a:spcPct val="150000"/>
                        </a:lnSpc>
                        <a:spcAft>
                          <a:spcPts val="0"/>
                        </a:spcAft>
                      </a:pPr>
                      <a:r>
                        <a:rPr lang="en-US" sz="1800" b="1"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0.221</a:t>
                      </a:r>
                      <a:endParaRPr lang="zh-TW" sz="1800" kern="100">
                        <a:effectLst/>
                        <a:latin typeface="Times New Roman" panose="02020603050405020304" pitchFamily="18" charset="0"/>
                        <a:ea typeface="標楷體" panose="03000509000000000000" pitchFamily="65" charset="-120"/>
                        <a:cs typeface="Times New Roman" panose="02020603050405020304" pitchFamily="18" charset="0"/>
                      </a:endParaRPr>
                    </a:p>
                    <a:p>
                      <a:pPr indent="127000" algn="ctr">
                        <a:lnSpc>
                          <a:spcPct val="150000"/>
                        </a:lnSpc>
                        <a:spcAft>
                          <a:spcPts val="0"/>
                        </a:spcAft>
                      </a:pPr>
                      <a:r>
                        <a:rPr lang="en-US" sz="18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(+0.028)</a:t>
                      </a:r>
                      <a:endParaRPr lang="zh-TW" sz="18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indent="127000" algn="ctr">
                        <a:lnSpc>
                          <a:spcPct val="150000"/>
                        </a:lnSpc>
                        <a:spcAft>
                          <a:spcPts val="0"/>
                        </a:spcAft>
                      </a:pPr>
                      <a:r>
                        <a:rPr lang="en-US" sz="1800" b="1"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0.169</a:t>
                      </a:r>
                      <a:endParaRPr lang="zh-TW" sz="1800" kern="100">
                        <a:effectLst/>
                        <a:latin typeface="Times New Roman" panose="02020603050405020304" pitchFamily="18" charset="0"/>
                        <a:ea typeface="標楷體" panose="03000509000000000000" pitchFamily="65" charset="-120"/>
                        <a:cs typeface="Times New Roman" panose="02020603050405020304" pitchFamily="18" charset="0"/>
                      </a:endParaRPr>
                    </a:p>
                    <a:p>
                      <a:pPr indent="127000" algn="ctr">
                        <a:lnSpc>
                          <a:spcPct val="150000"/>
                        </a:lnSpc>
                        <a:spcAft>
                          <a:spcPts val="0"/>
                        </a:spcAft>
                      </a:pPr>
                      <a:r>
                        <a:rPr lang="en-US" sz="18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(+0.035)</a:t>
                      </a:r>
                      <a:endParaRPr lang="zh-TW" sz="18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indent="127000" algn="ctr">
                        <a:lnSpc>
                          <a:spcPct val="150000"/>
                        </a:lnSpc>
                        <a:spcAft>
                          <a:spcPts val="0"/>
                        </a:spcAft>
                      </a:pPr>
                      <a:r>
                        <a:rPr lang="en-US" sz="18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0.126</a:t>
                      </a:r>
                      <a:endParaRPr lang="zh-TW" sz="1800" kern="100">
                        <a:effectLst/>
                        <a:latin typeface="Times New Roman" panose="02020603050405020304" pitchFamily="18" charset="0"/>
                        <a:ea typeface="標楷體" panose="03000509000000000000" pitchFamily="65" charset="-120"/>
                        <a:cs typeface="Times New Roman" panose="02020603050405020304" pitchFamily="18" charset="0"/>
                      </a:endParaRPr>
                    </a:p>
                    <a:p>
                      <a:pPr indent="127000" algn="ctr">
                        <a:lnSpc>
                          <a:spcPct val="150000"/>
                        </a:lnSpc>
                        <a:spcAft>
                          <a:spcPts val="0"/>
                        </a:spcAft>
                      </a:pPr>
                      <a:r>
                        <a:rPr lang="en-US" sz="18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(-0.015)</a:t>
                      </a:r>
                      <a:endParaRPr lang="zh-TW" sz="18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indent="127000" algn="ctr">
                        <a:lnSpc>
                          <a:spcPct val="150000"/>
                        </a:lnSpc>
                        <a:spcAft>
                          <a:spcPts val="0"/>
                        </a:spcAft>
                      </a:pPr>
                      <a:r>
                        <a:rPr lang="en-US" sz="1800" b="1"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0.108</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p>
                      <a:pPr indent="127000" algn="ctr">
                        <a:lnSpc>
                          <a:spcPct val="150000"/>
                        </a:lnSpc>
                        <a:spcAft>
                          <a:spcPts val="0"/>
                        </a:spcAft>
                      </a:pPr>
                      <a:r>
                        <a:rPr lang="en-US" sz="1800" kern="100" dirty="0">
                          <a:effectLst/>
                          <a:latin typeface="Times New Roman" panose="02020603050405020304" pitchFamily="18" charset="0"/>
                          <a:ea typeface="標楷體" panose="03000509000000000000" pitchFamily="65" charset="-120"/>
                          <a:cs typeface="Times New Roman" panose="02020603050405020304" pitchFamily="18" charset="0"/>
                        </a:rPr>
                        <a:t>(+0.003)</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713369382"/>
                  </a:ext>
                </a:extLst>
              </a:tr>
            </a:tbl>
          </a:graphicData>
        </a:graphic>
      </p:graphicFrame>
      <p:pic>
        <p:nvPicPr>
          <p:cNvPr id="6" name="圖片 5"/>
          <p:cNvPicPr/>
          <p:nvPr/>
        </p:nvPicPr>
        <p:blipFill>
          <a:blip r:embed="rId2"/>
          <a:stretch>
            <a:fillRect/>
          </a:stretch>
        </p:blipFill>
        <p:spPr>
          <a:xfrm>
            <a:off x="5669280" y="1655064"/>
            <a:ext cx="6388608" cy="4701286"/>
          </a:xfrm>
          <a:prstGeom prst="rect">
            <a:avLst/>
          </a:prstGeom>
        </p:spPr>
      </p:pic>
    </p:spTree>
    <p:extLst>
      <p:ext uri="{BB962C8B-B14F-4D97-AF65-F5344CB8AC3E}">
        <p14:creationId xmlns:p14="http://schemas.microsoft.com/office/powerpoint/2010/main" val="3844171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E0D008F-2EB8-40EF-B3A7-B899283604EA}"/>
              </a:ext>
            </a:extLst>
          </p:cNvPr>
          <p:cNvSpPr>
            <a:spLocks noGrp="1"/>
          </p:cNvSpPr>
          <p:nvPr>
            <p:ph type="title"/>
          </p:nvPr>
        </p:nvSpPr>
        <p:spPr/>
        <p:txBody>
          <a:bodyPr/>
          <a:lstStyle/>
          <a:p>
            <a:r>
              <a:rPr lang="zh-TW" altLang="en-US" dirty="0" smtClean="0"/>
              <a:t>線寬資料集 實驗結果</a:t>
            </a:r>
            <a:endParaRPr lang="zh-TW" altLang="en-US" dirty="0"/>
          </a:p>
        </p:txBody>
      </p:sp>
      <p:sp>
        <p:nvSpPr>
          <p:cNvPr id="3" name="文字版面配置區 2">
            <a:extLst>
              <a:ext uri="{FF2B5EF4-FFF2-40B4-BE49-F238E27FC236}">
                <a16:creationId xmlns:a16="http://schemas.microsoft.com/office/drawing/2014/main" id="{93AE0358-2278-4DC0-9F9C-6D6B515BA152}"/>
              </a:ext>
            </a:extLst>
          </p:cNvPr>
          <p:cNvSpPr>
            <a:spLocks noGrp="1"/>
          </p:cNvSpPr>
          <p:nvPr>
            <p:ph type="body" idx="1"/>
          </p:nvPr>
        </p:nvSpPr>
        <p:spPr>
          <a:xfrm>
            <a:off x="838200" y="4657447"/>
            <a:ext cx="10515600" cy="1500187"/>
          </a:xfrm>
        </p:spPr>
        <p:txBody>
          <a:bodyPr>
            <a:normAutofit/>
          </a:bodyPr>
          <a:lstStyle/>
          <a:p>
            <a:r>
              <a:rPr lang="en-US" altLang="zh-TW" dirty="0" smtClean="0"/>
              <a:t>FedAvg with FGSM &amp;</a:t>
            </a:r>
            <a:r>
              <a:rPr lang="zh-TW" altLang="en-US" dirty="0" smtClean="0"/>
              <a:t> </a:t>
            </a:r>
            <a:r>
              <a:rPr lang="en-US" altLang="zh-TW" dirty="0" smtClean="0"/>
              <a:t>PGD Attack</a:t>
            </a:r>
          </a:p>
          <a:p>
            <a:r>
              <a:rPr lang="en-US" altLang="zh-TW" dirty="0" smtClean="0"/>
              <a:t>FedProx </a:t>
            </a:r>
            <a:r>
              <a:rPr lang="en-US" altLang="zh-TW" dirty="0"/>
              <a:t>with FGSM &amp;</a:t>
            </a:r>
            <a:r>
              <a:rPr lang="zh-TW" altLang="en-US" dirty="0"/>
              <a:t> </a:t>
            </a:r>
            <a:r>
              <a:rPr lang="en-US" altLang="zh-TW" dirty="0"/>
              <a:t>PGD Attack</a:t>
            </a:r>
          </a:p>
          <a:p>
            <a:endParaRPr lang="en-US" altLang="zh-TW" dirty="0" smtClean="0"/>
          </a:p>
        </p:txBody>
      </p:sp>
      <p:sp>
        <p:nvSpPr>
          <p:cNvPr id="4" name="投影片編號版面配置區 3">
            <a:extLst>
              <a:ext uri="{FF2B5EF4-FFF2-40B4-BE49-F238E27FC236}">
                <a16:creationId xmlns:a16="http://schemas.microsoft.com/office/drawing/2014/main" id="{127A3148-C621-4665-92E3-BBB0A6682DF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BC1835-9A42-479B-97D9-E66884E14027}" type="slidenum">
              <a:rPr kumimoji="0" lang="zh-TW" altLang="en-US" sz="1200" b="0" i="0" u="none" strike="noStrike" kern="1200" cap="none" spc="0" normalizeH="0" baseline="0" noProof="0" smtClean="0">
                <a:ln>
                  <a:noFill/>
                </a:ln>
                <a:solidFill>
                  <a:prstClr val="black">
                    <a:tint val="75000"/>
                  </a:prstClr>
                </a:solidFill>
                <a:effectLst/>
                <a:uLnTx/>
                <a:uFillTx/>
                <a:latin typeface="微軟正黑體" panose="020B0604030504040204" pitchFamily="34" charset="-120"/>
                <a:ea typeface="微軟正黑體" panose="020B0604030504040204" pitchFamily="34"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zh-TW" altLang="en-US" sz="1200" b="0" i="0" u="none" strike="noStrike" kern="1200" cap="none" spc="0" normalizeH="0" baseline="0" noProof="0">
              <a:ln>
                <a:noFill/>
              </a:ln>
              <a:solidFill>
                <a:prstClr val="black">
                  <a:tint val="75000"/>
                </a:prstClr>
              </a:solidFill>
              <a:effectLst/>
              <a:uLnTx/>
              <a:uFillTx/>
              <a:latin typeface="微軟正黑體" panose="020B0604030504040204" pitchFamily="34" charset="-120"/>
              <a:ea typeface="微軟正黑體" panose="020B0604030504040204" pitchFamily="34" charset="-120"/>
              <a:cs typeface="+mn-cs"/>
            </a:endParaRPr>
          </a:p>
        </p:txBody>
      </p:sp>
    </p:spTree>
    <p:extLst>
      <p:ext uri="{BB962C8B-B14F-4D97-AF65-F5344CB8AC3E}">
        <p14:creationId xmlns:p14="http://schemas.microsoft.com/office/powerpoint/2010/main" val="269065598"/>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431010" y="69031"/>
            <a:ext cx="9617990" cy="951786"/>
          </a:xfrm>
        </p:spPr>
        <p:txBody>
          <a:bodyPr/>
          <a:lstStyle/>
          <a:p>
            <a:r>
              <a:rPr lang="en-US" altLang="zh-TW" dirty="0" smtClean="0"/>
              <a:t>FedAvg: FGSM </a:t>
            </a:r>
            <a:r>
              <a:rPr lang="en-US" altLang="zh-TW" dirty="0"/>
              <a:t>Adversarial Robustness</a:t>
            </a:r>
            <a:endParaRPr lang="zh-TW" altLang="en-US" dirty="0"/>
          </a:p>
        </p:txBody>
      </p:sp>
      <p:sp>
        <p:nvSpPr>
          <p:cNvPr id="4" name="投影片編號版面配置區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BC1835-9A42-479B-97D9-E66884E14027}" type="slidenum">
              <a:rPr kumimoji="0" lang="zh-TW" altLang="en-US" sz="1200" b="0" i="0" u="none" strike="noStrike" kern="1200" cap="none" spc="0" normalizeH="0" baseline="0" noProof="0" smtClean="0">
                <a:ln>
                  <a:noFill/>
                </a:ln>
                <a:solidFill>
                  <a:prstClr val="black">
                    <a:tint val="75000"/>
                  </a:prstClr>
                </a:solidFill>
                <a:effectLst/>
                <a:uLnTx/>
                <a:uFillTx/>
                <a:latin typeface="Microsoft JhengHei" panose="020B0604030504040204" pitchFamily="34" charset="-120"/>
                <a:ea typeface="Microsoft JhengHei" panose="020B0604030504040204" pitchFamily="34"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zh-TW" altLang="en-US" sz="1200" b="0" i="0" u="none" strike="noStrike" kern="1200" cap="none" spc="0" normalizeH="0" baseline="0" noProof="0">
              <a:ln>
                <a:noFill/>
              </a:ln>
              <a:solidFill>
                <a:prstClr val="black">
                  <a:tint val="75000"/>
                </a:prstClr>
              </a:solidFill>
              <a:effectLst/>
              <a:uLnTx/>
              <a:uFillTx/>
              <a:latin typeface="Microsoft JhengHei" panose="020B0604030504040204" pitchFamily="34" charset="-120"/>
              <a:ea typeface="Microsoft JhengHei" panose="020B0604030504040204" pitchFamily="34" charset="-120"/>
              <a:cs typeface="+mn-cs"/>
            </a:endParaRPr>
          </a:p>
        </p:txBody>
      </p:sp>
      <p:graphicFrame>
        <p:nvGraphicFramePr>
          <p:cNvPr id="7" name="表格 6"/>
          <p:cNvGraphicFramePr>
            <a:graphicFrameLocks noGrp="1"/>
          </p:cNvGraphicFramePr>
          <p:nvPr>
            <p:extLst>
              <p:ext uri="{D42A27DB-BD31-4B8C-83A1-F6EECF244321}">
                <p14:modId xmlns:p14="http://schemas.microsoft.com/office/powerpoint/2010/main" val="2740067996"/>
              </p:ext>
            </p:extLst>
          </p:nvPr>
        </p:nvGraphicFramePr>
        <p:xfrm>
          <a:off x="607992" y="1102496"/>
          <a:ext cx="10995741" cy="4956143"/>
        </p:xfrm>
        <a:graphic>
          <a:graphicData uri="http://schemas.openxmlformats.org/drawingml/2006/table">
            <a:tbl>
              <a:tblPr firstRow="1" firstCol="1" bandRow="1"/>
              <a:tblGrid>
                <a:gridCol w="3128457">
                  <a:extLst>
                    <a:ext uri="{9D8B030D-6E8A-4147-A177-3AD203B41FA5}">
                      <a16:colId xmlns:a16="http://schemas.microsoft.com/office/drawing/2014/main" val="736875704"/>
                    </a:ext>
                  </a:extLst>
                </a:gridCol>
                <a:gridCol w="1311214">
                  <a:extLst>
                    <a:ext uri="{9D8B030D-6E8A-4147-A177-3AD203B41FA5}">
                      <a16:colId xmlns:a16="http://schemas.microsoft.com/office/drawing/2014/main" val="2921744725"/>
                    </a:ext>
                  </a:extLst>
                </a:gridCol>
                <a:gridCol w="1311214">
                  <a:extLst>
                    <a:ext uri="{9D8B030D-6E8A-4147-A177-3AD203B41FA5}">
                      <a16:colId xmlns:a16="http://schemas.microsoft.com/office/drawing/2014/main" val="3519917649"/>
                    </a:ext>
                  </a:extLst>
                </a:gridCol>
                <a:gridCol w="1311214">
                  <a:extLst>
                    <a:ext uri="{9D8B030D-6E8A-4147-A177-3AD203B41FA5}">
                      <a16:colId xmlns:a16="http://schemas.microsoft.com/office/drawing/2014/main" val="1205417700"/>
                    </a:ext>
                  </a:extLst>
                </a:gridCol>
                <a:gridCol w="1311214">
                  <a:extLst>
                    <a:ext uri="{9D8B030D-6E8A-4147-A177-3AD203B41FA5}">
                      <a16:colId xmlns:a16="http://schemas.microsoft.com/office/drawing/2014/main" val="869832046"/>
                    </a:ext>
                  </a:extLst>
                </a:gridCol>
                <a:gridCol w="1311214">
                  <a:extLst>
                    <a:ext uri="{9D8B030D-6E8A-4147-A177-3AD203B41FA5}">
                      <a16:colId xmlns:a16="http://schemas.microsoft.com/office/drawing/2014/main" val="3167260608"/>
                    </a:ext>
                  </a:extLst>
                </a:gridCol>
                <a:gridCol w="1311214">
                  <a:extLst>
                    <a:ext uri="{9D8B030D-6E8A-4147-A177-3AD203B41FA5}">
                      <a16:colId xmlns:a16="http://schemas.microsoft.com/office/drawing/2014/main" val="3395672280"/>
                    </a:ext>
                  </a:extLst>
                </a:gridCol>
              </a:tblGrid>
              <a:tr h="1246963">
                <a:tc>
                  <a:txBody>
                    <a:bodyPr/>
                    <a:lstStyle/>
                    <a:p>
                      <a:pPr indent="127000" algn="ctr">
                        <a:lnSpc>
                          <a:spcPct val="150000"/>
                        </a:lnSpc>
                        <a:spcAft>
                          <a:spcPts val="0"/>
                        </a:spcAft>
                        <a:tabLst>
                          <a:tab pos="276225" algn="l"/>
                          <a:tab pos="1143000" algn="r"/>
                        </a:tabLst>
                      </a:pP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		 </a:t>
                      </a:r>
                      <a:r>
                        <a:rPr lang="en-US" sz="1600" kern="100" dirty="0" smtClean="0">
                          <a:effectLst/>
                          <a:latin typeface="Times New Roman" panose="02020603050405020304" pitchFamily="18" charset="0"/>
                          <a:ea typeface="標楷體" panose="03000509000000000000" pitchFamily="65" charset="-120"/>
                          <a:cs typeface="Times New Roman" panose="02020603050405020304" pitchFamily="18" charset="0"/>
                        </a:rPr>
                        <a:t>                        </a:t>
                      </a:r>
                      <a:r>
                        <a:rPr lang="en-US" sz="2000" kern="100" dirty="0" smtClean="0">
                          <a:effectLst/>
                          <a:latin typeface="Times New Roman" panose="02020603050405020304" pitchFamily="18" charset="0"/>
                          <a:ea typeface="標楷體" panose="03000509000000000000" pitchFamily="65" charset="-120"/>
                          <a:cs typeface="Times New Roman" panose="02020603050405020304" pitchFamily="18" charset="0"/>
                        </a:rPr>
                        <a:t>FGSM</a:t>
                      </a:r>
                      <a:r>
                        <a:rPr lang="en-US" sz="2000" kern="100" baseline="0" dirty="0" smtClean="0">
                          <a:effectLst/>
                          <a:latin typeface="Times New Roman" panose="02020603050405020304" pitchFamily="18" charset="0"/>
                          <a:ea typeface="標楷體" panose="03000509000000000000" pitchFamily="65" charset="-120"/>
                          <a:cs typeface="Times New Roman" panose="02020603050405020304" pitchFamily="18" charset="0"/>
                        </a:rPr>
                        <a:t> </a:t>
                      </a:r>
                      <a:r>
                        <a:rPr lang="en-US" sz="2000" kern="100" dirty="0" smtClean="0">
                          <a:effectLst/>
                          <a:latin typeface="Times New Roman" panose="02020603050405020304" pitchFamily="18" charset="0"/>
                          <a:ea typeface="標楷體" panose="03000509000000000000" pitchFamily="65" charset="-120"/>
                          <a:cs typeface="Times New Roman" panose="02020603050405020304" pitchFamily="18" charset="0"/>
                        </a:rPr>
                        <a:t>eps</a:t>
                      </a:r>
                      <a:endParaRPr lang="zh-TW" sz="2000" kern="100" dirty="0">
                        <a:effectLst/>
                        <a:latin typeface="Times New Roman" panose="02020603050405020304" pitchFamily="18" charset="0"/>
                        <a:ea typeface="標楷體" panose="03000509000000000000" pitchFamily="65" charset="-120"/>
                        <a:cs typeface="Times New Roman" panose="02020603050405020304" pitchFamily="18" charset="0"/>
                      </a:endParaRPr>
                    </a:p>
                    <a:p>
                      <a:pPr marL="152400" indent="-152400" algn="l">
                        <a:lnSpc>
                          <a:spcPct val="150000"/>
                        </a:lnSpc>
                        <a:spcAft>
                          <a:spcPts val="0"/>
                        </a:spcAft>
                        <a:tabLst>
                          <a:tab pos="483235" algn="l"/>
                        </a:tabLst>
                      </a:pP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 </a:t>
                      </a:r>
                      <a:endParaRPr lang="en-US" altLang="zh-TW" sz="2000" kern="100" dirty="0" smtClean="0">
                        <a:effectLst/>
                        <a:latin typeface="Times New Roman" panose="02020603050405020304" pitchFamily="18" charset="0"/>
                        <a:ea typeface="標楷體" panose="03000509000000000000" pitchFamily="65" charset="-120"/>
                        <a:cs typeface="Times New Roman" panose="02020603050405020304" pitchFamily="18" charset="0"/>
                      </a:endParaRPr>
                    </a:p>
                    <a:p>
                      <a:pPr marL="152400" indent="-152400" algn="l">
                        <a:lnSpc>
                          <a:spcPct val="150000"/>
                        </a:lnSpc>
                        <a:spcAft>
                          <a:spcPts val="0"/>
                        </a:spcAft>
                        <a:tabLst>
                          <a:tab pos="483235" algn="l"/>
                        </a:tabLst>
                      </a:pPr>
                      <a:r>
                        <a:rPr lang="zh-TW" sz="2000" kern="100" dirty="0" smtClean="0">
                          <a:effectLst/>
                          <a:latin typeface="Times New Roman" panose="02020603050405020304" pitchFamily="18" charset="0"/>
                          <a:ea typeface="標楷體" panose="03000509000000000000" pitchFamily="65" charset="-120"/>
                          <a:cs typeface="Times New Roman" panose="02020603050405020304" pitchFamily="18" charset="0"/>
                        </a:rPr>
                        <a:t>聯邦</a:t>
                      </a:r>
                      <a:r>
                        <a:rPr lang="zh-TW" sz="2000" kern="100" dirty="0">
                          <a:effectLst/>
                          <a:latin typeface="Times New Roman" panose="02020603050405020304" pitchFamily="18" charset="0"/>
                          <a:ea typeface="標楷體" panose="03000509000000000000" pitchFamily="65" charset="-120"/>
                          <a:cs typeface="Times New Roman" panose="02020603050405020304" pitchFamily="18" charset="0"/>
                        </a:rPr>
                        <a:t>防禦</a:t>
                      </a:r>
                      <a:r>
                        <a:rPr lang="zh-TW" sz="2000" kern="100" dirty="0" smtClean="0">
                          <a:effectLst/>
                          <a:latin typeface="Times New Roman" panose="02020603050405020304" pitchFamily="18" charset="0"/>
                          <a:ea typeface="標楷體" panose="03000509000000000000" pitchFamily="65" charset="-120"/>
                          <a:cs typeface="Times New Roman" panose="02020603050405020304" pitchFamily="18" charset="0"/>
                        </a:rPr>
                        <a:t>方法</a:t>
                      </a:r>
                      <a:endParaRPr lang="en-US" altLang="zh-TW" sz="2000" kern="100" dirty="0" smtClean="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ap="flat" cmpd="sng" algn="ctr">
                      <a:solidFill>
                        <a:srgbClr val="000000"/>
                      </a:solidFill>
                      <a:prstDash val="solid"/>
                      <a:round/>
                      <a:headEnd type="none" w="med" len="med"/>
                      <a:tailEnd type="none" w="med" len="med"/>
                    </a:lnTlToBr>
                  </a:tcPr>
                </a:tc>
                <a:tc>
                  <a:txBody>
                    <a:bodyPr/>
                    <a:lstStyle/>
                    <a:p>
                      <a:pPr indent="127000" algn="ctr">
                        <a:lnSpc>
                          <a:spcPct val="150000"/>
                        </a:lnSpc>
                        <a:spcAft>
                          <a:spcPts val="0"/>
                        </a:spcAft>
                      </a:pPr>
                      <a:r>
                        <a:rPr lang="en-US" sz="1800" kern="100" dirty="0">
                          <a:effectLst/>
                          <a:latin typeface="Times New Roman" panose="02020603050405020304" pitchFamily="18" charset="0"/>
                          <a:ea typeface="標楷體" panose="03000509000000000000" pitchFamily="65" charset="-120"/>
                          <a:cs typeface="Times New Roman" panose="02020603050405020304" pitchFamily="18" charset="0"/>
                        </a:rPr>
                        <a:t> </a:t>
                      </a:r>
                      <a:endParaRPr lang="en-US" sz="1800" kern="100" dirty="0" smtClean="0">
                        <a:effectLst/>
                        <a:latin typeface="Times New Roman" panose="02020603050405020304" pitchFamily="18" charset="0"/>
                        <a:ea typeface="標楷體" panose="03000509000000000000" pitchFamily="65" charset="-120"/>
                        <a:cs typeface="Times New Roman" panose="02020603050405020304" pitchFamily="18" charset="0"/>
                      </a:endParaRPr>
                    </a:p>
                    <a:p>
                      <a:pPr indent="127000" algn="ctr">
                        <a:lnSpc>
                          <a:spcPct val="150000"/>
                        </a:lnSpc>
                        <a:spcAft>
                          <a:spcPts val="0"/>
                        </a:spcAft>
                      </a:pPr>
                      <a:r>
                        <a:rPr lang="en-US" altLang="zh-TW" sz="1800" kern="100" dirty="0" smtClean="0">
                          <a:effectLst/>
                          <a:latin typeface="Times New Roman" panose="02020603050405020304" pitchFamily="18" charset="0"/>
                          <a:ea typeface="標楷體" panose="03000509000000000000" pitchFamily="65" charset="-120"/>
                          <a:cs typeface="Times New Roman" panose="02020603050405020304" pitchFamily="18" charset="0"/>
                        </a:rPr>
                        <a:t>clean</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Aft>
                          <a:spcPts val="0"/>
                        </a:spcAft>
                      </a:pPr>
                      <a:endParaRPr lang="en-US" sz="2000" kern="100" dirty="0" smtClean="0">
                        <a:effectLst/>
                        <a:latin typeface="Times New Roman" panose="02020603050405020304" pitchFamily="18" charset="0"/>
                        <a:ea typeface="標楷體" panose="03000509000000000000" pitchFamily="65" charset="-120"/>
                        <a:cs typeface="Times New Roman" panose="02020603050405020304" pitchFamily="18" charset="0"/>
                      </a:endParaRPr>
                    </a:p>
                    <a:p>
                      <a:pPr indent="127000" algn="ctr">
                        <a:lnSpc>
                          <a:spcPct val="150000"/>
                        </a:lnSpc>
                        <a:spcAft>
                          <a:spcPts val="0"/>
                        </a:spcAft>
                      </a:pPr>
                      <a:r>
                        <a:rPr lang="en-US" sz="2000" kern="100" dirty="0" smtClean="0">
                          <a:effectLst/>
                          <a:latin typeface="Times New Roman" panose="02020603050405020304" pitchFamily="18" charset="0"/>
                          <a:ea typeface="標楷體" panose="03000509000000000000" pitchFamily="65" charset="-120"/>
                          <a:cs typeface="Times New Roman" panose="02020603050405020304" pitchFamily="18" charset="0"/>
                        </a:rPr>
                        <a:t>0.02</a:t>
                      </a:r>
                      <a:endParaRPr lang="zh-TW" sz="20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Aft>
                          <a:spcPts val="0"/>
                        </a:spcAft>
                      </a:pPr>
                      <a:endParaRPr lang="en-US" sz="2000" kern="100" dirty="0" smtClean="0">
                        <a:effectLst/>
                        <a:latin typeface="Times New Roman" panose="02020603050405020304" pitchFamily="18" charset="0"/>
                        <a:ea typeface="標楷體" panose="03000509000000000000" pitchFamily="65" charset="-120"/>
                        <a:cs typeface="Times New Roman" panose="02020603050405020304" pitchFamily="18" charset="0"/>
                      </a:endParaRPr>
                    </a:p>
                    <a:p>
                      <a:pPr indent="127000" algn="ctr">
                        <a:lnSpc>
                          <a:spcPct val="150000"/>
                        </a:lnSpc>
                        <a:spcAft>
                          <a:spcPts val="0"/>
                        </a:spcAft>
                      </a:pPr>
                      <a:r>
                        <a:rPr lang="en-US" sz="2000" kern="100" dirty="0" smtClean="0">
                          <a:effectLst/>
                          <a:latin typeface="Times New Roman" panose="02020603050405020304" pitchFamily="18" charset="0"/>
                          <a:ea typeface="標楷體" panose="03000509000000000000" pitchFamily="65" charset="-120"/>
                          <a:cs typeface="Times New Roman" panose="02020603050405020304" pitchFamily="18" charset="0"/>
                        </a:rPr>
                        <a:t>0.04</a:t>
                      </a:r>
                      <a:endParaRPr lang="zh-TW" sz="20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Aft>
                          <a:spcPts val="0"/>
                        </a:spcAft>
                      </a:pPr>
                      <a:endParaRPr lang="en-US" sz="2000" kern="100" dirty="0" smtClean="0">
                        <a:effectLst/>
                        <a:latin typeface="Times New Roman" panose="02020603050405020304" pitchFamily="18" charset="0"/>
                        <a:ea typeface="標楷體" panose="03000509000000000000" pitchFamily="65" charset="-120"/>
                        <a:cs typeface="Times New Roman" panose="02020603050405020304" pitchFamily="18" charset="0"/>
                      </a:endParaRPr>
                    </a:p>
                    <a:p>
                      <a:pPr indent="127000" algn="ctr">
                        <a:lnSpc>
                          <a:spcPct val="150000"/>
                        </a:lnSpc>
                        <a:spcAft>
                          <a:spcPts val="0"/>
                        </a:spcAft>
                      </a:pPr>
                      <a:r>
                        <a:rPr lang="en-US" sz="2000" kern="100" dirty="0" smtClean="0">
                          <a:effectLst/>
                          <a:latin typeface="Times New Roman" panose="02020603050405020304" pitchFamily="18" charset="0"/>
                          <a:ea typeface="標楷體" panose="03000509000000000000" pitchFamily="65" charset="-120"/>
                          <a:cs typeface="Times New Roman" panose="02020603050405020304" pitchFamily="18" charset="0"/>
                        </a:rPr>
                        <a:t>0.06</a:t>
                      </a:r>
                      <a:endParaRPr lang="zh-TW" sz="20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Aft>
                          <a:spcPts val="0"/>
                        </a:spcAft>
                      </a:pPr>
                      <a:endParaRPr lang="en-US" sz="2000" kern="100" dirty="0" smtClean="0">
                        <a:effectLst/>
                        <a:latin typeface="Times New Roman" panose="02020603050405020304" pitchFamily="18" charset="0"/>
                        <a:ea typeface="標楷體" panose="03000509000000000000" pitchFamily="65" charset="-120"/>
                        <a:cs typeface="Times New Roman" panose="02020603050405020304" pitchFamily="18" charset="0"/>
                      </a:endParaRPr>
                    </a:p>
                    <a:p>
                      <a:pPr indent="127000" algn="ctr">
                        <a:lnSpc>
                          <a:spcPct val="150000"/>
                        </a:lnSpc>
                        <a:spcAft>
                          <a:spcPts val="0"/>
                        </a:spcAft>
                      </a:pPr>
                      <a:r>
                        <a:rPr lang="en-US" sz="2000" kern="100" dirty="0" smtClean="0">
                          <a:effectLst/>
                          <a:latin typeface="Times New Roman" panose="02020603050405020304" pitchFamily="18" charset="0"/>
                          <a:ea typeface="標楷體" panose="03000509000000000000" pitchFamily="65" charset="-120"/>
                          <a:cs typeface="Times New Roman" panose="02020603050405020304" pitchFamily="18" charset="0"/>
                        </a:rPr>
                        <a:t>0.08</a:t>
                      </a:r>
                      <a:endParaRPr lang="zh-TW" sz="20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Aft>
                          <a:spcPts val="0"/>
                        </a:spcAft>
                      </a:pPr>
                      <a:endParaRPr lang="en-US" sz="2000" kern="100" dirty="0" smtClean="0">
                        <a:effectLst/>
                        <a:latin typeface="Times New Roman" panose="02020603050405020304" pitchFamily="18" charset="0"/>
                        <a:ea typeface="標楷體" panose="03000509000000000000" pitchFamily="65" charset="-120"/>
                        <a:cs typeface="Times New Roman" panose="02020603050405020304" pitchFamily="18" charset="0"/>
                      </a:endParaRPr>
                    </a:p>
                    <a:p>
                      <a:pPr indent="127000" algn="ctr">
                        <a:lnSpc>
                          <a:spcPct val="150000"/>
                        </a:lnSpc>
                        <a:spcAft>
                          <a:spcPts val="0"/>
                        </a:spcAft>
                      </a:pPr>
                      <a:r>
                        <a:rPr lang="en-US" sz="2000" kern="100" dirty="0" smtClean="0">
                          <a:effectLst/>
                          <a:latin typeface="Times New Roman" panose="02020603050405020304" pitchFamily="18" charset="0"/>
                          <a:ea typeface="標楷體" panose="03000509000000000000" pitchFamily="65" charset="-120"/>
                          <a:cs typeface="Times New Roman" panose="02020603050405020304" pitchFamily="18" charset="0"/>
                        </a:rPr>
                        <a:t>0.1</a:t>
                      </a:r>
                      <a:endParaRPr lang="zh-TW" sz="20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27047350"/>
                  </a:ext>
                </a:extLst>
              </a:tr>
              <a:tr h="445151">
                <a:tc>
                  <a:txBody>
                    <a:bodyPr/>
                    <a:lstStyle/>
                    <a:p>
                      <a:pPr algn="l">
                        <a:lnSpc>
                          <a:spcPct val="150000"/>
                        </a:lnSpc>
                        <a:spcAft>
                          <a:spcPts val="0"/>
                        </a:spcAft>
                      </a:pPr>
                      <a:r>
                        <a:rPr lang="en-US" sz="2000" kern="1200" dirty="0" smtClean="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FedAvg[1]</a:t>
                      </a:r>
                      <a:endParaRPr lang="zh-TW" sz="20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tc>
                  <a:txBody>
                    <a:bodyPr/>
                    <a:lstStyle/>
                    <a:p>
                      <a:pPr indent="127000" algn="ctr">
                        <a:lnSpc>
                          <a:spcPct val="150000"/>
                        </a:lnSpc>
                        <a:spcAft>
                          <a:spcPts val="0"/>
                        </a:spcAft>
                      </a:pPr>
                      <a:r>
                        <a:rPr lang="en-US" sz="2000" kern="100" dirty="0" smtClean="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0.928</a:t>
                      </a:r>
                      <a:endParaRPr lang="zh-TW" sz="20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tc>
                  <a:txBody>
                    <a:bodyPr/>
                    <a:lstStyle/>
                    <a:p>
                      <a:pPr indent="127000" algn="ctr">
                        <a:lnSpc>
                          <a:spcPct val="150000"/>
                        </a:lnSpc>
                        <a:spcAft>
                          <a:spcPts val="0"/>
                        </a:spcAft>
                      </a:pPr>
                      <a:r>
                        <a:rPr lang="en-US" sz="20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0.813</a:t>
                      </a:r>
                      <a:endParaRPr lang="zh-TW" sz="20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tc>
                  <a:txBody>
                    <a:bodyPr/>
                    <a:lstStyle/>
                    <a:p>
                      <a:pPr indent="127000" algn="ctr">
                        <a:lnSpc>
                          <a:spcPct val="150000"/>
                        </a:lnSpc>
                        <a:spcAft>
                          <a:spcPts val="0"/>
                        </a:spcAft>
                      </a:pPr>
                      <a:r>
                        <a:rPr lang="en-US" sz="2000"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0.614</a:t>
                      </a:r>
                      <a:endParaRPr lang="zh-TW" sz="20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tc>
                  <a:txBody>
                    <a:bodyPr/>
                    <a:lstStyle/>
                    <a:p>
                      <a:pPr indent="127000" algn="ctr">
                        <a:lnSpc>
                          <a:spcPct val="150000"/>
                        </a:lnSpc>
                        <a:spcAft>
                          <a:spcPts val="0"/>
                        </a:spcAft>
                      </a:pPr>
                      <a:r>
                        <a:rPr lang="en-US" sz="20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0.326</a:t>
                      </a:r>
                      <a:endParaRPr lang="zh-TW" sz="20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tc>
                  <a:txBody>
                    <a:bodyPr/>
                    <a:lstStyle/>
                    <a:p>
                      <a:pPr indent="127000" algn="ctr">
                        <a:lnSpc>
                          <a:spcPct val="150000"/>
                        </a:lnSpc>
                        <a:spcAft>
                          <a:spcPts val="0"/>
                        </a:spcAft>
                      </a:pPr>
                      <a:r>
                        <a:rPr lang="en-US" sz="20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-0.039</a:t>
                      </a:r>
                      <a:endParaRPr lang="zh-TW" sz="20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tc>
                  <a:txBody>
                    <a:bodyPr/>
                    <a:lstStyle/>
                    <a:p>
                      <a:pPr indent="127000" algn="ctr">
                        <a:lnSpc>
                          <a:spcPct val="150000"/>
                        </a:lnSpc>
                        <a:spcAft>
                          <a:spcPts val="0"/>
                        </a:spcAft>
                      </a:pPr>
                      <a:r>
                        <a:rPr lang="en-US" sz="20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-0.457</a:t>
                      </a:r>
                      <a:endParaRPr lang="zh-TW" sz="20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extLst>
                  <a:ext uri="{0D108BD9-81ED-4DB2-BD59-A6C34878D82A}">
                    <a16:rowId xmlns:a16="http://schemas.microsoft.com/office/drawing/2014/main" val="3929863367"/>
                  </a:ext>
                </a:extLst>
              </a:tr>
              <a:tr h="434953">
                <a:tc>
                  <a:txBody>
                    <a:bodyPr/>
                    <a:lstStyle/>
                    <a:p>
                      <a:pPr marL="0" marR="0" indent="0" algn="l" defTabSz="914400" rtl="0" eaLnBrk="1" fontAlgn="auto" latinLnBrk="0" hangingPunct="1">
                        <a:lnSpc>
                          <a:spcPct val="150000"/>
                        </a:lnSpc>
                        <a:spcBef>
                          <a:spcPts val="0"/>
                        </a:spcBef>
                        <a:spcAft>
                          <a:spcPts val="0"/>
                        </a:spcAft>
                        <a:buClrTx/>
                        <a:buSzTx/>
                        <a:buFontTx/>
                        <a:buNone/>
                        <a:tabLst/>
                        <a:defRPr/>
                      </a:pPr>
                      <a:r>
                        <a:rPr lang="en-US" altLang="zh-TW" sz="2000" kern="1200" dirty="0" smtClean="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Fed_AT</a:t>
                      </a:r>
                      <a:endParaRPr lang="zh-TW" altLang="zh-TW" sz="2000" kern="100" dirty="0" smtClean="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indent="127000" algn="ctr">
                        <a:lnSpc>
                          <a:spcPct val="150000"/>
                        </a:lnSpc>
                        <a:spcAft>
                          <a:spcPts val="0"/>
                        </a:spcAft>
                      </a:pPr>
                      <a:r>
                        <a:rPr lang="en-US" sz="2000" kern="100" dirty="0" smtClean="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0.905</a:t>
                      </a:r>
                      <a:endParaRPr lang="zh-TW" sz="20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indent="127000" algn="ctr">
                        <a:lnSpc>
                          <a:spcPct val="150000"/>
                        </a:lnSpc>
                        <a:spcAft>
                          <a:spcPts val="0"/>
                        </a:spcAft>
                      </a:pPr>
                      <a:r>
                        <a:rPr lang="en-US" sz="20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0.782</a:t>
                      </a:r>
                      <a:endParaRPr lang="zh-TW" sz="20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indent="127000" algn="ctr">
                        <a:lnSpc>
                          <a:spcPct val="150000"/>
                        </a:lnSpc>
                        <a:spcAft>
                          <a:spcPts val="0"/>
                        </a:spcAft>
                      </a:pPr>
                      <a:r>
                        <a:rPr lang="en-US" sz="20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0.576</a:t>
                      </a:r>
                      <a:endParaRPr lang="zh-TW" sz="20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indent="127000" algn="ctr">
                        <a:lnSpc>
                          <a:spcPct val="150000"/>
                        </a:lnSpc>
                        <a:spcAft>
                          <a:spcPts val="0"/>
                        </a:spcAft>
                      </a:pPr>
                      <a:r>
                        <a:rPr lang="en-US" sz="20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0.273</a:t>
                      </a:r>
                      <a:endParaRPr lang="zh-TW" sz="20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indent="127000" algn="ctr">
                        <a:lnSpc>
                          <a:spcPct val="150000"/>
                        </a:lnSpc>
                        <a:spcAft>
                          <a:spcPts val="0"/>
                        </a:spcAft>
                      </a:pPr>
                      <a:r>
                        <a:rPr lang="en-US" sz="20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-0.131</a:t>
                      </a:r>
                      <a:endParaRPr lang="zh-TW" sz="20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indent="127000" algn="ctr">
                        <a:lnSpc>
                          <a:spcPct val="150000"/>
                        </a:lnSpc>
                        <a:spcAft>
                          <a:spcPts val="0"/>
                        </a:spcAft>
                      </a:pPr>
                      <a:r>
                        <a:rPr lang="en-US" sz="20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-0.604</a:t>
                      </a:r>
                      <a:endParaRPr lang="zh-TW" sz="20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640667207"/>
                  </a:ext>
                </a:extLst>
              </a:tr>
              <a:tr h="434953">
                <a:tc>
                  <a:txBody>
                    <a:bodyPr/>
                    <a:lstStyle/>
                    <a:p>
                      <a:pPr algn="l">
                        <a:lnSpc>
                          <a:spcPct val="150000"/>
                        </a:lnSpc>
                        <a:spcAft>
                          <a:spcPts val="0"/>
                        </a:spcAft>
                      </a:pPr>
                      <a:r>
                        <a:rPr lang="en-US" sz="2000" kern="1200" dirty="0" smtClean="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Fed_AT_Slack</a:t>
                      </a:r>
                      <a:endParaRPr lang="zh-TW" sz="20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indent="127000" algn="ctr">
                        <a:lnSpc>
                          <a:spcPct val="150000"/>
                        </a:lnSpc>
                        <a:spcAft>
                          <a:spcPts val="0"/>
                        </a:spcAft>
                      </a:pPr>
                      <a:r>
                        <a:rPr lang="en-US" sz="2000" kern="100" dirty="0" smtClean="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0.439</a:t>
                      </a:r>
                      <a:endParaRPr lang="zh-TW" sz="20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indent="127000" algn="ctr">
                        <a:lnSpc>
                          <a:spcPct val="150000"/>
                        </a:lnSpc>
                        <a:spcAft>
                          <a:spcPts val="0"/>
                        </a:spcAft>
                      </a:pPr>
                      <a:r>
                        <a:rPr lang="en-US" sz="20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0.084</a:t>
                      </a:r>
                      <a:endParaRPr lang="zh-TW" sz="20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indent="127000" algn="ctr">
                        <a:lnSpc>
                          <a:spcPct val="150000"/>
                        </a:lnSpc>
                        <a:spcAft>
                          <a:spcPts val="0"/>
                        </a:spcAft>
                      </a:pPr>
                      <a:r>
                        <a:rPr lang="en-US" sz="20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-0.438</a:t>
                      </a:r>
                      <a:endParaRPr lang="zh-TW" sz="20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indent="127000" algn="ctr">
                        <a:lnSpc>
                          <a:spcPct val="150000"/>
                        </a:lnSpc>
                        <a:spcAft>
                          <a:spcPts val="0"/>
                        </a:spcAft>
                      </a:pPr>
                      <a:r>
                        <a:rPr lang="en-US" sz="2000"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-1.182</a:t>
                      </a:r>
                      <a:endParaRPr lang="zh-TW" sz="20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indent="127000" algn="ctr">
                        <a:lnSpc>
                          <a:spcPct val="150000"/>
                        </a:lnSpc>
                        <a:spcAft>
                          <a:spcPts val="0"/>
                        </a:spcAft>
                      </a:pPr>
                      <a:r>
                        <a:rPr lang="en-US" sz="20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-2.205</a:t>
                      </a:r>
                      <a:endParaRPr lang="zh-TW" sz="20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indent="127000" algn="ctr">
                        <a:lnSpc>
                          <a:spcPct val="150000"/>
                        </a:lnSpc>
                        <a:spcAft>
                          <a:spcPts val="0"/>
                        </a:spcAft>
                      </a:pPr>
                      <a:r>
                        <a:rPr lang="en-US" sz="20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-3.552</a:t>
                      </a:r>
                      <a:endParaRPr lang="zh-TW" sz="20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037925261"/>
                  </a:ext>
                </a:extLst>
              </a:tr>
              <a:tr h="434953">
                <a:tc>
                  <a:txBody>
                    <a:bodyPr/>
                    <a:lstStyle/>
                    <a:p>
                      <a:pPr marL="0" marR="0" indent="0" algn="l" defTabSz="914400" rtl="0" eaLnBrk="1" fontAlgn="auto" latinLnBrk="0" hangingPunct="1">
                        <a:lnSpc>
                          <a:spcPct val="150000"/>
                        </a:lnSpc>
                        <a:spcBef>
                          <a:spcPts val="0"/>
                        </a:spcBef>
                        <a:spcAft>
                          <a:spcPts val="0"/>
                        </a:spcAft>
                        <a:buClrTx/>
                        <a:buSzTx/>
                        <a:buFontTx/>
                        <a:buNone/>
                        <a:tabLst/>
                        <a:defRPr/>
                      </a:pPr>
                      <a:r>
                        <a:rPr lang="en-US" altLang="zh-TW" sz="2000" kern="1200" dirty="0" smtClean="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Fed_BVA</a:t>
                      </a:r>
                      <a:endParaRPr lang="zh-TW" altLang="zh-TW" sz="2000" kern="100" dirty="0" smtClean="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indent="127000" algn="ctr">
                        <a:lnSpc>
                          <a:spcPct val="150000"/>
                        </a:lnSpc>
                        <a:spcAft>
                          <a:spcPts val="0"/>
                        </a:spcAft>
                      </a:pPr>
                      <a:r>
                        <a:rPr lang="en-US" sz="2000" kern="100" dirty="0" smtClean="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0.654</a:t>
                      </a:r>
                      <a:endParaRPr lang="zh-TW" sz="20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indent="127000" algn="ctr">
                        <a:lnSpc>
                          <a:spcPct val="150000"/>
                        </a:lnSpc>
                        <a:spcAft>
                          <a:spcPts val="0"/>
                        </a:spcAft>
                      </a:pPr>
                      <a:r>
                        <a:rPr lang="en-US" sz="20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0.358</a:t>
                      </a:r>
                      <a:endParaRPr lang="zh-TW" sz="20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indent="127000" algn="ctr">
                        <a:lnSpc>
                          <a:spcPct val="150000"/>
                        </a:lnSpc>
                        <a:spcAft>
                          <a:spcPts val="0"/>
                        </a:spcAft>
                      </a:pPr>
                      <a:r>
                        <a:rPr lang="en-US" sz="20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-0.067</a:t>
                      </a:r>
                      <a:endParaRPr lang="zh-TW" sz="20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indent="127000" algn="ctr">
                        <a:lnSpc>
                          <a:spcPct val="150000"/>
                        </a:lnSpc>
                        <a:spcAft>
                          <a:spcPts val="0"/>
                        </a:spcAft>
                      </a:pPr>
                      <a:r>
                        <a:rPr lang="en-US" sz="2000"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-0.605</a:t>
                      </a:r>
                      <a:endParaRPr lang="zh-TW" sz="20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indent="127000" algn="ctr">
                        <a:lnSpc>
                          <a:spcPct val="150000"/>
                        </a:lnSpc>
                        <a:spcAft>
                          <a:spcPts val="0"/>
                        </a:spcAft>
                      </a:pPr>
                      <a:r>
                        <a:rPr lang="en-US" sz="20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-1.207</a:t>
                      </a:r>
                      <a:endParaRPr lang="zh-TW" sz="20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indent="127000" algn="ctr">
                        <a:lnSpc>
                          <a:spcPct val="150000"/>
                        </a:lnSpc>
                        <a:spcAft>
                          <a:spcPts val="0"/>
                        </a:spcAft>
                      </a:pPr>
                      <a:r>
                        <a:rPr lang="en-US" sz="20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-1.778</a:t>
                      </a:r>
                      <a:endParaRPr lang="zh-TW" sz="20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3275926551"/>
                  </a:ext>
                </a:extLst>
              </a:tr>
              <a:tr h="475583">
                <a:tc>
                  <a:txBody>
                    <a:bodyPr/>
                    <a:lstStyle/>
                    <a:p>
                      <a:pPr marL="0" marR="0" indent="0" algn="l" defTabSz="914400" rtl="0" eaLnBrk="1" fontAlgn="auto" latinLnBrk="0" hangingPunct="1">
                        <a:lnSpc>
                          <a:spcPct val="150000"/>
                        </a:lnSpc>
                        <a:spcBef>
                          <a:spcPts val="0"/>
                        </a:spcBef>
                        <a:spcAft>
                          <a:spcPts val="0"/>
                        </a:spcAft>
                        <a:buClrTx/>
                        <a:buSzTx/>
                        <a:buFontTx/>
                        <a:buNone/>
                        <a:tabLst/>
                        <a:defRPr/>
                      </a:pPr>
                      <a:r>
                        <a:rPr lang="en-US" altLang="zh-TW" sz="2000" kern="1200" dirty="0" smtClean="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Fed_BVA_Slack</a:t>
                      </a:r>
                      <a:endParaRPr lang="zh-TW" altLang="zh-TW" sz="2000" kern="100" dirty="0" smtClean="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indent="127000" algn="ctr">
                        <a:lnSpc>
                          <a:spcPct val="150000"/>
                        </a:lnSpc>
                        <a:spcAft>
                          <a:spcPts val="0"/>
                        </a:spcAft>
                      </a:pPr>
                      <a:r>
                        <a:rPr lang="en-US" sz="2000" kern="100" dirty="0" smtClean="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0.77</a:t>
                      </a:r>
                      <a:endParaRPr lang="zh-TW" sz="20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indent="127000" algn="ctr">
                        <a:lnSpc>
                          <a:spcPct val="150000"/>
                        </a:lnSpc>
                        <a:spcAft>
                          <a:spcPts val="0"/>
                        </a:spcAft>
                      </a:pPr>
                      <a:r>
                        <a:rPr lang="en-US" sz="2000"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0.644</a:t>
                      </a:r>
                      <a:endParaRPr lang="zh-TW" sz="20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indent="127000" algn="ctr">
                        <a:lnSpc>
                          <a:spcPct val="150000"/>
                        </a:lnSpc>
                        <a:spcAft>
                          <a:spcPts val="0"/>
                        </a:spcAft>
                      </a:pPr>
                      <a:r>
                        <a:rPr lang="en-US" sz="20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0.453</a:t>
                      </a:r>
                      <a:endParaRPr lang="zh-TW" sz="20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indent="127000" algn="ctr">
                        <a:lnSpc>
                          <a:spcPct val="150000"/>
                        </a:lnSpc>
                        <a:spcAft>
                          <a:spcPts val="0"/>
                        </a:spcAft>
                      </a:pPr>
                      <a:r>
                        <a:rPr lang="en-US" sz="2000"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0.213</a:t>
                      </a:r>
                      <a:endParaRPr lang="zh-TW" sz="20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indent="127000" algn="ctr">
                        <a:lnSpc>
                          <a:spcPct val="150000"/>
                        </a:lnSpc>
                        <a:spcAft>
                          <a:spcPts val="0"/>
                        </a:spcAft>
                      </a:pPr>
                      <a:r>
                        <a:rPr lang="en-US" sz="2000"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-0.047</a:t>
                      </a:r>
                      <a:endParaRPr lang="zh-TW" sz="20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indent="127000" algn="ctr">
                        <a:lnSpc>
                          <a:spcPct val="150000"/>
                        </a:lnSpc>
                        <a:spcAft>
                          <a:spcPts val="0"/>
                        </a:spcAft>
                      </a:pPr>
                      <a:r>
                        <a:rPr lang="en-US" sz="20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-0.285</a:t>
                      </a:r>
                      <a:endParaRPr lang="zh-TW" sz="20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309453612"/>
                  </a:ext>
                </a:extLst>
              </a:tr>
              <a:tr h="434953">
                <a:tc>
                  <a:txBody>
                    <a:bodyPr/>
                    <a:lstStyle/>
                    <a:p>
                      <a:pPr algn="l">
                        <a:lnSpc>
                          <a:spcPct val="150000"/>
                        </a:lnSpc>
                        <a:spcAft>
                          <a:spcPts val="0"/>
                        </a:spcAft>
                      </a:pPr>
                      <a:r>
                        <a:rPr lang="en-US" sz="2000" kern="12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FedBVA</a:t>
                      </a:r>
                      <a:r>
                        <a:rPr lang="en-US" sz="2000" kern="1200"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_SAT</a:t>
                      </a:r>
                      <a:endParaRPr lang="zh-TW" sz="20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indent="127000" algn="ctr">
                        <a:lnSpc>
                          <a:spcPct val="150000"/>
                        </a:lnSpc>
                        <a:spcAft>
                          <a:spcPts val="0"/>
                        </a:spcAft>
                      </a:pPr>
                      <a:r>
                        <a:rPr lang="en-US" sz="2000" kern="100" dirty="0" smtClean="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0.868</a:t>
                      </a:r>
                      <a:endParaRPr lang="zh-TW" sz="20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indent="127000" algn="ctr">
                        <a:lnSpc>
                          <a:spcPct val="150000"/>
                        </a:lnSpc>
                        <a:spcAft>
                          <a:spcPts val="0"/>
                        </a:spcAft>
                      </a:pPr>
                      <a:r>
                        <a:rPr lang="en-US" sz="2000"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0.714</a:t>
                      </a:r>
                      <a:endParaRPr lang="zh-TW" sz="20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indent="127000" algn="ctr">
                        <a:lnSpc>
                          <a:spcPct val="150000"/>
                        </a:lnSpc>
                        <a:spcAft>
                          <a:spcPts val="0"/>
                        </a:spcAft>
                      </a:pPr>
                      <a:r>
                        <a:rPr lang="en-US" sz="20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0.461</a:t>
                      </a:r>
                      <a:endParaRPr lang="zh-TW" sz="20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indent="127000" algn="ctr">
                        <a:lnSpc>
                          <a:spcPct val="150000"/>
                        </a:lnSpc>
                        <a:spcAft>
                          <a:spcPts val="0"/>
                        </a:spcAft>
                      </a:pPr>
                      <a:r>
                        <a:rPr lang="en-US" sz="20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0.088</a:t>
                      </a:r>
                      <a:endParaRPr lang="zh-TW" sz="20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indent="127000" algn="ctr">
                        <a:lnSpc>
                          <a:spcPct val="150000"/>
                        </a:lnSpc>
                        <a:spcAft>
                          <a:spcPts val="0"/>
                        </a:spcAft>
                      </a:pPr>
                      <a:r>
                        <a:rPr lang="en-US" sz="2000"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-0.41</a:t>
                      </a:r>
                      <a:endParaRPr lang="zh-TW" sz="20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indent="127000" algn="ctr">
                        <a:lnSpc>
                          <a:spcPct val="150000"/>
                        </a:lnSpc>
                        <a:spcAft>
                          <a:spcPts val="0"/>
                        </a:spcAft>
                      </a:pPr>
                      <a:r>
                        <a:rPr lang="en-US" sz="20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-1.005</a:t>
                      </a:r>
                      <a:endParaRPr lang="zh-TW" sz="20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127697623"/>
                  </a:ext>
                </a:extLst>
              </a:tr>
              <a:tr h="869906">
                <a:tc>
                  <a:txBody>
                    <a:bodyPr/>
                    <a:lstStyle/>
                    <a:p>
                      <a:pPr algn="l">
                        <a:lnSpc>
                          <a:spcPct val="150000"/>
                        </a:lnSpc>
                        <a:spcAft>
                          <a:spcPts val="0"/>
                        </a:spcAft>
                      </a:pPr>
                      <a:r>
                        <a:rPr lang="en-US" sz="2000" kern="12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FedBVA</a:t>
                      </a:r>
                      <a:r>
                        <a:rPr lang="en-US" sz="2000" kern="1200"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_SAT_Slack</a:t>
                      </a:r>
                      <a:endParaRPr lang="zh-TW" sz="2000" kern="100" dirty="0">
                        <a:effectLst/>
                        <a:latin typeface="Times New Roman" panose="02020603050405020304" pitchFamily="18" charset="0"/>
                        <a:ea typeface="標楷體" panose="03000509000000000000" pitchFamily="65" charset="-120"/>
                        <a:cs typeface="Times New Roman" panose="02020603050405020304" pitchFamily="18" charset="0"/>
                      </a:endParaRPr>
                    </a:p>
                    <a:p>
                      <a:pPr algn="l">
                        <a:lnSpc>
                          <a:spcPct val="150000"/>
                        </a:lnSpc>
                        <a:spcAft>
                          <a:spcPts val="0"/>
                        </a:spcAft>
                      </a:pPr>
                      <a:r>
                        <a:rPr lang="en-US" sz="2000" kern="1200"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(proposed method)</a:t>
                      </a:r>
                      <a:endParaRPr lang="zh-TW" sz="20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indent="127000" algn="ctr">
                        <a:lnSpc>
                          <a:spcPct val="150000"/>
                        </a:lnSpc>
                        <a:spcAft>
                          <a:spcPts val="0"/>
                        </a:spcAft>
                      </a:pPr>
                      <a:r>
                        <a:rPr lang="en-US" sz="2000" b="1" kern="100" dirty="0" smtClean="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0.931</a:t>
                      </a:r>
                      <a:endParaRPr lang="zh-TW" sz="2000" kern="100" dirty="0">
                        <a:effectLst/>
                        <a:latin typeface="Times New Roman" panose="02020603050405020304" pitchFamily="18" charset="0"/>
                        <a:ea typeface="標楷體" panose="03000509000000000000" pitchFamily="65" charset="-120"/>
                        <a:cs typeface="Times New Roman" panose="02020603050405020304" pitchFamily="18" charset="0"/>
                      </a:endParaRPr>
                    </a:p>
                    <a:p>
                      <a:pPr indent="127000" algn="ctr">
                        <a:lnSpc>
                          <a:spcPct val="150000"/>
                        </a:lnSpc>
                        <a:spcAft>
                          <a:spcPts val="0"/>
                        </a:spcAft>
                      </a:pPr>
                      <a:r>
                        <a:rPr lang="en-US" sz="2000" b="1"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a:t>
                      </a:r>
                      <a:r>
                        <a:rPr lang="en-US" sz="2000" b="1" kern="100" dirty="0" smtClean="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0.03)</a:t>
                      </a:r>
                      <a:endParaRPr lang="zh-TW" sz="20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indent="127000" algn="ctr">
                        <a:lnSpc>
                          <a:spcPct val="150000"/>
                        </a:lnSpc>
                        <a:spcAft>
                          <a:spcPts val="0"/>
                        </a:spcAft>
                      </a:pPr>
                      <a:r>
                        <a:rPr lang="en-US" sz="2000" b="1"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0.842</a:t>
                      </a:r>
                      <a:endParaRPr lang="zh-TW" sz="2000" kern="100" dirty="0">
                        <a:effectLst/>
                        <a:latin typeface="Times New Roman" panose="02020603050405020304" pitchFamily="18" charset="0"/>
                        <a:ea typeface="標楷體" panose="03000509000000000000" pitchFamily="65" charset="-120"/>
                        <a:cs typeface="Times New Roman" panose="02020603050405020304" pitchFamily="18" charset="0"/>
                      </a:endParaRPr>
                    </a:p>
                    <a:p>
                      <a:pPr indent="127000" algn="ctr">
                        <a:lnSpc>
                          <a:spcPct val="150000"/>
                        </a:lnSpc>
                        <a:spcAft>
                          <a:spcPts val="0"/>
                        </a:spcAft>
                      </a:pPr>
                      <a:r>
                        <a:rPr lang="en-US" sz="2000"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(+0.03)</a:t>
                      </a:r>
                      <a:endParaRPr lang="zh-TW" sz="20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indent="127000" algn="ctr">
                        <a:lnSpc>
                          <a:spcPct val="150000"/>
                        </a:lnSpc>
                        <a:spcAft>
                          <a:spcPts val="0"/>
                        </a:spcAft>
                      </a:pPr>
                      <a:r>
                        <a:rPr lang="en-US" sz="2000" b="1"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0.723</a:t>
                      </a:r>
                      <a:endParaRPr lang="zh-TW" sz="2000" kern="100" dirty="0">
                        <a:effectLst/>
                        <a:latin typeface="Times New Roman" panose="02020603050405020304" pitchFamily="18" charset="0"/>
                        <a:ea typeface="標楷體" panose="03000509000000000000" pitchFamily="65" charset="-120"/>
                        <a:cs typeface="Times New Roman" panose="02020603050405020304" pitchFamily="18" charset="0"/>
                      </a:endParaRPr>
                    </a:p>
                    <a:p>
                      <a:pPr indent="127000" algn="ctr">
                        <a:lnSpc>
                          <a:spcPct val="150000"/>
                        </a:lnSpc>
                        <a:spcAft>
                          <a:spcPts val="0"/>
                        </a:spcAft>
                      </a:pPr>
                      <a:r>
                        <a:rPr lang="en-US" sz="2000"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(+0.109)</a:t>
                      </a:r>
                      <a:endParaRPr lang="zh-TW" sz="20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indent="127000" algn="ctr">
                        <a:lnSpc>
                          <a:spcPct val="150000"/>
                        </a:lnSpc>
                        <a:spcAft>
                          <a:spcPts val="0"/>
                        </a:spcAft>
                      </a:pPr>
                      <a:r>
                        <a:rPr lang="en-US" sz="2000" b="1"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0.596</a:t>
                      </a:r>
                      <a:endParaRPr lang="zh-TW" sz="2000" kern="100" dirty="0">
                        <a:effectLst/>
                        <a:latin typeface="Times New Roman" panose="02020603050405020304" pitchFamily="18" charset="0"/>
                        <a:ea typeface="標楷體" panose="03000509000000000000" pitchFamily="65" charset="-120"/>
                        <a:cs typeface="Times New Roman" panose="02020603050405020304" pitchFamily="18" charset="0"/>
                      </a:endParaRPr>
                    </a:p>
                    <a:p>
                      <a:pPr indent="127000" algn="ctr">
                        <a:lnSpc>
                          <a:spcPct val="150000"/>
                        </a:lnSpc>
                        <a:spcAft>
                          <a:spcPts val="0"/>
                        </a:spcAft>
                      </a:pPr>
                      <a:r>
                        <a:rPr lang="en-US" sz="2000"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(+0.27)</a:t>
                      </a:r>
                      <a:endParaRPr lang="zh-TW" sz="20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indent="127000" algn="ctr">
                        <a:lnSpc>
                          <a:spcPct val="150000"/>
                        </a:lnSpc>
                        <a:spcAft>
                          <a:spcPts val="0"/>
                        </a:spcAft>
                      </a:pPr>
                      <a:r>
                        <a:rPr lang="en-US" sz="2000" b="1"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0.476</a:t>
                      </a:r>
                      <a:endParaRPr lang="zh-TW" sz="2000" kern="100" dirty="0">
                        <a:effectLst/>
                        <a:latin typeface="Times New Roman" panose="02020603050405020304" pitchFamily="18" charset="0"/>
                        <a:ea typeface="標楷體" panose="03000509000000000000" pitchFamily="65" charset="-120"/>
                        <a:cs typeface="Times New Roman" panose="02020603050405020304" pitchFamily="18" charset="0"/>
                      </a:endParaRPr>
                    </a:p>
                    <a:p>
                      <a:pPr indent="127000" algn="ctr">
                        <a:lnSpc>
                          <a:spcPct val="150000"/>
                        </a:lnSpc>
                        <a:spcAft>
                          <a:spcPts val="0"/>
                        </a:spcAft>
                      </a:pPr>
                      <a:r>
                        <a:rPr lang="en-US" sz="2000"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(+0.515)</a:t>
                      </a:r>
                      <a:endParaRPr lang="zh-TW" sz="20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indent="127000" algn="ctr">
                        <a:lnSpc>
                          <a:spcPct val="150000"/>
                        </a:lnSpc>
                        <a:spcAft>
                          <a:spcPts val="0"/>
                        </a:spcAft>
                      </a:pPr>
                      <a:r>
                        <a:rPr lang="en-US" sz="2000" b="1"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0.369</a:t>
                      </a:r>
                      <a:endParaRPr lang="zh-TW" sz="2000" kern="100" dirty="0">
                        <a:effectLst/>
                        <a:latin typeface="Times New Roman" panose="02020603050405020304" pitchFamily="18" charset="0"/>
                        <a:ea typeface="標楷體" panose="03000509000000000000" pitchFamily="65" charset="-120"/>
                        <a:cs typeface="Times New Roman" panose="02020603050405020304" pitchFamily="18" charset="0"/>
                      </a:endParaRPr>
                    </a:p>
                    <a:p>
                      <a:pPr indent="127000" algn="ctr">
                        <a:lnSpc>
                          <a:spcPct val="150000"/>
                        </a:lnSpc>
                        <a:spcAft>
                          <a:spcPts val="0"/>
                        </a:spcAft>
                      </a:pPr>
                      <a:r>
                        <a:rPr lang="en-US" sz="2000"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(+0.7)</a:t>
                      </a:r>
                      <a:endParaRPr lang="zh-TW" sz="20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713369382"/>
                  </a:ext>
                </a:extLst>
              </a:tr>
            </a:tbl>
          </a:graphicData>
        </a:graphic>
      </p:graphicFrame>
      <p:pic>
        <p:nvPicPr>
          <p:cNvPr id="8" name="圖片 7"/>
          <p:cNvPicPr/>
          <p:nvPr/>
        </p:nvPicPr>
        <p:blipFill>
          <a:blip r:embed="rId2"/>
          <a:stretch>
            <a:fillRect/>
          </a:stretch>
        </p:blipFill>
        <p:spPr>
          <a:xfrm>
            <a:off x="6005575" y="1672271"/>
            <a:ext cx="5979161" cy="4684079"/>
          </a:xfrm>
          <a:prstGeom prst="rect">
            <a:avLst/>
          </a:prstGeom>
        </p:spPr>
      </p:pic>
    </p:spTree>
    <p:extLst>
      <p:ext uri="{BB962C8B-B14F-4D97-AF65-F5344CB8AC3E}">
        <p14:creationId xmlns:p14="http://schemas.microsoft.com/office/powerpoint/2010/main" val="478169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332853" y="82657"/>
            <a:ext cx="9902125" cy="1008763"/>
          </a:xfrm>
        </p:spPr>
        <p:txBody>
          <a:bodyPr>
            <a:normAutofit/>
          </a:bodyPr>
          <a:lstStyle/>
          <a:p>
            <a:r>
              <a:rPr lang="en-US" altLang="zh-TW" sz="4000" dirty="0"/>
              <a:t>FedAvg: </a:t>
            </a:r>
            <a:r>
              <a:rPr lang="en-US" altLang="zh-TW" sz="4000" dirty="0" smtClean="0"/>
              <a:t>PGD </a:t>
            </a:r>
            <a:r>
              <a:rPr lang="en-US" altLang="zh-TW" sz="4000" dirty="0"/>
              <a:t>Adversarial Robustness</a:t>
            </a:r>
            <a:endParaRPr lang="zh-TW" altLang="en-US" sz="4000" dirty="0"/>
          </a:p>
        </p:txBody>
      </p:sp>
      <p:sp>
        <p:nvSpPr>
          <p:cNvPr id="4" name="投影片編號版面配置區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BC1835-9A42-479B-97D9-E66884E14027}" type="slidenum">
              <a:rPr kumimoji="0" lang="zh-TW" altLang="en-US" sz="1200" b="0" i="0" u="none" strike="noStrike" kern="1200" cap="none" spc="0" normalizeH="0" baseline="0" noProof="0" smtClean="0">
                <a:ln>
                  <a:noFill/>
                </a:ln>
                <a:solidFill>
                  <a:prstClr val="black">
                    <a:tint val="75000"/>
                  </a:prstClr>
                </a:solidFill>
                <a:effectLst/>
                <a:uLnTx/>
                <a:uFillTx/>
                <a:latin typeface="Microsoft JhengHei" panose="020B0604030504040204" pitchFamily="34" charset="-120"/>
                <a:ea typeface="Microsoft JhengHei" panose="020B0604030504040204" pitchFamily="34"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zh-TW" altLang="en-US" sz="1200" b="0" i="0" u="none" strike="noStrike" kern="1200" cap="none" spc="0" normalizeH="0" baseline="0" noProof="0">
              <a:ln>
                <a:noFill/>
              </a:ln>
              <a:solidFill>
                <a:prstClr val="black">
                  <a:tint val="75000"/>
                </a:prstClr>
              </a:solidFill>
              <a:effectLst/>
              <a:uLnTx/>
              <a:uFillTx/>
              <a:latin typeface="Microsoft JhengHei" panose="020B0604030504040204" pitchFamily="34" charset="-120"/>
              <a:ea typeface="Microsoft JhengHei" panose="020B0604030504040204" pitchFamily="34" charset="-120"/>
              <a:cs typeface="+mn-cs"/>
            </a:endParaRPr>
          </a:p>
        </p:txBody>
      </p:sp>
      <p:graphicFrame>
        <p:nvGraphicFramePr>
          <p:cNvPr id="11" name="表格 10"/>
          <p:cNvGraphicFramePr>
            <a:graphicFrameLocks noGrp="1"/>
          </p:cNvGraphicFramePr>
          <p:nvPr>
            <p:extLst>
              <p:ext uri="{D42A27DB-BD31-4B8C-83A1-F6EECF244321}">
                <p14:modId xmlns:p14="http://schemas.microsoft.com/office/powerpoint/2010/main" val="509390898"/>
              </p:ext>
            </p:extLst>
          </p:nvPr>
        </p:nvGraphicFramePr>
        <p:xfrm>
          <a:off x="515724" y="1233138"/>
          <a:ext cx="11038312" cy="4991187"/>
        </p:xfrm>
        <a:graphic>
          <a:graphicData uri="http://schemas.openxmlformats.org/drawingml/2006/table">
            <a:tbl>
              <a:tblPr firstRow="1" firstCol="1" bandRow="1"/>
              <a:tblGrid>
                <a:gridCol w="2764751">
                  <a:extLst>
                    <a:ext uri="{9D8B030D-6E8A-4147-A177-3AD203B41FA5}">
                      <a16:colId xmlns:a16="http://schemas.microsoft.com/office/drawing/2014/main" val="3020154443"/>
                    </a:ext>
                  </a:extLst>
                </a:gridCol>
                <a:gridCol w="1664306">
                  <a:extLst>
                    <a:ext uri="{9D8B030D-6E8A-4147-A177-3AD203B41FA5}">
                      <a16:colId xmlns:a16="http://schemas.microsoft.com/office/drawing/2014/main" val="1882478943"/>
                    </a:ext>
                  </a:extLst>
                </a:gridCol>
                <a:gridCol w="1321851">
                  <a:extLst>
                    <a:ext uri="{9D8B030D-6E8A-4147-A177-3AD203B41FA5}">
                      <a16:colId xmlns:a16="http://schemas.microsoft.com/office/drawing/2014/main" val="1471321842"/>
                    </a:ext>
                  </a:extLst>
                </a:gridCol>
                <a:gridCol w="1321851">
                  <a:extLst>
                    <a:ext uri="{9D8B030D-6E8A-4147-A177-3AD203B41FA5}">
                      <a16:colId xmlns:a16="http://schemas.microsoft.com/office/drawing/2014/main" val="3906122877"/>
                    </a:ext>
                  </a:extLst>
                </a:gridCol>
                <a:gridCol w="1321851">
                  <a:extLst>
                    <a:ext uri="{9D8B030D-6E8A-4147-A177-3AD203B41FA5}">
                      <a16:colId xmlns:a16="http://schemas.microsoft.com/office/drawing/2014/main" val="3369608900"/>
                    </a:ext>
                  </a:extLst>
                </a:gridCol>
                <a:gridCol w="1321851">
                  <a:extLst>
                    <a:ext uri="{9D8B030D-6E8A-4147-A177-3AD203B41FA5}">
                      <a16:colId xmlns:a16="http://schemas.microsoft.com/office/drawing/2014/main" val="1289888655"/>
                    </a:ext>
                  </a:extLst>
                </a:gridCol>
                <a:gridCol w="1321851">
                  <a:extLst>
                    <a:ext uri="{9D8B030D-6E8A-4147-A177-3AD203B41FA5}">
                      <a16:colId xmlns:a16="http://schemas.microsoft.com/office/drawing/2014/main" val="3870238975"/>
                    </a:ext>
                  </a:extLst>
                </a:gridCol>
              </a:tblGrid>
              <a:tr h="1200668">
                <a:tc>
                  <a:txBody>
                    <a:bodyPr/>
                    <a:lstStyle/>
                    <a:p>
                      <a:pPr indent="127000" algn="ctr">
                        <a:lnSpc>
                          <a:spcPct val="150000"/>
                        </a:lnSpc>
                        <a:spcAft>
                          <a:spcPts val="0"/>
                        </a:spcAft>
                        <a:tabLst>
                          <a:tab pos="276225" algn="l"/>
                          <a:tab pos="1143000" algn="r"/>
                        </a:tabLst>
                      </a:pP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		 </a:t>
                      </a:r>
                      <a:r>
                        <a:rPr lang="en-US" sz="1600" kern="100" dirty="0" smtClean="0">
                          <a:effectLst/>
                          <a:latin typeface="Times New Roman" panose="02020603050405020304" pitchFamily="18" charset="0"/>
                          <a:ea typeface="標楷體" panose="03000509000000000000" pitchFamily="65" charset="-120"/>
                          <a:cs typeface="Times New Roman" panose="02020603050405020304" pitchFamily="18" charset="0"/>
                        </a:rPr>
                        <a:t>                       </a:t>
                      </a:r>
                      <a:r>
                        <a:rPr lang="en-US" sz="2000" kern="100" dirty="0" smtClean="0">
                          <a:effectLst/>
                          <a:latin typeface="Times New Roman" panose="02020603050405020304" pitchFamily="18" charset="0"/>
                          <a:ea typeface="標楷體" panose="03000509000000000000" pitchFamily="65" charset="-120"/>
                          <a:cs typeface="Times New Roman" panose="02020603050405020304" pitchFamily="18" charset="0"/>
                        </a:rPr>
                        <a:t>PGD </a:t>
                      </a:r>
                      <a:r>
                        <a:rPr lang="en-US" sz="2000" kern="100" dirty="0">
                          <a:effectLst/>
                          <a:latin typeface="Times New Roman" panose="02020603050405020304" pitchFamily="18" charset="0"/>
                          <a:ea typeface="標楷體" panose="03000509000000000000" pitchFamily="65" charset="-120"/>
                          <a:cs typeface="Times New Roman" panose="02020603050405020304" pitchFamily="18" charset="0"/>
                        </a:rPr>
                        <a:t>eps</a:t>
                      </a:r>
                      <a:endParaRPr lang="zh-TW" sz="2000" kern="100" dirty="0">
                        <a:effectLst/>
                        <a:latin typeface="Times New Roman" panose="02020603050405020304" pitchFamily="18" charset="0"/>
                        <a:ea typeface="標楷體" panose="03000509000000000000" pitchFamily="65" charset="-120"/>
                        <a:cs typeface="Times New Roman" panose="02020603050405020304" pitchFamily="18" charset="0"/>
                      </a:endParaRPr>
                    </a:p>
                    <a:p>
                      <a:pPr marL="152400" indent="-152400" algn="l">
                        <a:lnSpc>
                          <a:spcPct val="150000"/>
                        </a:lnSpc>
                        <a:spcAft>
                          <a:spcPts val="0"/>
                        </a:spcAft>
                        <a:tabLst>
                          <a:tab pos="483235" algn="l"/>
                        </a:tabLst>
                      </a:pP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 </a:t>
                      </a:r>
                      <a:endParaRPr lang="en-US" altLang="zh-TW" sz="2000" kern="100" dirty="0" smtClean="0">
                        <a:effectLst/>
                        <a:latin typeface="Times New Roman" panose="02020603050405020304" pitchFamily="18" charset="0"/>
                        <a:ea typeface="標楷體" panose="03000509000000000000" pitchFamily="65" charset="-120"/>
                        <a:cs typeface="Times New Roman" panose="02020603050405020304" pitchFamily="18" charset="0"/>
                      </a:endParaRPr>
                    </a:p>
                    <a:p>
                      <a:pPr marL="152400" indent="-152400" algn="l">
                        <a:lnSpc>
                          <a:spcPct val="150000"/>
                        </a:lnSpc>
                        <a:spcAft>
                          <a:spcPts val="0"/>
                        </a:spcAft>
                        <a:tabLst>
                          <a:tab pos="483235" algn="l"/>
                        </a:tabLst>
                      </a:pPr>
                      <a:r>
                        <a:rPr lang="zh-TW" sz="2000" kern="100" dirty="0" smtClean="0">
                          <a:effectLst/>
                          <a:latin typeface="Times New Roman" panose="02020603050405020304" pitchFamily="18" charset="0"/>
                          <a:ea typeface="標楷體" panose="03000509000000000000" pitchFamily="65" charset="-120"/>
                          <a:cs typeface="Times New Roman" panose="02020603050405020304" pitchFamily="18" charset="0"/>
                        </a:rPr>
                        <a:t>聯邦</a:t>
                      </a:r>
                      <a:r>
                        <a:rPr lang="zh-TW" sz="2000" kern="100" dirty="0">
                          <a:effectLst/>
                          <a:latin typeface="Times New Roman" panose="02020603050405020304" pitchFamily="18" charset="0"/>
                          <a:ea typeface="標楷體" panose="03000509000000000000" pitchFamily="65" charset="-120"/>
                          <a:cs typeface="Times New Roman" panose="02020603050405020304" pitchFamily="18" charset="0"/>
                        </a:rPr>
                        <a:t>防禦</a:t>
                      </a:r>
                      <a:r>
                        <a:rPr lang="zh-TW" sz="2000" kern="100" dirty="0" smtClean="0">
                          <a:effectLst/>
                          <a:latin typeface="Times New Roman" panose="02020603050405020304" pitchFamily="18" charset="0"/>
                          <a:ea typeface="標楷體" panose="03000509000000000000" pitchFamily="65" charset="-120"/>
                          <a:cs typeface="Times New Roman" panose="02020603050405020304" pitchFamily="18" charset="0"/>
                        </a:rPr>
                        <a:t>方法</a:t>
                      </a:r>
                      <a:endParaRPr lang="en-US" altLang="zh-TW" sz="2000" kern="100" dirty="0" smtClean="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ap="flat" cmpd="sng" algn="ctr">
                      <a:solidFill>
                        <a:srgbClr val="000000"/>
                      </a:solidFill>
                      <a:prstDash val="solid"/>
                      <a:round/>
                      <a:headEnd type="none" w="med" len="med"/>
                      <a:tailEnd type="none" w="med" len="med"/>
                    </a:lnTlToBr>
                  </a:tcPr>
                </a:tc>
                <a:tc>
                  <a:txBody>
                    <a:bodyPr/>
                    <a:lstStyle/>
                    <a:p>
                      <a:pPr indent="127000" algn="ctr">
                        <a:lnSpc>
                          <a:spcPct val="150000"/>
                        </a:lnSpc>
                        <a:spcAft>
                          <a:spcPts val="0"/>
                        </a:spcAft>
                      </a:pPr>
                      <a:r>
                        <a:rPr lang="en-US" sz="1800" kern="100" dirty="0">
                          <a:effectLst/>
                          <a:latin typeface="Times New Roman" panose="02020603050405020304" pitchFamily="18" charset="0"/>
                          <a:ea typeface="標楷體" panose="03000509000000000000" pitchFamily="65" charset="-120"/>
                          <a:cs typeface="Times New Roman" panose="02020603050405020304" pitchFamily="18" charset="0"/>
                        </a:rPr>
                        <a:t> </a:t>
                      </a:r>
                      <a:endParaRPr lang="en-US" sz="1800" kern="100" dirty="0" smtClean="0">
                        <a:effectLst/>
                        <a:latin typeface="Times New Roman" panose="02020603050405020304" pitchFamily="18" charset="0"/>
                        <a:ea typeface="標楷體" panose="03000509000000000000" pitchFamily="65" charset="-120"/>
                        <a:cs typeface="Times New Roman" panose="02020603050405020304" pitchFamily="18" charset="0"/>
                      </a:endParaRPr>
                    </a:p>
                    <a:p>
                      <a:pPr indent="127000" algn="ctr">
                        <a:lnSpc>
                          <a:spcPct val="150000"/>
                        </a:lnSpc>
                        <a:spcAft>
                          <a:spcPts val="0"/>
                        </a:spcAft>
                      </a:pPr>
                      <a:r>
                        <a:rPr lang="en-US" altLang="zh-TW" sz="1800" kern="100" dirty="0" smtClean="0">
                          <a:effectLst/>
                          <a:latin typeface="Times New Roman" panose="02020603050405020304" pitchFamily="18" charset="0"/>
                          <a:ea typeface="標楷體" panose="03000509000000000000" pitchFamily="65" charset="-120"/>
                          <a:cs typeface="Times New Roman" panose="02020603050405020304" pitchFamily="18" charset="0"/>
                        </a:rPr>
                        <a:t>clean</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Aft>
                          <a:spcPts val="0"/>
                        </a:spcAft>
                      </a:pPr>
                      <a:r>
                        <a:rPr lang="en-US" sz="2000"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0.05</a:t>
                      </a:r>
                      <a:endParaRPr lang="zh-TW" sz="20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Aft>
                          <a:spcPts val="0"/>
                        </a:spcAft>
                      </a:pPr>
                      <a:r>
                        <a:rPr lang="en-US" sz="2000"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0.1</a:t>
                      </a:r>
                      <a:endParaRPr lang="zh-TW" sz="20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Aft>
                          <a:spcPts val="0"/>
                        </a:spcAft>
                      </a:pPr>
                      <a:r>
                        <a:rPr lang="en-US" sz="2000"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0.15</a:t>
                      </a:r>
                      <a:endParaRPr lang="zh-TW" sz="20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Aft>
                          <a:spcPts val="0"/>
                        </a:spcAft>
                      </a:pPr>
                      <a:r>
                        <a:rPr lang="en-US" sz="20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0.2</a:t>
                      </a:r>
                      <a:endParaRPr lang="zh-TW" sz="20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Aft>
                          <a:spcPts val="0"/>
                        </a:spcAft>
                      </a:pPr>
                      <a:r>
                        <a:rPr lang="en-US" sz="20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0.25</a:t>
                      </a:r>
                      <a:endParaRPr lang="zh-TW" sz="20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04709920"/>
                  </a:ext>
                </a:extLst>
              </a:tr>
              <a:tr h="467919">
                <a:tc>
                  <a:txBody>
                    <a:bodyPr/>
                    <a:lstStyle/>
                    <a:p>
                      <a:pPr algn="l">
                        <a:lnSpc>
                          <a:spcPct val="150000"/>
                        </a:lnSpc>
                        <a:spcAft>
                          <a:spcPts val="0"/>
                        </a:spcAft>
                      </a:pPr>
                      <a:r>
                        <a:rPr lang="en-US" sz="2000" kern="1200" dirty="0" smtClean="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FedAvg[1]</a:t>
                      </a:r>
                      <a:endParaRPr lang="zh-TW" sz="20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tc>
                  <a:txBody>
                    <a:bodyPr/>
                    <a:lstStyle/>
                    <a:p>
                      <a:pPr indent="127000" algn="ctr">
                        <a:lnSpc>
                          <a:spcPct val="150000"/>
                        </a:lnSpc>
                        <a:spcAft>
                          <a:spcPts val="0"/>
                        </a:spcAft>
                      </a:pPr>
                      <a:r>
                        <a:rPr lang="en-US" sz="2000" kern="100" dirty="0" smtClean="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0.928</a:t>
                      </a:r>
                      <a:endParaRPr lang="zh-TW" sz="20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tc>
                  <a:txBody>
                    <a:bodyPr/>
                    <a:lstStyle/>
                    <a:p>
                      <a:pPr indent="127000" algn="ctr">
                        <a:lnSpc>
                          <a:spcPct val="150000"/>
                        </a:lnSpc>
                        <a:spcAft>
                          <a:spcPts val="0"/>
                        </a:spcAft>
                      </a:pPr>
                      <a:r>
                        <a:rPr lang="en-US" sz="18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0.82</a:t>
                      </a:r>
                      <a:endParaRPr lang="zh-TW" sz="18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tc>
                  <a:txBody>
                    <a:bodyPr/>
                    <a:lstStyle/>
                    <a:p>
                      <a:pPr indent="127000" algn="ctr">
                        <a:lnSpc>
                          <a:spcPct val="150000"/>
                        </a:lnSpc>
                        <a:spcAft>
                          <a:spcPts val="0"/>
                        </a:spcAft>
                      </a:pPr>
                      <a:r>
                        <a:rPr lang="en-US" sz="18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0.591</a:t>
                      </a:r>
                      <a:endParaRPr lang="zh-TW" sz="18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tc>
                  <a:txBody>
                    <a:bodyPr/>
                    <a:lstStyle/>
                    <a:p>
                      <a:pPr indent="127000" algn="ctr">
                        <a:lnSpc>
                          <a:spcPct val="150000"/>
                        </a:lnSpc>
                        <a:spcAft>
                          <a:spcPts val="0"/>
                        </a:spcAft>
                      </a:pPr>
                      <a:r>
                        <a:rPr lang="en-US" sz="18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0.217</a:t>
                      </a:r>
                      <a:endParaRPr lang="zh-TW" sz="18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tc>
                  <a:txBody>
                    <a:bodyPr/>
                    <a:lstStyle/>
                    <a:p>
                      <a:pPr indent="127000" algn="ctr">
                        <a:lnSpc>
                          <a:spcPct val="150000"/>
                        </a:lnSpc>
                        <a:spcAft>
                          <a:spcPts val="0"/>
                        </a:spcAft>
                      </a:pPr>
                      <a:r>
                        <a:rPr lang="en-US" sz="18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-0.28</a:t>
                      </a:r>
                      <a:endParaRPr lang="zh-TW" sz="18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tc>
                  <a:txBody>
                    <a:bodyPr/>
                    <a:lstStyle/>
                    <a:p>
                      <a:pPr indent="127000" algn="ctr">
                        <a:lnSpc>
                          <a:spcPct val="150000"/>
                        </a:lnSpc>
                        <a:spcAft>
                          <a:spcPts val="0"/>
                        </a:spcAft>
                      </a:pPr>
                      <a:r>
                        <a:rPr lang="en-US" sz="18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-0.806</a:t>
                      </a:r>
                      <a:endParaRPr lang="zh-TW" sz="18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extLst>
                  <a:ext uri="{0D108BD9-81ED-4DB2-BD59-A6C34878D82A}">
                    <a16:rowId xmlns:a16="http://schemas.microsoft.com/office/drawing/2014/main" val="3599374005"/>
                  </a:ext>
                </a:extLst>
              </a:tr>
              <a:tr h="437420">
                <a:tc>
                  <a:txBody>
                    <a:bodyPr/>
                    <a:lstStyle/>
                    <a:p>
                      <a:pPr marL="0" marR="0" indent="0" algn="l" defTabSz="914400" rtl="0" eaLnBrk="1" fontAlgn="auto" latinLnBrk="0" hangingPunct="1">
                        <a:lnSpc>
                          <a:spcPct val="150000"/>
                        </a:lnSpc>
                        <a:spcBef>
                          <a:spcPts val="0"/>
                        </a:spcBef>
                        <a:spcAft>
                          <a:spcPts val="0"/>
                        </a:spcAft>
                        <a:buClrTx/>
                        <a:buSzTx/>
                        <a:buFontTx/>
                        <a:buNone/>
                        <a:tabLst/>
                        <a:defRPr/>
                      </a:pPr>
                      <a:r>
                        <a:rPr lang="en-US" altLang="zh-TW" sz="2000" kern="1200" dirty="0" smtClean="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Fed_AT</a:t>
                      </a:r>
                      <a:endParaRPr lang="zh-TW" altLang="zh-TW" sz="2000" kern="100" dirty="0" smtClean="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indent="127000" algn="ctr">
                        <a:lnSpc>
                          <a:spcPct val="150000"/>
                        </a:lnSpc>
                        <a:spcAft>
                          <a:spcPts val="0"/>
                        </a:spcAft>
                      </a:pPr>
                      <a:r>
                        <a:rPr lang="en-US" sz="2000" kern="100" dirty="0" smtClean="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0.905</a:t>
                      </a:r>
                      <a:endParaRPr lang="zh-TW" sz="20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indent="127000" algn="ctr">
                        <a:lnSpc>
                          <a:spcPct val="150000"/>
                        </a:lnSpc>
                        <a:spcAft>
                          <a:spcPts val="0"/>
                        </a:spcAft>
                      </a:pPr>
                      <a:r>
                        <a:rPr lang="en-US" sz="18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0.789</a:t>
                      </a:r>
                      <a:endParaRPr lang="zh-TW" sz="18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indent="127000" algn="ctr">
                        <a:lnSpc>
                          <a:spcPct val="150000"/>
                        </a:lnSpc>
                        <a:spcAft>
                          <a:spcPts val="0"/>
                        </a:spcAft>
                      </a:pPr>
                      <a:r>
                        <a:rPr lang="en-US" sz="1800"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0.57</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indent="127000" algn="ctr">
                        <a:lnSpc>
                          <a:spcPct val="150000"/>
                        </a:lnSpc>
                        <a:spcAft>
                          <a:spcPts val="0"/>
                        </a:spcAft>
                      </a:pPr>
                      <a:r>
                        <a:rPr lang="en-US" sz="18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0.2</a:t>
                      </a:r>
                      <a:endParaRPr lang="zh-TW" sz="18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indent="127000" algn="ctr">
                        <a:lnSpc>
                          <a:spcPct val="150000"/>
                        </a:lnSpc>
                        <a:spcAft>
                          <a:spcPts val="0"/>
                        </a:spcAft>
                      </a:pPr>
                      <a:r>
                        <a:rPr lang="en-US" sz="18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-0.29</a:t>
                      </a:r>
                      <a:endParaRPr lang="zh-TW" sz="18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indent="127000" algn="ctr">
                        <a:lnSpc>
                          <a:spcPct val="150000"/>
                        </a:lnSpc>
                        <a:spcAft>
                          <a:spcPts val="0"/>
                        </a:spcAft>
                      </a:pPr>
                      <a:r>
                        <a:rPr lang="en-US" sz="18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-0.812</a:t>
                      </a:r>
                      <a:endParaRPr lang="zh-TW" sz="18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330452402"/>
                  </a:ext>
                </a:extLst>
              </a:tr>
              <a:tr h="423000">
                <a:tc>
                  <a:txBody>
                    <a:bodyPr/>
                    <a:lstStyle/>
                    <a:p>
                      <a:pPr algn="l">
                        <a:lnSpc>
                          <a:spcPct val="150000"/>
                        </a:lnSpc>
                        <a:spcAft>
                          <a:spcPts val="0"/>
                        </a:spcAft>
                      </a:pPr>
                      <a:r>
                        <a:rPr lang="en-US" sz="2000" kern="1200" dirty="0" smtClean="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Fed_AT_Slack</a:t>
                      </a:r>
                      <a:endParaRPr lang="zh-TW" sz="20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indent="127000" algn="ctr">
                        <a:lnSpc>
                          <a:spcPct val="150000"/>
                        </a:lnSpc>
                        <a:spcAft>
                          <a:spcPts val="0"/>
                        </a:spcAft>
                      </a:pPr>
                      <a:r>
                        <a:rPr lang="en-US" sz="2000" kern="100" dirty="0" smtClean="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0.439</a:t>
                      </a:r>
                      <a:endParaRPr lang="zh-TW" sz="20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indent="127000" algn="ctr">
                        <a:lnSpc>
                          <a:spcPct val="150000"/>
                        </a:lnSpc>
                        <a:spcAft>
                          <a:spcPts val="0"/>
                        </a:spcAft>
                      </a:pPr>
                      <a:r>
                        <a:rPr lang="en-US" sz="18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0.122</a:t>
                      </a:r>
                      <a:endParaRPr lang="zh-TW" sz="18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indent="127000" algn="ctr">
                        <a:lnSpc>
                          <a:spcPct val="150000"/>
                        </a:lnSpc>
                        <a:spcAft>
                          <a:spcPts val="0"/>
                        </a:spcAft>
                      </a:pPr>
                      <a:r>
                        <a:rPr lang="en-US" sz="18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-0.34</a:t>
                      </a:r>
                      <a:endParaRPr lang="zh-TW" sz="18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indent="127000" algn="ctr">
                        <a:lnSpc>
                          <a:spcPct val="150000"/>
                        </a:lnSpc>
                        <a:spcAft>
                          <a:spcPts val="0"/>
                        </a:spcAft>
                      </a:pPr>
                      <a:r>
                        <a:rPr lang="en-US" sz="18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-0.969</a:t>
                      </a:r>
                      <a:endParaRPr lang="zh-TW" sz="18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indent="127000" algn="ctr">
                        <a:lnSpc>
                          <a:spcPct val="150000"/>
                        </a:lnSpc>
                        <a:spcAft>
                          <a:spcPts val="0"/>
                        </a:spcAft>
                      </a:pPr>
                      <a:r>
                        <a:rPr lang="en-US" sz="18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-1.73</a:t>
                      </a:r>
                      <a:endParaRPr lang="zh-TW" sz="18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indent="127000" algn="ctr">
                        <a:lnSpc>
                          <a:spcPct val="150000"/>
                        </a:lnSpc>
                        <a:spcAft>
                          <a:spcPts val="0"/>
                        </a:spcAft>
                      </a:pPr>
                      <a:r>
                        <a:rPr lang="en-US" sz="18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-2.523</a:t>
                      </a:r>
                      <a:endParaRPr lang="zh-TW" sz="18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746275691"/>
                  </a:ext>
                </a:extLst>
              </a:tr>
              <a:tr h="437420">
                <a:tc>
                  <a:txBody>
                    <a:bodyPr/>
                    <a:lstStyle/>
                    <a:p>
                      <a:pPr marL="0" marR="0" indent="0" algn="l" defTabSz="914400" rtl="0" eaLnBrk="1" fontAlgn="auto" latinLnBrk="0" hangingPunct="1">
                        <a:lnSpc>
                          <a:spcPct val="150000"/>
                        </a:lnSpc>
                        <a:spcBef>
                          <a:spcPts val="0"/>
                        </a:spcBef>
                        <a:spcAft>
                          <a:spcPts val="0"/>
                        </a:spcAft>
                        <a:buClrTx/>
                        <a:buSzTx/>
                        <a:buFontTx/>
                        <a:buNone/>
                        <a:tabLst/>
                        <a:defRPr/>
                      </a:pPr>
                      <a:r>
                        <a:rPr lang="en-US" altLang="zh-TW" sz="2000" kern="1200" dirty="0" smtClean="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Fed_BVA</a:t>
                      </a:r>
                      <a:endParaRPr lang="zh-TW" altLang="zh-TW" sz="2000" kern="100" dirty="0" smtClean="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indent="127000" algn="ctr">
                        <a:lnSpc>
                          <a:spcPct val="150000"/>
                        </a:lnSpc>
                        <a:spcAft>
                          <a:spcPts val="0"/>
                        </a:spcAft>
                      </a:pPr>
                      <a:r>
                        <a:rPr lang="en-US" sz="2000" kern="100" dirty="0" smtClean="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0.654</a:t>
                      </a:r>
                      <a:endParaRPr lang="zh-TW" sz="20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indent="127000" algn="ctr">
                        <a:lnSpc>
                          <a:spcPct val="150000"/>
                        </a:lnSpc>
                        <a:spcAft>
                          <a:spcPts val="0"/>
                        </a:spcAft>
                      </a:pPr>
                      <a:r>
                        <a:rPr lang="en-US" sz="18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0.462</a:t>
                      </a:r>
                      <a:endParaRPr lang="zh-TW" sz="18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indent="127000" algn="ctr">
                        <a:lnSpc>
                          <a:spcPct val="150000"/>
                        </a:lnSpc>
                        <a:spcAft>
                          <a:spcPts val="0"/>
                        </a:spcAft>
                      </a:pPr>
                      <a:r>
                        <a:rPr lang="en-US" sz="18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0.188</a:t>
                      </a:r>
                      <a:endParaRPr lang="zh-TW" sz="18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indent="127000" algn="ctr">
                        <a:lnSpc>
                          <a:spcPct val="150000"/>
                        </a:lnSpc>
                        <a:spcAft>
                          <a:spcPts val="0"/>
                        </a:spcAft>
                      </a:pPr>
                      <a:r>
                        <a:rPr lang="en-US" sz="18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-0.15</a:t>
                      </a:r>
                      <a:endParaRPr lang="zh-TW" sz="18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indent="127000" algn="ctr">
                        <a:lnSpc>
                          <a:spcPct val="150000"/>
                        </a:lnSpc>
                        <a:spcAft>
                          <a:spcPts val="0"/>
                        </a:spcAft>
                      </a:pPr>
                      <a:r>
                        <a:rPr lang="en-US" sz="18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-0.523</a:t>
                      </a:r>
                      <a:endParaRPr lang="zh-TW" sz="18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indent="127000" algn="ctr">
                        <a:lnSpc>
                          <a:spcPct val="150000"/>
                        </a:lnSpc>
                        <a:spcAft>
                          <a:spcPts val="0"/>
                        </a:spcAft>
                      </a:pPr>
                      <a:r>
                        <a:rPr lang="en-US" sz="18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-0.92</a:t>
                      </a:r>
                      <a:endParaRPr lang="zh-TW" sz="18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3542961856"/>
                  </a:ext>
                </a:extLst>
              </a:tr>
              <a:tr h="499908">
                <a:tc>
                  <a:txBody>
                    <a:bodyPr/>
                    <a:lstStyle/>
                    <a:p>
                      <a:pPr marL="0" marR="0" indent="0" algn="l" defTabSz="914400" rtl="0" eaLnBrk="1" fontAlgn="auto" latinLnBrk="0" hangingPunct="1">
                        <a:lnSpc>
                          <a:spcPct val="150000"/>
                        </a:lnSpc>
                        <a:spcBef>
                          <a:spcPts val="0"/>
                        </a:spcBef>
                        <a:spcAft>
                          <a:spcPts val="0"/>
                        </a:spcAft>
                        <a:buClrTx/>
                        <a:buSzTx/>
                        <a:buFontTx/>
                        <a:buNone/>
                        <a:tabLst/>
                        <a:defRPr/>
                      </a:pPr>
                      <a:r>
                        <a:rPr lang="en-US" altLang="zh-TW" sz="2000" kern="1200" dirty="0" smtClean="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Fed_BVA_Slack</a:t>
                      </a:r>
                      <a:endParaRPr lang="zh-TW" altLang="zh-TW" sz="2000" kern="100" dirty="0" smtClean="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indent="127000" algn="ctr">
                        <a:lnSpc>
                          <a:spcPct val="150000"/>
                        </a:lnSpc>
                        <a:spcAft>
                          <a:spcPts val="0"/>
                        </a:spcAft>
                      </a:pPr>
                      <a:r>
                        <a:rPr lang="en-US" sz="2000" kern="100" dirty="0" smtClean="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0.77</a:t>
                      </a:r>
                      <a:endParaRPr lang="zh-TW" sz="20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indent="127000" algn="ctr">
                        <a:lnSpc>
                          <a:spcPct val="150000"/>
                        </a:lnSpc>
                        <a:spcAft>
                          <a:spcPts val="0"/>
                        </a:spcAft>
                      </a:pPr>
                      <a:r>
                        <a:rPr lang="en-US" sz="18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0.665</a:t>
                      </a:r>
                      <a:endParaRPr lang="zh-TW" sz="18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indent="127000" algn="ctr">
                        <a:lnSpc>
                          <a:spcPct val="150000"/>
                        </a:lnSpc>
                        <a:spcAft>
                          <a:spcPts val="0"/>
                        </a:spcAft>
                      </a:pPr>
                      <a:r>
                        <a:rPr lang="en-US" sz="18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0.455</a:t>
                      </a:r>
                      <a:endParaRPr lang="zh-TW" sz="18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indent="127000" algn="ctr">
                        <a:lnSpc>
                          <a:spcPct val="150000"/>
                        </a:lnSpc>
                        <a:spcAft>
                          <a:spcPts val="0"/>
                        </a:spcAft>
                      </a:pPr>
                      <a:r>
                        <a:rPr lang="en-US" sz="18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0.129</a:t>
                      </a:r>
                      <a:endParaRPr lang="zh-TW" sz="18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indent="127000" algn="ctr">
                        <a:lnSpc>
                          <a:spcPct val="150000"/>
                        </a:lnSpc>
                        <a:spcAft>
                          <a:spcPts val="0"/>
                        </a:spcAft>
                      </a:pPr>
                      <a:r>
                        <a:rPr lang="en-US" sz="18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-0.264</a:t>
                      </a:r>
                      <a:endParaRPr lang="zh-TW" sz="18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indent="127000" algn="ctr">
                        <a:lnSpc>
                          <a:spcPct val="150000"/>
                        </a:lnSpc>
                        <a:spcAft>
                          <a:spcPts val="0"/>
                        </a:spcAft>
                      </a:pPr>
                      <a:r>
                        <a:rPr lang="en-US" sz="18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-0.65</a:t>
                      </a:r>
                      <a:endParaRPr lang="zh-TW" sz="18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2455640078"/>
                  </a:ext>
                </a:extLst>
              </a:tr>
              <a:tr h="421726">
                <a:tc>
                  <a:txBody>
                    <a:bodyPr/>
                    <a:lstStyle/>
                    <a:p>
                      <a:pPr algn="l">
                        <a:lnSpc>
                          <a:spcPct val="150000"/>
                        </a:lnSpc>
                        <a:spcAft>
                          <a:spcPts val="0"/>
                        </a:spcAft>
                      </a:pPr>
                      <a:r>
                        <a:rPr lang="en-US" sz="2000" kern="12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FedBVA</a:t>
                      </a:r>
                      <a:r>
                        <a:rPr lang="en-US" sz="2000" kern="1200"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_SAT</a:t>
                      </a:r>
                      <a:endParaRPr lang="zh-TW" sz="20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indent="127000" algn="ctr">
                        <a:lnSpc>
                          <a:spcPct val="150000"/>
                        </a:lnSpc>
                        <a:spcAft>
                          <a:spcPts val="0"/>
                        </a:spcAft>
                      </a:pPr>
                      <a:r>
                        <a:rPr lang="en-US" sz="2000" kern="100" dirty="0" smtClean="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0.868</a:t>
                      </a:r>
                      <a:endParaRPr lang="zh-TW" sz="20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indent="127000" algn="ctr">
                        <a:lnSpc>
                          <a:spcPct val="150000"/>
                        </a:lnSpc>
                        <a:spcAft>
                          <a:spcPts val="0"/>
                        </a:spcAft>
                      </a:pPr>
                      <a:r>
                        <a:rPr lang="en-US" sz="18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0.73</a:t>
                      </a:r>
                      <a:endParaRPr lang="zh-TW" sz="18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indent="127000" algn="ctr">
                        <a:lnSpc>
                          <a:spcPct val="150000"/>
                        </a:lnSpc>
                        <a:spcAft>
                          <a:spcPts val="0"/>
                        </a:spcAft>
                      </a:pPr>
                      <a:r>
                        <a:rPr lang="en-US" sz="18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0.477</a:t>
                      </a:r>
                      <a:endParaRPr lang="zh-TW" sz="18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indent="127000" algn="ctr">
                        <a:lnSpc>
                          <a:spcPct val="150000"/>
                        </a:lnSpc>
                        <a:spcAft>
                          <a:spcPts val="0"/>
                        </a:spcAft>
                      </a:pPr>
                      <a:r>
                        <a:rPr lang="en-US" sz="18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0.081</a:t>
                      </a:r>
                      <a:endParaRPr lang="zh-TW" sz="18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indent="127000" algn="ctr">
                        <a:lnSpc>
                          <a:spcPct val="150000"/>
                        </a:lnSpc>
                        <a:spcAft>
                          <a:spcPts val="0"/>
                        </a:spcAft>
                      </a:pPr>
                      <a:r>
                        <a:rPr lang="en-US" sz="18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-0.407</a:t>
                      </a:r>
                      <a:endParaRPr lang="zh-TW" sz="18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indent="127000" algn="ctr">
                        <a:lnSpc>
                          <a:spcPct val="150000"/>
                        </a:lnSpc>
                        <a:spcAft>
                          <a:spcPts val="0"/>
                        </a:spcAft>
                      </a:pPr>
                      <a:r>
                        <a:rPr lang="en-US" sz="18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-0.9</a:t>
                      </a:r>
                      <a:endParaRPr lang="zh-TW" sz="18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066677852"/>
                  </a:ext>
                </a:extLst>
              </a:tr>
              <a:tr h="911371">
                <a:tc>
                  <a:txBody>
                    <a:bodyPr/>
                    <a:lstStyle/>
                    <a:p>
                      <a:pPr algn="l">
                        <a:lnSpc>
                          <a:spcPct val="150000"/>
                        </a:lnSpc>
                        <a:spcAft>
                          <a:spcPts val="0"/>
                        </a:spcAft>
                      </a:pPr>
                      <a:r>
                        <a:rPr lang="en-US" sz="2000" kern="12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FedBVA</a:t>
                      </a:r>
                      <a:r>
                        <a:rPr lang="en-US" sz="2000" kern="1200"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_SAT_Slack</a:t>
                      </a:r>
                      <a:endParaRPr lang="zh-TW" sz="2000" kern="100" dirty="0">
                        <a:effectLst/>
                        <a:latin typeface="Times New Roman" panose="02020603050405020304" pitchFamily="18" charset="0"/>
                        <a:ea typeface="標楷體" panose="03000509000000000000" pitchFamily="65" charset="-120"/>
                        <a:cs typeface="Times New Roman" panose="02020603050405020304" pitchFamily="18" charset="0"/>
                      </a:endParaRPr>
                    </a:p>
                    <a:p>
                      <a:pPr algn="l">
                        <a:lnSpc>
                          <a:spcPct val="150000"/>
                        </a:lnSpc>
                        <a:spcAft>
                          <a:spcPts val="0"/>
                        </a:spcAft>
                      </a:pPr>
                      <a:r>
                        <a:rPr lang="en-US" sz="2000" kern="1200"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(proposed method)</a:t>
                      </a:r>
                      <a:endParaRPr lang="zh-TW" sz="20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indent="127000" algn="ctr">
                        <a:lnSpc>
                          <a:spcPct val="150000"/>
                        </a:lnSpc>
                        <a:spcAft>
                          <a:spcPts val="0"/>
                        </a:spcAft>
                      </a:pPr>
                      <a:r>
                        <a:rPr lang="en-US" sz="2000" b="1" kern="100" dirty="0" smtClean="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0.931</a:t>
                      </a:r>
                      <a:endParaRPr lang="zh-TW" sz="2000" kern="100" dirty="0">
                        <a:effectLst/>
                        <a:latin typeface="Times New Roman" panose="02020603050405020304" pitchFamily="18" charset="0"/>
                        <a:ea typeface="標楷體" panose="03000509000000000000" pitchFamily="65" charset="-120"/>
                        <a:cs typeface="Times New Roman" panose="02020603050405020304" pitchFamily="18" charset="0"/>
                      </a:endParaRPr>
                    </a:p>
                    <a:p>
                      <a:pPr indent="127000" algn="ctr">
                        <a:lnSpc>
                          <a:spcPct val="150000"/>
                        </a:lnSpc>
                        <a:spcAft>
                          <a:spcPts val="0"/>
                        </a:spcAft>
                      </a:pPr>
                      <a:r>
                        <a:rPr lang="en-US" sz="2000" b="1"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a:t>
                      </a:r>
                      <a:r>
                        <a:rPr lang="en-US" sz="2000" b="1" kern="100" dirty="0" smtClean="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0.03)</a:t>
                      </a:r>
                      <a:endParaRPr lang="zh-TW" sz="20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indent="127000" algn="ctr">
                        <a:lnSpc>
                          <a:spcPct val="150000"/>
                        </a:lnSpc>
                        <a:spcAft>
                          <a:spcPts val="0"/>
                        </a:spcAft>
                      </a:pPr>
                      <a:r>
                        <a:rPr lang="en-US" sz="1800" b="1"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0.883</a:t>
                      </a:r>
                      <a:endParaRPr lang="zh-TW" sz="1800" kern="100">
                        <a:effectLst/>
                        <a:latin typeface="Times New Roman" panose="02020603050405020304" pitchFamily="18" charset="0"/>
                        <a:ea typeface="標楷體" panose="03000509000000000000" pitchFamily="65" charset="-120"/>
                        <a:cs typeface="Times New Roman" panose="02020603050405020304" pitchFamily="18" charset="0"/>
                      </a:endParaRPr>
                    </a:p>
                    <a:p>
                      <a:pPr indent="127000" algn="ctr">
                        <a:lnSpc>
                          <a:spcPct val="150000"/>
                        </a:lnSpc>
                        <a:spcAft>
                          <a:spcPts val="0"/>
                        </a:spcAft>
                      </a:pPr>
                      <a:r>
                        <a:rPr lang="en-US" sz="1800" b="1"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(+0.063)</a:t>
                      </a:r>
                      <a:endParaRPr lang="zh-TW" sz="18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indent="127000" algn="ctr">
                        <a:lnSpc>
                          <a:spcPct val="150000"/>
                        </a:lnSpc>
                        <a:spcAft>
                          <a:spcPts val="0"/>
                        </a:spcAft>
                      </a:pPr>
                      <a:r>
                        <a:rPr lang="en-US" sz="1800" b="1"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0.739</a:t>
                      </a:r>
                      <a:endParaRPr lang="zh-TW" sz="1800" kern="100">
                        <a:effectLst/>
                        <a:latin typeface="Times New Roman" panose="02020603050405020304" pitchFamily="18" charset="0"/>
                        <a:ea typeface="標楷體" panose="03000509000000000000" pitchFamily="65" charset="-120"/>
                        <a:cs typeface="Times New Roman" panose="02020603050405020304" pitchFamily="18" charset="0"/>
                      </a:endParaRPr>
                    </a:p>
                    <a:p>
                      <a:pPr indent="127000" algn="ctr">
                        <a:lnSpc>
                          <a:spcPct val="150000"/>
                        </a:lnSpc>
                        <a:spcAft>
                          <a:spcPts val="0"/>
                        </a:spcAft>
                      </a:pPr>
                      <a:r>
                        <a:rPr lang="en-US" sz="1800" b="1"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(+0.148)</a:t>
                      </a:r>
                      <a:endParaRPr lang="zh-TW" sz="18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indent="127000" algn="ctr">
                        <a:lnSpc>
                          <a:spcPct val="150000"/>
                        </a:lnSpc>
                        <a:spcAft>
                          <a:spcPts val="0"/>
                        </a:spcAft>
                      </a:pPr>
                      <a:r>
                        <a:rPr lang="en-US" sz="1800" b="1"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0.487</a:t>
                      </a:r>
                      <a:endParaRPr lang="zh-TW" sz="1800" kern="100">
                        <a:effectLst/>
                        <a:latin typeface="Times New Roman" panose="02020603050405020304" pitchFamily="18" charset="0"/>
                        <a:ea typeface="標楷體" panose="03000509000000000000" pitchFamily="65" charset="-120"/>
                        <a:cs typeface="Times New Roman" panose="02020603050405020304" pitchFamily="18" charset="0"/>
                      </a:endParaRPr>
                    </a:p>
                    <a:p>
                      <a:pPr indent="127000" algn="ctr">
                        <a:lnSpc>
                          <a:spcPct val="150000"/>
                        </a:lnSpc>
                        <a:spcAft>
                          <a:spcPts val="0"/>
                        </a:spcAft>
                      </a:pPr>
                      <a:r>
                        <a:rPr lang="en-US" sz="1800" b="1"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(+0.270)</a:t>
                      </a:r>
                      <a:endParaRPr lang="zh-TW" sz="18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indent="127000" algn="ctr">
                        <a:lnSpc>
                          <a:spcPct val="150000"/>
                        </a:lnSpc>
                        <a:spcAft>
                          <a:spcPts val="0"/>
                        </a:spcAft>
                      </a:pPr>
                      <a:r>
                        <a:rPr lang="en-US" sz="1800" b="1"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0.142</a:t>
                      </a:r>
                      <a:endParaRPr lang="zh-TW" sz="1800" kern="100">
                        <a:effectLst/>
                        <a:latin typeface="Times New Roman" panose="02020603050405020304" pitchFamily="18" charset="0"/>
                        <a:ea typeface="標楷體" panose="03000509000000000000" pitchFamily="65" charset="-120"/>
                        <a:cs typeface="Times New Roman" panose="02020603050405020304" pitchFamily="18" charset="0"/>
                      </a:endParaRPr>
                    </a:p>
                    <a:p>
                      <a:pPr indent="127000" algn="ctr">
                        <a:lnSpc>
                          <a:spcPct val="150000"/>
                        </a:lnSpc>
                        <a:spcAft>
                          <a:spcPts val="0"/>
                        </a:spcAft>
                      </a:pPr>
                      <a:r>
                        <a:rPr lang="en-US" sz="1800" b="1"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(+0.406)</a:t>
                      </a:r>
                      <a:endParaRPr lang="zh-TW" sz="18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indent="127000" algn="ctr">
                        <a:lnSpc>
                          <a:spcPct val="150000"/>
                        </a:lnSpc>
                        <a:spcAft>
                          <a:spcPts val="0"/>
                        </a:spcAft>
                      </a:pPr>
                      <a:r>
                        <a:rPr lang="en-US" sz="1800" b="1"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-0.214</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p>
                      <a:pPr indent="127000" algn="ctr">
                        <a:lnSpc>
                          <a:spcPct val="150000"/>
                        </a:lnSpc>
                        <a:spcAft>
                          <a:spcPts val="0"/>
                        </a:spcAft>
                      </a:pPr>
                      <a:r>
                        <a:rPr lang="en-US" sz="1800"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(+0.436)</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4064938993"/>
                  </a:ext>
                </a:extLst>
              </a:tr>
            </a:tbl>
          </a:graphicData>
        </a:graphic>
      </p:graphicFrame>
      <p:pic>
        <p:nvPicPr>
          <p:cNvPr id="7" name="圖片 6"/>
          <p:cNvPicPr>
            <a:picLocks noChangeAspect="1"/>
          </p:cNvPicPr>
          <p:nvPr/>
        </p:nvPicPr>
        <p:blipFill>
          <a:blip r:embed="rId2"/>
          <a:stretch>
            <a:fillRect/>
          </a:stretch>
        </p:blipFill>
        <p:spPr>
          <a:xfrm>
            <a:off x="5706202" y="1636270"/>
            <a:ext cx="6382627" cy="4786970"/>
          </a:xfrm>
          <a:prstGeom prst="rect">
            <a:avLst/>
          </a:prstGeom>
        </p:spPr>
      </p:pic>
    </p:spTree>
    <p:extLst>
      <p:ext uri="{BB962C8B-B14F-4D97-AF65-F5344CB8AC3E}">
        <p14:creationId xmlns:p14="http://schemas.microsoft.com/office/powerpoint/2010/main" val="3180003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431010" y="69031"/>
            <a:ext cx="9617990" cy="951786"/>
          </a:xfrm>
        </p:spPr>
        <p:txBody>
          <a:bodyPr/>
          <a:lstStyle/>
          <a:p>
            <a:r>
              <a:rPr lang="en-US" altLang="zh-TW" dirty="0" smtClean="0"/>
              <a:t>FedProx: FGSM </a:t>
            </a:r>
            <a:r>
              <a:rPr lang="en-US" altLang="zh-TW" dirty="0"/>
              <a:t>Adversarial Robustness</a:t>
            </a:r>
            <a:endParaRPr lang="zh-TW" altLang="en-US" dirty="0"/>
          </a:p>
        </p:txBody>
      </p:sp>
      <p:sp>
        <p:nvSpPr>
          <p:cNvPr id="4" name="投影片編號版面配置區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BC1835-9A42-479B-97D9-E66884E14027}" type="slidenum">
              <a:rPr kumimoji="0" lang="zh-TW" altLang="en-US" sz="1200" b="0" i="0" u="none" strike="noStrike" kern="1200" cap="none" spc="0" normalizeH="0" baseline="0" noProof="0" smtClean="0">
                <a:ln>
                  <a:noFill/>
                </a:ln>
                <a:solidFill>
                  <a:prstClr val="black">
                    <a:tint val="75000"/>
                  </a:prstClr>
                </a:solidFill>
                <a:effectLst/>
                <a:uLnTx/>
                <a:uFillTx/>
                <a:latin typeface="Microsoft JhengHei" panose="020B0604030504040204" pitchFamily="34" charset="-120"/>
                <a:ea typeface="Microsoft JhengHei" panose="020B0604030504040204" pitchFamily="34"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zh-TW" altLang="en-US" sz="1200" b="0" i="0" u="none" strike="noStrike" kern="1200" cap="none" spc="0" normalizeH="0" baseline="0" noProof="0">
              <a:ln>
                <a:noFill/>
              </a:ln>
              <a:solidFill>
                <a:prstClr val="black">
                  <a:tint val="75000"/>
                </a:prstClr>
              </a:solidFill>
              <a:effectLst/>
              <a:uLnTx/>
              <a:uFillTx/>
              <a:latin typeface="Microsoft JhengHei" panose="020B0604030504040204" pitchFamily="34" charset="-120"/>
              <a:ea typeface="Microsoft JhengHei" panose="020B0604030504040204" pitchFamily="34" charset="-120"/>
              <a:cs typeface="+mn-cs"/>
            </a:endParaRPr>
          </a:p>
        </p:txBody>
      </p:sp>
      <p:graphicFrame>
        <p:nvGraphicFramePr>
          <p:cNvPr id="7" name="表格 6"/>
          <p:cNvGraphicFramePr>
            <a:graphicFrameLocks noGrp="1"/>
          </p:cNvGraphicFramePr>
          <p:nvPr>
            <p:extLst>
              <p:ext uri="{D42A27DB-BD31-4B8C-83A1-F6EECF244321}">
                <p14:modId xmlns:p14="http://schemas.microsoft.com/office/powerpoint/2010/main" val="3228072491"/>
              </p:ext>
            </p:extLst>
          </p:nvPr>
        </p:nvGraphicFramePr>
        <p:xfrm>
          <a:off x="607992" y="1102496"/>
          <a:ext cx="10995741" cy="4956143"/>
        </p:xfrm>
        <a:graphic>
          <a:graphicData uri="http://schemas.openxmlformats.org/drawingml/2006/table">
            <a:tbl>
              <a:tblPr firstRow="1" firstCol="1" bandRow="1"/>
              <a:tblGrid>
                <a:gridCol w="3128457">
                  <a:extLst>
                    <a:ext uri="{9D8B030D-6E8A-4147-A177-3AD203B41FA5}">
                      <a16:colId xmlns:a16="http://schemas.microsoft.com/office/drawing/2014/main" val="736875704"/>
                    </a:ext>
                  </a:extLst>
                </a:gridCol>
                <a:gridCol w="1311214">
                  <a:extLst>
                    <a:ext uri="{9D8B030D-6E8A-4147-A177-3AD203B41FA5}">
                      <a16:colId xmlns:a16="http://schemas.microsoft.com/office/drawing/2014/main" val="2921744725"/>
                    </a:ext>
                  </a:extLst>
                </a:gridCol>
                <a:gridCol w="1311214">
                  <a:extLst>
                    <a:ext uri="{9D8B030D-6E8A-4147-A177-3AD203B41FA5}">
                      <a16:colId xmlns:a16="http://schemas.microsoft.com/office/drawing/2014/main" val="3519917649"/>
                    </a:ext>
                  </a:extLst>
                </a:gridCol>
                <a:gridCol w="1311214">
                  <a:extLst>
                    <a:ext uri="{9D8B030D-6E8A-4147-A177-3AD203B41FA5}">
                      <a16:colId xmlns:a16="http://schemas.microsoft.com/office/drawing/2014/main" val="1205417700"/>
                    </a:ext>
                  </a:extLst>
                </a:gridCol>
                <a:gridCol w="1311214">
                  <a:extLst>
                    <a:ext uri="{9D8B030D-6E8A-4147-A177-3AD203B41FA5}">
                      <a16:colId xmlns:a16="http://schemas.microsoft.com/office/drawing/2014/main" val="869832046"/>
                    </a:ext>
                  </a:extLst>
                </a:gridCol>
                <a:gridCol w="1311214">
                  <a:extLst>
                    <a:ext uri="{9D8B030D-6E8A-4147-A177-3AD203B41FA5}">
                      <a16:colId xmlns:a16="http://schemas.microsoft.com/office/drawing/2014/main" val="3167260608"/>
                    </a:ext>
                  </a:extLst>
                </a:gridCol>
                <a:gridCol w="1311214">
                  <a:extLst>
                    <a:ext uri="{9D8B030D-6E8A-4147-A177-3AD203B41FA5}">
                      <a16:colId xmlns:a16="http://schemas.microsoft.com/office/drawing/2014/main" val="3395672280"/>
                    </a:ext>
                  </a:extLst>
                </a:gridCol>
              </a:tblGrid>
              <a:tr h="1246963">
                <a:tc>
                  <a:txBody>
                    <a:bodyPr/>
                    <a:lstStyle/>
                    <a:p>
                      <a:pPr indent="127000" algn="ctr">
                        <a:lnSpc>
                          <a:spcPct val="150000"/>
                        </a:lnSpc>
                        <a:spcAft>
                          <a:spcPts val="0"/>
                        </a:spcAft>
                        <a:tabLst>
                          <a:tab pos="276225" algn="l"/>
                          <a:tab pos="1143000" algn="r"/>
                        </a:tabLst>
                      </a:pP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		 </a:t>
                      </a:r>
                      <a:r>
                        <a:rPr lang="en-US" sz="1600" kern="100" dirty="0" smtClean="0">
                          <a:effectLst/>
                          <a:latin typeface="Times New Roman" panose="02020603050405020304" pitchFamily="18" charset="0"/>
                          <a:ea typeface="標楷體" panose="03000509000000000000" pitchFamily="65" charset="-120"/>
                          <a:cs typeface="Times New Roman" panose="02020603050405020304" pitchFamily="18" charset="0"/>
                        </a:rPr>
                        <a:t>                        </a:t>
                      </a:r>
                      <a:r>
                        <a:rPr lang="en-US" sz="2000" kern="100" dirty="0" smtClean="0">
                          <a:effectLst/>
                          <a:latin typeface="Times New Roman" panose="02020603050405020304" pitchFamily="18" charset="0"/>
                          <a:ea typeface="標楷體" panose="03000509000000000000" pitchFamily="65" charset="-120"/>
                          <a:cs typeface="Times New Roman" panose="02020603050405020304" pitchFamily="18" charset="0"/>
                        </a:rPr>
                        <a:t>FGSM</a:t>
                      </a:r>
                      <a:r>
                        <a:rPr lang="en-US" sz="2000" kern="100" baseline="0" dirty="0" smtClean="0">
                          <a:effectLst/>
                          <a:latin typeface="Times New Roman" panose="02020603050405020304" pitchFamily="18" charset="0"/>
                          <a:ea typeface="標楷體" panose="03000509000000000000" pitchFamily="65" charset="-120"/>
                          <a:cs typeface="Times New Roman" panose="02020603050405020304" pitchFamily="18" charset="0"/>
                        </a:rPr>
                        <a:t> </a:t>
                      </a:r>
                      <a:r>
                        <a:rPr lang="en-US" sz="2000" kern="100" dirty="0" smtClean="0">
                          <a:effectLst/>
                          <a:latin typeface="Times New Roman" panose="02020603050405020304" pitchFamily="18" charset="0"/>
                          <a:ea typeface="標楷體" panose="03000509000000000000" pitchFamily="65" charset="-120"/>
                          <a:cs typeface="Times New Roman" panose="02020603050405020304" pitchFamily="18" charset="0"/>
                        </a:rPr>
                        <a:t>eps</a:t>
                      </a:r>
                      <a:endParaRPr lang="zh-TW" sz="2000" kern="100" dirty="0">
                        <a:effectLst/>
                        <a:latin typeface="Times New Roman" panose="02020603050405020304" pitchFamily="18" charset="0"/>
                        <a:ea typeface="標楷體" panose="03000509000000000000" pitchFamily="65" charset="-120"/>
                        <a:cs typeface="Times New Roman" panose="02020603050405020304" pitchFamily="18" charset="0"/>
                      </a:endParaRPr>
                    </a:p>
                    <a:p>
                      <a:pPr marL="152400" indent="-152400" algn="l">
                        <a:lnSpc>
                          <a:spcPct val="150000"/>
                        </a:lnSpc>
                        <a:spcAft>
                          <a:spcPts val="0"/>
                        </a:spcAft>
                        <a:tabLst>
                          <a:tab pos="483235" algn="l"/>
                        </a:tabLst>
                      </a:pP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 </a:t>
                      </a:r>
                      <a:endParaRPr lang="en-US" altLang="zh-TW" sz="2000" kern="100" dirty="0" smtClean="0">
                        <a:effectLst/>
                        <a:latin typeface="Times New Roman" panose="02020603050405020304" pitchFamily="18" charset="0"/>
                        <a:ea typeface="標楷體" panose="03000509000000000000" pitchFamily="65" charset="-120"/>
                        <a:cs typeface="Times New Roman" panose="02020603050405020304" pitchFamily="18" charset="0"/>
                      </a:endParaRPr>
                    </a:p>
                    <a:p>
                      <a:pPr marL="152400" indent="-152400" algn="l">
                        <a:lnSpc>
                          <a:spcPct val="150000"/>
                        </a:lnSpc>
                        <a:spcAft>
                          <a:spcPts val="0"/>
                        </a:spcAft>
                        <a:tabLst>
                          <a:tab pos="483235" algn="l"/>
                        </a:tabLst>
                      </a:pPr>
                      <a:r>
                        <a:rPr lang="zh-TW" sz="2000" kern="100" dirty="0" smtClean="0">
                          <a:effectLst/>
                          <a:latin typeface="Times New Roman" panose="02020603050405020304" pitchFamily="18" charset="0"/>
                          <a:ea typeface="標楷體" panose="03000509000000000000" pitchFamily="65" charset="-120"/>
                          <a:cs typeface="Times New Roman" panose="02020603050405020304" pitchFamily="18" charset="0"/>
                        </a:rPr>
                        <a:t>聯邦</a:t>
                      </a:r>
                      <a:r>
                        <a:rPr lang="zh-TW" sz="2000" kern="100" dirty="0">
                          <a:effectLst/>
                          <a:latin typeface="Times New Roman" panose="02020603050405020304" pitchFamily="18" charset="0"/>
                          <a:ea typeface="標楷體" panose="03000509000000000000" pitchFamily="65" charset="-120"/>
                          <a:cs typeface="Times New Roman" panose="02020603050405020304" pitchFamily="18" charset="0"/>
                        </a:rPr>
                        <a:t>防禦</a:t>
                      </a:r>
                      <a:r>
                        <a:rPr lang="zh-TW" sz="2000" kern="100" dirty="0" smtClean="0">
                          <a:effectLst/>
                          <a:latin typeface="Times New Roman" panose="02020603050405020304" pitchFamily="18" charset="0"/>
                          <a:ea typeface="標楷體" panose="03000509000000000000" pitchFamily="65" charset="-120"/>
                          <a:cs typeface="Times New Roman" panose="02020603050405020304" pitchFamily="18" charset="0"/>
                        </a:rPr>
                        <a:t>方法</a:t>
                      </a:r>
                      <a:endParaRPr lang="en-US" altLang="zh-TW" sz="2000" kern="100" dirty="0" smtClean="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ap="flat" cmpd="sng" algn="ctr">
                      <a:solidFill>
                        <a:srgbClr val="000000"/>
                      </a:solidFill>
                      <a:prstDash val="solid"/>
                      <a:round/>
                      <a:headEnd type="none" w="med" len="med"/>
                      <a:tailEnd type="none" w="med" len="med"/>
                    </a:lnTlToBr>
                  </a:tcPr>
                </a:tc>
                <a:tc>
                  <a:txBody>
                    <a:bodyPr/>
                    <a:lstStyle/>
                    <a:p>
                      <a:pPr indent="127000" algn="ctr">
                        <a:lnSpc>
                          <a:spcPct val="150000"/>
                        </a:lnSpc>
                        <a:spcAft>
                          <a:spcPts val="0"/>
                        </a:spcAft>
                      </a:pPr>
                      <a:r>
                        <a:rPr lang="en-US" sz="1800" kern="100" dirty="0">
                          <a:effectLst/>
                          <a:latin typeface="Times New Roman" panose="02020603050405020304" pitchFamily="18" charset="0"/>
                          <a:ea typeface="標楷體" panose="03000509000000000000" pitchFamily="65" charset="-120"/>
                          <a:cs typeface="Times New Roman" panose="02020603050405020304" pitchFamily="18" charset="0"/>
                        </a:rPr>
                        <a:t> </a:t>
                      </a:r>
                      <a:endParaRPr lang="en-US" sz="1800" kern="100" dirty="0" smtClean="0">
                        <a:effectLst/>
                        <a:latin typeface="Times New Roman" panose="02020603050405020304" pitchFamily="18" charset="0"/>
                        <a:ea typeface="標楷體" panose="03000509000000000000" pitchFamily="65" charset="-120"/>
                        <a:cs typeface="Times New Roman" panose="02020603050405020304" pitchFamily="18" charset="0"/>
                      </a:endParaRPr>
                    </a:p>
                    <a:p>
                      <a:pPr indent="127000" algn="ctr">
                        <a:lnSpc>
                          <a:spcPct val="150000"/>
                        </a:lnSpc>
                        <a:spcAft>
                          <a:spcPts val="0"/>
                        </a:spcAft>
                      </a:pPr>
                      <a:r>
                        <a:rPr lang="en-US" altLang="zh-TW" sz="1800" kern="100" dirty="0" smtClean="0">
                          <a:effectLst/>
                          <a:latin typeface="Times New Roman" panose="02020603050405020304" pitchFamily="18" charset="0"/>
                          <a:ea typeface="標楷體" panose="03000509000000000000" pitchFamily="65" charset="-120"/>
                          <a:cs typeface="Times New Roman" panose="02020603050405020304" pitchFamily="18" charset="0"/>
                        </a:rPr>
                        <a:t>clean</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Aft>
                          <a:spcPts val="0"/>
                        </a:spcAft>
                      </a:pPr>
                      <a:r>
                        <a:rPr lang="en-US" sz="2000"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0.02</a:t>
                      </a:r>
                      <a:endParaRPr lang="zh-TW" sz="20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Aft>
                          <a:spcPts val="0"/>
                        </a:spcAft>
                      </a:pPr>
                      <a:r>
                        <a:rPr lang="en-US" sz="20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0.04</a:t>
                      </a:r>
                      <a:endParaRPr lang="zh-TW" sz="20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Aft>
                          <a:spcPts val="0"/>
                        </a:spcAft>
                      </a:pPr>
                      <a:r>
                        <a:rPr lang="en-US" sz="20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0.06</a:t>
                      </a:r>
                      <a:endParaRPr lang="zh-TW" sz="20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Aft>
                          <a:spcPts val="0"/>
                        </a:spcAft>
                      </a:pPr>
                      <a:r>
                        <a:rPr lang="en-US" sz="20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0.08</a:t>
                      </a:r>
                      <a:endParaRPr lang="zh-TW" sz="20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Aft>
                          <a:spcPts val="0"/>
                        </a:spcAft>
                      </a:pPr>
                      <a:r>
                        <a:rPr lang="en-US" sz="20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0.1</a:t>
                      </a:r>
                      <a:endParaRPr lang="zh-TW" sz="20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27047350"/>
                  </a:ext>
                </a:extLst>
              </a:tr>
              <a:tr h="445151">
                <a:tc>
                  <a:txBody>
                    <a:bodyPr/>
                    <a:lstStyle/>
                    <a:p>
                      <a:pPr algn="l">
                        <a:lnSpc>
                          <a:spcPct val="150000"/>
                        </a:lnSpc>
                        <a:spcAft>
                          <a:spcPts val="0"/>
                        </a:spcAft>
                      </a:pPr>
                      <a:r>
                        <a:rPr lang="en-US" sz="2000" kern="1200" dirty="0" smtClean="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FedAvg[1]</a:t>
                      </a:r>
                      <a:endParaRPr lang="zh-TW" sz="20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tc>
                  <a:txBody>
                    <a:bodyPr/>
                    <a:lstStyle/>
                    <a:p>
                      <a:pPr indent="127000" algn="ctr">
                        <a:lnSpc>
                          <a:spcPct val="150000"/>
                        </a:lnSpc>
                        <a:spcAft>
                          <a:spcPts val="0"/>
                        </a:spcAft>
                      </a:pPr>
                      <a:r>
                        <a:rPr lang="en-US" sz="2000" kern="100" dirty="0" smtClean="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0.916</a:t>
                      </a:r>
                      <a:endParaRPr lang="zh-TW" sz="20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tc>
                  <a:txBody>
                    <a:bodyPr/>
                    <a:lstStyle/>
                    <a:p>
                      <a:pPr indent="127000" algn="ctr">
                        <a:lnSpc>
                          <a:spcPct val="150000"/>
                        </a:lnSpc>
                        <a:spcAft>
                          <a:spcPts val="0"/>
                        </a:spcAft>
                      </a:pPr>
                      <a:r>
                        <a:rPr lang="en-US" sz="20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0.8</a:t>
                      </a:r>
                      <a:endParaRPr lang="zh-TW" sz="20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tc>
                  <a:txBody>
                    <a:bodyPr/>
                    <a:lstStyle/>
                    <a:p>
                      <a:pPr indent="127000" algn="ctr">
                        <a:lnSpc>
                          <a:spcPct val="150000"/>
                        </a:lnSpc>
                        <a:spcAft>
                          <a:spcPts val="0"/>
                        </a:spcAft>
                      </a:pPr>
                      <a:r>
                        <a:rPr lang="en-US" sz="20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0.607</a:t>
                      </a:r>
                      <a:endParaRPr lang="zh-TW" sz="20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tc>
                  <a:txBody>
                    <a:bodyPr/>
                    <a:lstStyle/>
                    <a:p>
                      <a:pPr indent="127000" algn="ctr">
                        <a:lnSpc>
                          <a:spcPct val="150000"/>
                        </a:lnSpc>
                        <a:spcAft>
                          <a:spcPts val="0"/>
                        </a:spcAft>
                      </a:pPr>
                      <a:r>
                        <a:rPr lang="en-US" sz="20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0.331</a:t>
                      </a:r>
                      <a:endParaRPr lang="zh-TW" sz="20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tc>
                  <a:txBody>
                    <a:bodyPr/>
                    <a:lstStyle/>
                    <a:p>
                      <a:pPr indent="127000" algn="ctr">
                        <a:lnSpc>
                          <a:spcPct val="150000"/>
                        </a:lnSpc>
                        <a:spcAft>
                          <a:spcPts val="0"/>
                        </a:spcAft>
                      </a:pPr>
                      <a:r>
                        <a:rPr lang="en-US" sz="20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-0.022</a:t>
                      </a:r>
                      <a:endParaRPr lang="zh-TW" sz="20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tc>
                  <a:txBody>
                    <a:bodyPr/>
                    <a:lstStyle/>
                    <a:p>
                      <a:pPr indent="127000" algn="ctr">
                        <a:lnSpc>
                          <a:spcPct val="150000"/>
                        </a:lnSpc>
                        <a:spcAft>
                          <a:spcPts val="0"/>
                        </a:spcAft>
                      </a:pPr>
                      <a:r>
                        <a:rPr lang="en-US" sz="20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-0.433</a:t>
                      </a:r>
                      <a:endParaRPr lang="zh-TW" sz="20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extLst>
                  <a:ext uri="{0D108BD9-81ED-4DB2-BD59-A6C34878D82A}">
                    <a16:rowId xmlns:a16="http://schemas.microsoft.com/office/drawing/2014/main" val="3929863367"/>
                  </a:ext>
                </a:extLst>
              </a:tr>
              <a:tr h="434953">
                <a:tc>
                  <a:txBody>
                    <a:bodyPr/>
                    <a:lstStyle/>
                    <a:p>
                      <a:pPr marL="0" marR="0" indent="0" algn="l" defTabSz="914400" rtl="0" eaLnBrk="1" fontAlgn="auto" latinLnBrk="0" hangingPunct="1">
                        <a:lnSpc>
                          <a:spcPct val="150000"/>
                        </a:lnSpc>
                        <a:spcBef>
                          <a:spcPts val="0"/>
                        </a:spcBef>
                        <a:spcAft>
                          <a:spcPts val="0"/>
                        </a:spcAft>
                        <a:buClrTx/>
                        <a:buSzTx/>
                        <a:buFontTx/>
                        <a:buNone/>
                        <a:tabLst/>
                        <a:defRPr/>
                      </a:pPr>
                      <a:r>
                        <a:rPr lang="en-US" altLang="zh-TW" sz="2000" kern="1200" dirty="0" smtClean="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Fed_AT</a:t>
                      </a:r>
                      <a:endParaRPr lang="zh-TW" altLang="zh-TW" sz="2000" kern="100" dirty="0" smtClean="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indent="127000" algn="ctr">
                        <a:lnSpc>
                          <a:spcPct val="150000"/>
                        </a:lnSpc>
                        <a:spcAft>
                          <a:spcPts val="0"/>
                        </a:spcAft>
                      </a:pPr>
                      <a:r>
                        <a:rPr lang="en-US" sz="2000" kern="100" dirty="0" smtClean="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0.923</a:t>
                      </a:r>
                      <a:endParaRPr lang="zh-TW" sz="20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indent="127000" algn="ctr">
                        <a:lnSpc>
                          <a:spcPct val="150000"/>
                        </a:lnSpc>
                        <a:spcAft>
                          <a:spcPts val="0"/>
                        </a:spcAft>
                      </a:pPr>
                      <a:r>
                        <a:rPr lang="en-US" sz="20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0.808</a:t>
                      </a:r>
                      <a:endParaRPr lang="zh-TW" sz="20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indent="127000" algn="ctr">
                        <a:lnSpc>
                          <a:spcPct val="150000"/>
                        </a:lnSpc>
                        <a:spcAft>
                          <a:spcPts val="0"/>
                        </a:spcAft>
                      </a:pPr>
                      <a:r>
                        <a:rPr lang="en-US" sz="2000"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0.612</a:t>
                      </a:r>
                      <a:endParaRPr lang="zh-TW" sz="20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indent="127000" algn="ctr">
                        <a:lnSpc>
                          <a:spcPct val="150000"/>
                        </a:lnSpc>
                        <a:spcAft>
                          <a:spcPts val="0"/>
                        </a:spcAft>
                      </a:pPr>
                      <a:r>
                        <a:rPr lang="en-US" sz="20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0.332</a:t>
                      </a:r>
                      <a:endParaRPr lang="zh-TW" sz="20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indent="127000" algn="ctr">
                        <a:lnSpc>
                          <a:spcPct val="150000"/>
                        </a:lnSpc>
                        <a:spcAft>
                          <a:spcPts val="0"/>
                        </a:spcAft>
                      </a:pPr>
                      <a:r>
                        <a:rPr lang="en-US" sz="20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-0.031</a:t>
                      </a:r>
                      <a:endParaRPr lang="zh-TW" sz="20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indent="127000" algn="ctr">
                        <a:lnSpc>
                          <a:spcPct val="150000"/>
                        </a:lnSpc>
                        <a:spcAft>
                          <a:spcPts val="0"/>
                        </a:spcAft>
                      </a:pPr>
                      <a:r>
                        <a:rPr lang="en-US" sz="20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-0.454</a:t>
                      </a:r>
                      <a:endParaRPr lang="zh-TW" sz="20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640667207"/>
                  </a:ext>
                </a:extLst>
              </a:tr>
              <a:tr h="434953">
                <a:tc>
                  <a:txBody>
                    <a:bodyPr/>
                    <a:lstStyle/>
                    <a:p>
                      <a:pPr algn="l">
                        <a:lnSpc>
                          <a:spcPct val="150000"/>
                        </a:lnSpc>
                        <a:spcAft>
                          <a:spcPts val="0"/>
                        </a:spcAft>
                      </a:pPr>
                      <a:r>
                        <a:rPr lang="en-US" sz="2000" kern="1200" dirty="0" smtClean="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Fed_AT_Slack</a:t>
                      </a:r>
                      <a:endParaRPr lang="zh-TW" sz="20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indent="127000" algn="ctr">
                        <a:lnSpc>
                          <a:spcPct val="150000"/>
                        </a:lnSpc>
                        <a:spcAft>
                          <a:spcPts val="0"/>
                        </a:spcAft>
                      </a:pPr>
                      <a:r>
                        <a:rPr lang="en-US" sz="2000" kern="100" dirty="0" smtClean="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0.678</a:t>
                      </a:r>
                      <a:endParaRPr lang="zh-TW" sz="20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indent="127000" algn="ctr">
                        <a:lnSpc>
                          <a:spcPct val="150000"/>
                        </a:lnSpc>
                        <a:spcAft>
                          <a:spcPts val="0"/>
                        </a:spcAft>
                      </a:pPr>
                      <a:r>
                        <a:rPr lang="en-US" sz="20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0.362</a:t>
                      </a:r>
                      <a:endParaRPr lang="zh-TW" sz="20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indent="127000" algn="ctr">
                        <a:lnSpc>
                          <a:spcPct val="150000"/>
                        </a:lnSpc>
                        <a:spcAft>
                          <a:spcPts val="0"/>
                        </a:spcAft>
                      </a:pPr>
                      <a:r>
                        <a:rPr lang="en-US" sz="20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0.152</a:t>
                      </a:r>
                      <a:endParaRPr lang="zh-TW" sz="20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indent="127000" algn="ctr">
                        <a:lnSpc>
                          <a:spcPct val="150000"/>
                        </a:lnSpc>
                        <a:spcAft>
                          <a:spcPts val="0"/>
                        </a:spcAft>
                      </a:pPr>
                      <a:r>
                        <a:rPr lang="en-US" sz="20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0.012</a:t>
                      </a:r>
                      <a:endParaRPr lang="zh-TW" sz="20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indent="127000" algn="ctr">
                        <a:lnSpc>
                          <a:spcPct val="150000"/>
                        </a:lnSpc>
                        <a:spcAft>
                          <a:spcPts val="0"/>
                        </a:spcAft>
                      </a:pPr>
                      <a:r>
                        <a:rPr lang="en-US" sz="20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-0.087</a:t>
                      </a:r>
                      <a:endParaRPr lang="zh-TW" sz="20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indent="127000" algn="ctr">
                        <a:lnSpc>
                          <a:spcPct val="150000"/>
                        </a:lnSpc>
                        <a:spcAft>
                          <a:spcPts val="0"/>
                        </a:spcAft>
                      </a:pPr>
                      <a:r>
                        <a:rPr lang="en-US" sz="20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-0.161</a:t>
                      </a:r>
                      <a:endParaRPr lang="zh-TW" sz="20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037925261"/>
                  </a:ext>
                </a:extLst>
              </a:tr>
              <a:tr h="434953">
                <a:tc>
                  <a:txBody>
                    <a:bodyPr/>
                    <a:lstStyle/>
                    <a:p>
                      <a:pPr marL="0" marR="0" indent="0" algn="l" defTabSz="914400" rtl="0" eaLnBrk="1" fontAlgn="auto" latinLnBrk="0" hangingPunct="1">
                        <a:lnSpc>
                          <a:spcPct val="150000"/>
                        </a:lnSpc>
                        <a:spcBef>
                          <a:spcPts val="0"/>
                        </a:spcBef>
                        <a:spcAft>
                          <a:spcPts val="0"/>
                        </a:spcAft>
                        <a:buClrTx/>
                        <a:buSzTx/>
                        <a:buFontTx/>
                        <a:buNone/>
                        <a:tabLst/>
                        <a:defRPr/>
                      </a:pPr>
                      <a:r>
                        <a:rPr lang="en-US" altLang="zh-TW" sz="2000" kern="1200" dirty="0" smtClean="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Fed_BVA</a:t>
                      </a:r>
                      <a:endParaRPr lang="zh-TW" altLang="zh-TW" sz="2000" kern="100" dirty="0" smtClean="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indent="127000" algn="ctr">
                        <a:lnSpc>
                          <a:spcPct val="150000"/>
                        </a:lnSpc>
                        <a:spcAft>
                          <a:spcPts val="0"/>
                        </a:spcAft>
                      </a:pPr>
                      <a:r>
                        <a:rPr lang="en-US" sz="2000" kern="100" dirty="0" smtClean="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0.567</a:t>
                      </a:r>
                      <a:endParaRPr lang="zh-TW" sz="20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indent="127000" algn="ctr">
                        <a:lnSpc>
                          <a:spcPct val="150000"/>
                        </a:lnSpc>
                        <a:spcAft>
                          <a:spcPts val="0"/>
                        </a:spcAft>
                      </a:pPr>
                      <a:r>
                        <a:rPr lang="en-US" sz="20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-0.017</a:t>
                      </a:r>
                      <a:endParaRPr lang="zh-TW" sz="20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indent="127000" algn="ctr">
                        <a:lnSpc>
                          <a:spcPct val="150000"/>
                        </a:lnSpc>
                        <a:spcAft>
                          <a:spcPts val="0"/>
                        </a:spcAft>
                      </a:pPr>
                      <a:r>
                        <a:rPr lang="en-US" sz="20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-1.009</a:t>
                      </a:r>
                      <a:endParaRPr lang="zh-TW" sz="20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indent="127000" algn="ctr">
                        <a:lnSpc>
                          <a:spcPct val="150000"/>
                        </a:lnSpc>
                        <a:spcAft>
                          <a:spcPts val="0"/>
                        </a:spcAft>
                      </a:pPr>
                      <a:r>
                        <a:rPr lang="en-US" sz="20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-2.325</a:t>
                      </a:r>
                      <a:endParaRPr lang="zh-TW" sz="20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indent="127000" algn="ctr">
                        <a:lnSpc>
                          <a:spcPct val="150000"/>
                        </a:lnSpc>
                        <a:spcAft>
                          <a:spcPts val="0"/>
                        </a:spcAft>
                      </a:pPr>
                      <a:r>
                        <a:rPr lang="en-US" sz="20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-3.628</a:t>
                      </a:r>
                      <a:endParaRPr lang="zh-TW" sz="20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indent="127000" algn="ctr">
                        <a:lnSpc>
                          <a:spcPct val="150000"/>
                        </a:lnSpc>
                        <a:spcAft>
                          <a:spcPts val="0"/>
                        </a:spcAft>
                      </a:pPr>
                      <a:r>
                        <a:rPr lang="en-US" sz="20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-4.519</a:t>
                      </a:r>
                      <a:endParaRPr lang="zh-TW" sz="20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3275926551"/>
                  </a:ext>
                </a:extLst>
              </a:tr>
              <a:tr h="475583">
                <a:tc>
                  <a:txBody>
                    <a:bodyPr/>
                    <a:lstStyle/>
                    <a:p>
                      <a:pPr marL="0" marR="0" indent="0" algn="l" defTabSz="914400" rtl="0" eaLnBrk="1" fontAlgn="auto" latinLnBrk="0" hangingPunct="1">
                        <a:lnSpc>
                          <a:spcPct val="150000"/>
                        </a:lnSpc>
                        <a:spcBef>
                          <a:spcPts val="0"/>
                        </a:spcBef>
                        <a:spcAft>
                          <a:spcPts val="0"/>
                        </a:spcAft>
                        <a:buClrTx/>
                        <a:buSzTx/>
                        <a:buFontTx/>
                        <a:buNone/>
                        <a:tabLst/>
                        <a:defRPr/>
                      </a:pPr>
                      <a:r>
                        <a:rPr lang="en-US" altLang="zh-TW" sz="2000" kern="1200" dirty="0" smtClean="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Fed_BVA_Slack</a:t>
                      </a:r>
                      <a:endParaRPr lang="zh-TW" altLang="zh-TW" sz="2000" kern="100" dirty="0" smtClean="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indent="127000" algn="ctr">
                        <a:lnSpc>
                          <a:spcPct val="150000"/>
                        </a:lnSpc>
                        <a:spcAft>
                          <a:spcPts val="0"/>
                        </a:spcAft>
                      </a:pPr>
                      <a:r>
                        <a:rPr lang="en-US" sz="2000" kern="100" dirty="0" smtClean="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0.76</a:t>
                      </a:r>
                      <a:endParaRPr lang="zh-TW" sz="20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indent="127000" algn="ctr">
                        <a:lnSpc>
                          <a:spcPct val="150000"/>
                        </a:lnSpc>
                        <a:spcAft>
                          <a:spcPts val="0"/>
                        </a:spcAft>
                      </a:pPr>
                      <a:r>
                        <a:rPr lang="en-US" sz="20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0.672</a:t>
                      </a:r>
                      <a:endParaRPr lang="zh-TW" sz="20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indent="127000" algn="ctr">
                        <a:lnSpc>
                          <a:spcPct val="150000"/>
                        </a:lnSpc>
                        <a:spcAft>
                          <a:spcPts val="0"/>
                        </a:spcAft>
                      </a:pPr>
                      <a:r>
                        <a:rPr lang="en-US" sz="20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0.566</a:t>
                      </a:r>
                      <a:endParaRPr lang="zh-TW" sz="20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indent="127000" algn="ctr">
                        <a:lnSpc>
                          <a:spcPct val="150000"/>
                        </a:lnSpc>
                        <a:spcAft>
                          <a:spcPts val="0"/>
                        </a:spcAft>
                      </a:pPr>
                      <a:r>
                        <a:rPr lang="en-US" sz="2000"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0.453</a:t>
                      </a:r>
                      <a:endParaRPr lang="zh-TW" sz="20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indent="127000" algn="ctr">
                        <a:lnSpc>
                          <a:spcPct val="150000"/>
                        </a:lnSpc>
                        <a:spcAft>
                          <a:spcPts val="0"/>
                        </a:spcAft>
                      </a:pPr>
                      <a:r>
                        <a:rPr lang="en-US" sz="20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0.343</a:t>
                      </a:r>
                      <a:endParaRPr lang="zh-TW" sz="20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indent="127000" algn="ctr">
                        <a:lnSpc>
                          <a:spcPct val="150000"/>
                        </a:lnSpc>
                        <a:spcAft>
                          <a:spcPts val="0"/>
                        </a:spcAft>
                      </a:pPr>
                      <a:r>
                        <a:rPr lang="en-US" sz="20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0.243</a:t>
                      </a:r>
                      <a:endParaRPr lang="zh-TW" sz="20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309453612"/>
                  </a:ext>
                </a:extLst>
              </a:tr>
              <a:tr h="434953">
                <a:tc>
                  <a:txBody>
                    <a:bodyPr/>
                    <a:lstStyle/>
                    <a:p>
                      <a:pPr algn="l">
                        <a:lnSpc>
                          <a:spcPct val="150000"/>
                        </a:lnSpc>
                        <a:spcAft>
                          <a:spcPts val="0"/>
                        </a:spcAft>
                      </a:pPr>
                      <a:r>
                        <a:rPr lang="en-US" sz="2000" kern="12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FedBVA</a:t>
                      </a:r>
                      <a:r>
                        <a:rPr lang="en-US" sz="2000" kern="1200"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_SAT</a:t>
                      </a:r>
                      <a:endParaRPr lang="zh-TW" sz="20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indent="127000" algn="ctr">
                        <a:lnSpc>
                          <a:spcPct val="150000"/>
                        </a:lnSpc>
                        <a:spcAft>
                          <a:spcPts val="0"/>
                        </a:spcAft>
                      </a:pPr>
                      <a:r>
                        <a:rPr lang="en-US" sz="2000" kern="100" dirty="0" smtClean="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0.871</a:t>
                      </a:r>
                      <a:endParaRPr lang="zh-TW" sz="20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indent="127000" algn="ctr">
                        <a:lnSpc>
                          <a:spcPct val="150000"/>
                        </a:lnSpc>
                        <a:spcAft>
                          <a:spcPts val="0"/>
                        </a:spcAft>
                      </a:pPr>
                      <a:r>
                        <a:rPr lang="en-US" sz="20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0.743</a:t>
                      </a:r>
                      <a:endParaRPr lang="zh-TW" sz="20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indent="127000" algn="ctr">
                        <a:lnSpc>
                          <a:spcPct val="150000"/>
                        </a:lnSpc>
                        <a:spcAft>
                          <a:spcPts val="0"/>
                        </a:spcAft>
                      </a:pPr>
                      <a:r>
                        <a:rPr lang="en-US" sz="20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0.55</a:t>
                      </a:r>
                      <a:endParaRPr lang="zh-TW" sz="20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indent="127000" algn="ctr">
                        <a:lnSpc>
                          <a:spcPct val="150000"/>
                        </a:lnSpc>
                        <a:spcAft>
                          <a:spcPts val="0"/>
                        </a:spcAft>
                      </a:pPr>
                      <a:r>
                        <a:rPr lang="en-US" sz="2000"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0.285</a:t>
                      </a:r>
                      <a:endParaRPr lang="zh-TW" sz="20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indent="127000" algn="ctr">
                        <a:lnSpc>
                          <a:spcPct val="150000"/>
                        </a:lnSpc>
                        <a:spcAft>
                          <a:spcPts val="0"/>
                        </a:spcAft>
                      </a:pPr>
                      <a:r>
                        <a:rPr lang="en-US" sz="20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-0.042</a:t>
                      </a:r>
                      <a:endParaRPr lang="zh-TW" sz="20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indent="127000" algn="ctr">
                        <a:lnSpc>
                          <a:spcPct val="150000"/>
                        </a:lnSpc>
                        <a:spcAft>
                          <a:spcPts val="0"/>
                        </a:spcAft>
                      </a:pPr>
                      <a:r>
                        <a:rPr lang="en-US" sz="20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-0.402</a:t>
                      </a:r>
                      <a:endParaRPr lang="zh-TW" sz="20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127697623"/>
                  </a:ext>
                </a:extLst>
              </a:tr>
              <a:tr h="869906">
                <a:tc>
                  <a:txBody>
                    <a:bodyPr/>
                    <a:lstStyle/>
                    <a:p>
                      <a:pPr algn="l">
                        <a:lnSpc>
                          <a:spcPct val="150000"/>
                        </a:lnSpc>
                        <a:spcAft>
                          <a:spcPts val="0"/>
                        </a:spcAft>
                      </a:pPr>
                      <a:r>
                        <a:rPr lang="en-US" sz="2000" kern="12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FedBVA</a:t>
                      </a:r>
                      <a:r>
                        <a:rPr lang="en-US" sz="2000" kern="1200"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_SAT_Slack</a:t>
                      </a:r>
                      <a:endParaRPr lang="zh-TW" sz="2000" kern="100" dirty="0">
                        <a:effectLst/>
                        <a:latin typeface="Times New Roman" panose="02020603050405020304" pitchFamily="18" charset="0"/>
                        <a:ea typeface="標楷體" panose="03000509000000000000" pitchFamily="65" charset="-120"/>
                        <a:cs typeface="Times New Roman" panose="02020603050405020304" pitchFamily="18" charset="0"/>
                      </a:endParaRPr>
                    </a:p>
                    <a:p>
                      <a:pPr algn="l">
                        <a:lnSpc>
                          <a:spcPct val="150000"/>
                        </a:lnSpc>
                        <a:spcAft>
                          <a:spcPts val="0"/>
                        </a:spcAft>
                      </a:pPr>
                      <a:r>
                        <a:rPr lang="en-US" sz="2000" kern="1200"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(proposed method)</a:t>
                      </a:r>
                      <a:endParaRPr lang="zh-TW" sz="20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indent="127000" algn="ctr">
                        <a:lnSpc>
                          <a:spcPct val="150000"/>
                        </a:lnSpc>
                        <a:spcAft>
                          <a:spcPts val="0"/>
                        </a:spcAft>
                      </a:pPr>
                      <a:r>
                        <a:rPr lang="en-US" sz="2000" b="1" kern="100" dirty="0" smtClean="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0.929</a:t>
                      </a:r>
                      <a:endParaRPr lang="zh-TW" sz="2000" kern="100" dirty="0">
                        <a:effectLst/>
                        <a:latin typeface="Times New Roman" panose="02020603050405020304" pitchFamily="18" charset="0"/>
                        <a:ea typeface="標楷體" panose="03000509000000000000" pitchFamily="65" charset="-120"/>
                        <a:cs typeface="Times New Roman" panose="02020603050405020304" pitchFamily="18" charset="0"/>
                      </a:endParaRPr>
                    </a:p>
                    <a:p>
                      <a:pPr indent="127000" algn="ctr">
                        <a:lnSpc>
                          <a:spcPct val="150000"/>
                        </a:lnSpc>
                        <a:spcAft>
                          <a:spcPts val="0"/>
                        </a:spcAft>
                      </a:pPr>
                      <a:r>
                        <a:rPr lang="en-US" sz="2000" b="1"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a:t>
                      </a:r>
                      <a:r>
                        <a:rPr lang="en-US" sz="2000" b="1" kern="100" dirty="0" smtClean="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0.13)</a:t>
                      </a:r>
                      <a:endParaRPr lang="zh-TW" sz="20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indent="127000" algn="ctr">
                        <a:lnSpc>
                          <a:spcPct val="150000"/>
                        </a:lnSpc>
                        <a:spcAft>
                          <a:spcPts val="0"/>
                        </a:spcAft>
                      </a:pPr>
                      <a:r>
                        <a:rPr lang="en-US" sz="2000" b="1"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0.85</a:t>
                      </a:r>
                      <a:endParaRPr lang="zh-TW" sz="2000" kern="100">
                        <a:effectLst/>
                        <a:latin typeface="Times New Roman" panose="02020603050405020304" pitchFamily="18" charset="0"/>
                        <a:ea typeface="標楷體" panose="03000509000000000000" pitchFamily="65" charset="-120"/>
                        <a:cs typeface="Times New Roman" panose="02020603050405020304" pitchFamily="18" charset="0"/>
                      </a:endParaRPr>
                    </a:p>
                    <a:p>
                      <a:pPr indent="127000" algn="ctr">
                        <a:lnSpc>
                          <a:spcPct val="150000"/>
                        </a:lnSpc>
                        <a:spcAft>
                          <a:spcPts val="0"/>
                        </a:spcAft>
                      </a:pPr>
                      <a:r>
                        <a:rPr lang="en-US" sz="2000" b="1"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(+0.05)</a:t>
                      </a:r>
                      <a:endParaRPr lang="zh-TW" sz="20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indent="127000" algn="ctr">
                        <a:lnSpc>
                          <a:spcPct val="150000"/>
                        </a:lnSpc>
                        <a:spcAft>
                          <a:spcPts val="0"/>
                        </a:spcAft>
                      </a:pPr>
                      <a:r>
                        <a:rPr lang="en-US" sz="2000" b="1"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0.735</a:t>
                      </a:r>
                      <a:endParaRPr lang="zh-TW" sz="2000" kern="100">
                        <a:effectLst/>
                        <a:latin typeface="Times New Roman" panose="02020603050405020304" pitchFamily="18" charset="0"/>
                        <a:ea typeface="標楷體" panose="03000509000000000000" pitchFamily="65" charset="-120"/>
                        <a:cs typeface="Times New Roman" panose="02020603050405020304" pitchFamily="18" charset="0"/>
                      </a:endParaRPr>
                    </a:p>
                    <a:p>
                      <a:pPr indent="127000" algn="ctr">
                        <a:lnSpc>
                          <a:spcPct val="150000"/>
                        </a:lnSpc>
                        <a:spcAft>
                          <a:spcPts val="0"/>
                        </a:spcAft>
                      </a:pPr>
                      <a:r>
                        <a:rPr lang="en-US" sz="2000" b="1"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(+0.128)</a:t>
                      </a:r>
                      <a:endParaRPr lang="zh-TW" sz="20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indent="127000" algn="ctr">
                        <a:lnSpc>
                          <a:spcPct val="150000"/>
                        </a:lnSpc>
                        <a:spcAft>
                          <a:spcPts val="0"/>
                        </a:spcAft>
                      </a:pPr>
                      <a:r>
                        <a:rPr lang="en-US" sz="2000" b="1"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0.609</a:t>
                      </a:r>
                      <a:endParaRPr lang="zh-TW" sz="2000" kern="100">
                        <a:effectLst/>
                        <a:latin typeface="Times New Roman" panose="02020603050405020304" pitchFamily="18" charset="0"/>
                        <a:ea typeface="標楷體" panose="03000509000000000000" pitchFamily="65" charset="-120"/>
                        <a:cs typeface="Times New Roman" panose="02020603050405020304" pitchFamily="18" charset="0"/>
                      </a:endParaRPr>
                    </a:p>
                    <a:p>
                      <a:pPr indent="127000" algn="ctr">
                        <a:lnSpc>
                          <a:spcPct val="150000"/>
                        </a:lnSpc>
                        <a:spcAft>
                          <a:spcPts val="0"/>
                        </a:spcAft>
                      </a:pPr>
                      <a:r>
                        <a:rPr lang="en-US" sz="2000" b="1"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(+0.278)</a:t>
                      </a:r>
                      <a:endParaRPr lang="zh-TW" sz="20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indent="127000" algn="ctr">
                        <a:lnSpc>
                          <a:spcPct val="150000"/>
                        </a:lnSpc>
                        <a:spcAft>
                          <a:spcPts val="0"/>
                        </a:spcAft>
                      </a:pPr>
                      <a:r>
                        <a:rPr lang="en-US" sz="2000" b="1"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0.486</a:t>
                      </a:r>
                      <a:endParaRPr lang="zh-TW" sz="2000" kern="100" dirty="0">
                        <a:effectLst/>
                        <a:latin typeface="Times New Roman" panose="02020603050405020304" pitchFamily="18" charset="0"/>
                        <a:ea typeface="標楷體" panose="03000509000000000000" pitchFamily="65" charset="-120"/>
                        <a:cs typeface="Times New Roman" panose="02020603050405020304" pitchFamily="18" charset="0"/>
                      </a:endParaRPr>
                    </a:p>
                    <a:p>
                      <a:pPr indent="127000" algn="ctr">
                        <a:lnSpc>
                          <a:spcPct val="150000"/>
                        </a:lnSpc>
                        <a:spcAft>
                          <a:spcPts val="0"/>
                        </a:spcAft>
                      </a:pPr>
                      <a:r>
                        <a:rPr lang="en-US" sz="2000"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(+0.508)</a:t>
                      </a:r>
                      <a:endParaRPr lang="zh-TW" sz="20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indent="127000" algn="ctr">
                        <a:lnSpc>
                          <a:spcPct val="150000"/>
                        </a:lnSpc>
                        <a:spcAft>
                          <a:spcPts val="0"/>
                        </a:spcAft>
                      </a:pPr>
                      <a:r>
                        <a:rPr lang="en-US" sz="2000" b="1"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0.378</a:t>
                      </a:r>
                      <a:endParaRPr lang="zh-TW" sz="2000" kern="100" dirty="0">
                        <a:effectLst/>
                        <a:latin typeface="Times New Roman" panose="02020603050405020304" pitchFamily="18" charset="0"/>
                        <a:ea typeface="標楷體" panose="03000509000000000000" pitchFamily="65" charset="-120"/>
                        <a:cs typeface="Times New Roman" panose="02020603050405020304" pitchFamily="18" charset="0"/>
                      </a:endParaRPr>
                    </a:p>
                    <a:p>
                      <a:pPr indent="127000" algn="ctr">
                        <a:lnSpc>
                          <a:spcPct val="150000"/>
                        </a:lnSpc>
                        <a:spcAft>
                          <a:spcPts val="0"/>
                        </a:spcAft>
                      </a:pPr>
                      <a:r>
                        <a:rPr lang="en-US" sz="2000" b="1"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(+0.135)</a:t>
                      </a:r>
                      <a:endParaRPr lang="zh-TW" sz="20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713369382"/>
                  </a:ext>
                </a:extLst>
              </a:tr>
            </a:tbl>
          </a:graphicData>
        </a:graphic>
      </p:graphicFrame>
      <p:pic>
        <p:nvPicPr>
          <p:cNvPr id="6" name="圖片 5"/>
          <p:cNvPicPr/>
          <p:nvPr/>
        </p:nvPicPr>
        <p:blipFill>
          <a:blip r:embed="rId2"/>
          <a:stretch>
            <a:fillRect/>
          </a:stretch>
        </p:blipFill>
        <p:spPr>
          <a:xfrm>
            <a:off x="5684521" y="1546861"/>
            <a:ext cx="6024880" cy="4541370"/>
          </a:xfrm>
          <a:prstGeom prst="rect">
            <a:avLst/>
          </a:prstGeom>
        </p:spPr>
      </p:pic>
    </p:spTree>
    <p:extLst>
      <p:ext uri="{BB962C8B-B14F-4D97-AF65-F5344CB8AC3E}">
        <p14:creationId xmlns:p14="http://schemas.microsoft.com/office/powerpoint/2010/main" val="3432542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332853" y="82657"/>
            <a:ext cx="9902125" cy="1008763"/>
          </a:xfrm>
        </p:spPr>
        <p:txBody>
          <a:bodyPr>
            <a:normAutofit/>
          </a:bodyPr>
          <a:lstStyle/>
          <a:p>
            <a:r>
              <a:rPr lang="en-US" altLang="zh-TW" sz="4000" dirty="0"/>
              <a:t>FedProx: </a:t>
            </a:r>
            <a:r>
              <a:rPr lang="en-US" altLang="zh-TW" sz="4000" dirty="0" smtClean="0"/>
              <a:t>PGD </a:t>
            </a:r>
            <a:r>
              <a:rPr lang="en-US" altLang="zh-TW" sz="4000" dirty="0"/>
              <a:t>Adversarial Robustness</a:t>
            </a:r>
            <a:endParaRPr lang="zh-TW" altLang="en-US" sz="4000" dirty="0"/>
          </a:p>
        </p:txBody>
      </p:sp>
      <p:sp>
        <p:nvSpPr>
          <p:cNvPr id="4" name="投影片編號版面配置區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BC1835-9A42-479B-97D9-E66884E14027}" type="slidenum">
              <a:rPr kumimoji="0" lang="zh-TW" altLang="en-US" sz="1200" b="0" i="0" u="none" strike="noStrike" kern="1200" cap="none" spc="0" normalizeH="0" baseline="0" noProof="0" smtClean="0">
                <a:ln>
                  <a:noFill/>
                </a:ln>
                <a:solidFill>
                  <a:prstClr val="black">
                    <a:tint val="75000"/>
                  </a:prstClr>
                </a:solidFill>
                <a:effectLst/>
                <a:uLnTx/>
                <a:uFillTx/>
                <a:latin typeface="Microsoft JhengHei" panose="020B0604030504040204" pitchFamily="34" charset="-120"/>
                <a:ea typeface="Microsoft JhengHei" panose="020B0604030504040204" pitchFamily="34"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zh-TW" altLang="en-US" sz="1200" b="0" i="0" u="none" strike="noStrike" kern="1200" cap="none" spc="0" normalizeH="0" baseline="0" noProof="0">
              <a:ln>
                <a:noFill/>
              </a:ln>
              <a:solidFill>
                <a:prstClr val="black">
                  <a:tint val="75000"/>
                </a:prstClr>
              </a:solidFill>
              <a:effectLst/>
              <a:uLnTx/>
              <a:uFillTx/>
              <a:latin typeface="Microsoft JhengHei" panose="020B0604030504040204" pitchFamily="34" charset="-120"/>
              <a:ea typeface="Microsoft JhengHei" panose="020B0604030504040204" pitchFamily="34" charset="-120"/>
              <a:cs typeface="+mn-cs"/>
            </a:endParaRPr>
          </a:p>
        </p:txBody>
      </p:sp>
      <p:graphicFrame>
        <p:nvGraphicFramePr>
          <p:cNvPr id="11" name="表格 10"/>
          <p:cNvGraphicFramePr>
            <a:graphicFrameLocks noGrp="1"/>
          </p:cNvGraphicFramePr>
          <p:nvPr>
            <p:extLst>
              <p:ext uri="{D42A27DB-BD31-4B8C-83A1-F6EECF244321}">
                <p14:modId xmlns:p14="http://schemas.microsoft.com/office/powerpoint/2010/main" val="1378473510"/>
              </p:ext>
            </p:extLst>
          </p:nvPr>
        </p:nvGraphicFramePr>
        <p:xfrm>
          <a:off x="515724" y="1233138"/>
          <a:ext cx="11038312" cy="4991187"/>
        </p:xfrm>
        <a:graphic>
          <a:graphicData uri="http://schemas.openxmlformats.org/drawingml/2006/table">
            <a:tbl>
              <a:tblPr firstRow="1" firstCol="1" bandRow="1"/>
              <a:tblGrid>
                <a:gridCol w="2764751">
                  <a:extLst>
                    <a:ext uri="{9D8B030D-6E8A-4147-A177-3AD203B41FA5}">
                      <a16:colId xmlns:a16="http://schemas.microsoft.com/office/drawing/2014/main" val="3020154443"/>
                    </a:ext>
                  </a:extLst>
                </a:gridCol>
                <a:gridCol w="1664306">
                  <a:extLst>
                    <a:ext uri="{9D8B030D-6E8A-4147-A177-3AD203B41FA5}">
                      <a16:colId xmlns:a16="http://schemas.microsoft.com/office/drawing/2014/main" val="1882478943"/>
                    </a:ext>
                  </a:extLst>
                </a:gridCol>
                <a:gridCol w="1321851">
                  <a:extLst>
                    <a:ext uri="{9D8B030D-6E8A-4147-A177-3AD203B41FA5}">
                      <a16:colId xmlns:a16="http://schemas.microsoft.com/office/drawing/2014/main" val="1471321842"/>
                    </a:ext>
                  </a:extLst>
                </a:gridCol>
                <a:gridCol w="1321851">
                  <a:extLst>
                    <a:ext uri="{9D8B030D-6E8A-4147-A177-3AD203B41FA5}">
                      <a16:colId xmlns:a16="http://schemas.microsoft.com/office/drawing/2014/main" val="3906122877"/>
                    </a:ext>
                  </a:extLst>
                </a:gridCol>
                <a:gridCol w="1321851">
                  <a:extLst>
                    <a:ext uri="{9D8B030D-6E8A-4147-A177-3AD203B41FA5}">
                      <a16:colId xmlns:a16="http://schemas.microsoft.com/office/drawing/2014/main" val="3369608900"/>
                    </a:ext>
                  </a:extLst>
                </a:gridCol>
                <a:gridCol w="1321851">
                  <a:extLst>
                    <a:ext uri="{9D8B030D-6E8A-4147-A177-3AD203B41FA5}">
                      <a16:colId xmlns:a16="http://schemas.microsoft.com/office/drawing/2014/main" val="1289888655"/>
                    </a:ext>
                  </a:extLst>
                </a:gridCol>
                <a:gridCol w="1321851">
                  <a:extLst>
                    <a:ext uri="{9D8B030D-6E8A-4147-A177-3AD203B41FA5}">
                      <a16:colId xmlns:a16="http://schemas.microsoft.com/office/drawing/2014/main" val="3870238975"/>
                    </a:ext>
                  </a:extLst>
                </a:gridCol>
              </a:tblGrid>
              <a:tr h="1200668">
                <a:tc>
                  <a:txBody>
                    <a:bodyPr/>
                    <a:lstStyle/>
                    <a:p>
                      <a:pPr indent="127000" algn="ctr">
                        <a:lnSpc>
                          <a:spcPct val="150000"/>
                        </a:lnSpc>
                        <a:spcAft>
                          <a:spcPts val="0"/>
                        </a:spcAft>
                        <a:tabLst>
                          <a:tab pos="276225" algn="l"/>
                          <a:tab pos="1143000" algn="r"/>
                        </a:tabLst>
                      </a:pP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		 </a:t>
                      </a:r>
                      <a:r>
                        <a:rPr lang="en-US" sz="1600" kern="100" dirty="0" smtClean="0">
                          <a:effectLst/>
                          <a:latin typeface="Times New Roman" panose="02020603050405020304" pitchFamily="18" charset="0"/>
                          <a:ea typeface="標楷體" panose="03000509000000000000" pitchFamily="65" charset="-120"/>
                          <a:cs typeface="Times New Roman" panose="02020603050405020304" pitchFamily="18" charset="0"/>
                        </a:rPr>
                        <a:t>                       </a:t>
                      </a:r>
                      <a:r>
                        <a:rPr lang="en-US" sz="2000" kern="100" dirty="0" smtClean="0">
                          <a:effectLst/>
                          <a:latin typeface="Times New Roman" panose="02020603050405020304" pitchFamily="18" charset="0"/>
                          <a:ea typeface="標楷體" panose="03000509000000000000" pitchFamily="65" charset="-120"/>
                          <a:cs typeface="Times New Roman" panose="02020603050405020304" pitchFamily="18" charset="0"/>
                        </a:rPr>
                        <a:t>PGD </a:t>
                      </a:r>
                      <a:r>
                        <a:rPr lang="en-US" sz="2000" kern="100" dirty="0">
                          <a:effectLst/>
                          <a:latin typeface="Times New Roman" panose="02020603050405020304" pitchFamily="18" charset="0"/>
                          <a:ea typeface="標楷體" panose="03000509000000000000" pitchFamily="65" charset="-120"/>
                          <a:cs typeface="Times New Roman" panose="02020603050405020304" pitchFamily="18" charset="0"/>
                        </a:rPr>
                        <a:t>eps</a:t>
                      </a:r>
                      <a:endParaRPr lang="zh-TW" sz="2000" kern="100" dirty="0">
                        <a:effectLst/>
                        <a:latin typeface="Times New Roman" panose="02020603050405020304" pitchFamily="18" charset="0"/>
                        <a:ea typeface="標楷體" panose="03000509000000000000" pitchFamily="65" charset="-120"/>
                        <a:cs typeface="Times New Roman" panose="02020603050405020304" pitchFamily="18" charset="0"/>
                      </a:endParaRPr>
                    </a:p>
                    <a:p>
                      <a:pPr marL="152400" indent="-152400" algn="l">
                        <a:lnSpc>
                          <a:spcPct val="150000"/>
                        </a:lnSpc>
                        <a:spcAft>
                          <a:spcPts val="0"/>
                        </a:spcAft>
                        <a:tabLst>
                          <a:tab pos="483235" algn="l"/>
                        </a:tabLst>
                      </a:pP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 </a:t>
                      </a:r>
                      <a:endParaRPr lang="en-US" altLang="zh-TW" sz="2000" kern="100" dirty="0" smtClean="0">
                        <a:effectLst/>
                        <a:latin typeface="Times New Roman" panose="02020603050405020304" pitchFamily="18" charset="0"/>
                        <a:ea typeface="標楷體" panose="03000509000000000000" pitchFamily="65" charset="-120"/>
                        <a:cs typeface="Times New Roman" panose="02020603050405020304" pitchFamily="18" charset="0"/>
                      </a:endParaRPr>
                    </a:p>
                    <a:p>
                      <a:pPr marL="152400" indent="-152400" algn="l">
                        <a:lnSpc>
                          <a:spcPct val="150000"/>
                        </a:lnSpc>
                        <a:spcAft>
                          <a:spcPts val="0"/>
                        </a:spcAft>
                        <a:tabLst>
                          <a:tab pos="483235" algn="l"/>
                        </a:tabLst>
                      </a:pPr>
                      <a:r>
                        <a:rPr lang="zh-TW" sz="2000" kern="100" dirty="0" smtClean="0">
                          <a:effectLst/>
                          <a:latin typeface="Times New Roman" panose="02020603050405020304" pitchFamily="18" charset="0"/>
                          <a:ea typeface="標楷體" panose="03000509000000000000" pitchFamily="65" charset="-120"/>
                          <a:cs typeface="Times New Roman" panose="02020603050405020304" pitchFamily="18" charset="0"/>
                        </a:rPr>
                        <a:t>聯邦</a:t>
                      </a:r>
                      <a:r>
                        <a:rPr lang="zh-TW" sz="2000" kern="100" dirty="0">
                          <a:effectLst/>
                          <a:latin typeface="Times New Roman" panose="02020603050405020304" pitchFamily="18" charset="0"/>
                          <a:ea typeface="標楷體" panose="03000509000000000000" pitchFamily="65" charset="-120"/>
                          <a:cs typeface="Times New Roman" panose="02020603050405020304" pitchFamily="18" charset="0"/>
                        </a:rPr>
                        <a:t>防禦</a:t>
                      </a:r>
                      <a:r>
                        <a:rPr lang="zh-TW" sz="2000" kern="100" dirty="0" smtClean="0">
                          <a:effectLst/>
                          <a:latin typeface="Times New Roman" panose="02020603050405020304" pitchFamily="18" charset="0"/>
                          <a:ea typeface="標楷體" panose="03000509000000000000" pitchFamily="65" charset="-120"/>
                          <a:cs typeface="Times New Roman" panose="02020603050405020304" pitchFamily="18" charset="0"/>
                        </a:rPr>
                        <a:t>方法</a:t>
                      </a:r>
                      <a:endParaRPr lang="en-US" altLang="zh-TW" sz="2000" kern="100" dirty="0" smtClean="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ap="flat" cmpd="sng" algn="ctr">
                      <a:solidFill>
                        <a:srgbClr val="000000"/>
                      </a:solidFill>
                      <a:prstDash val="solid"/>
                      <a:round/>
                      <a:headEnd type="none" w="med" len="med"/>
                      <a:tailEnd type="none" w="med" len="med"/>
                    </a:lnTlToBr>
                  </a:tcPr>
                </a:tc>
                <a:tc>
                  <a:txBody>
                    <a:bodyPr/>
                    <a:lstStyle/>
                    <a:p>
                      <a:pPr indent="127000" algn="ctr">
                        <a:lnSpc>
                          <a:spcPct val="150000"/>
                        </a:lnSpc>
                        <a:spcAft>
                          <a:spcPts val="0"/>
                        </a:spcAft>
                      </a:pPr>
                      <a:r>
                        <a:rPr lang="en-US" sz="1800" kern="100" dirty="0">
                          <a:effectLst/>
                          <a:latin typeface="Times New Roman" panose="02020603050405020304" pitchFamily="18" charset="0"/>
                          <a:ea typeface="標楷體" panose="03000509000000000000" pitchFamily="65" charset="-120"/>
                          <a:cs typeface="Times New Roman" panose="02020603050405020304" pitchFamily="18" charset="0"/>
                        </a:rPr>
                        <a:t> </a:t>
                      </a:r>
                      <a:endParaRPr lang="en-US" sz="1800" kern="100" dirty="0" smtClean="0">
                        <a:effectLst/>
                        <a:latin typeface="Times New Roman" panose="02020603050405020304" pitchFamily="18" charset="0"/>
                        <a:ea typeface="標楷體" panose="03000509000000000000" pitchFamily="65" charset="-120"/>
                        <a:cs typeface="Times New Roman" panose="02020603050405020304" pitchFamily="18" charset="0"/>
                      </a:endParaRPr>
                    </a:p>
                    <a:p>
                      <a:pPr indent="127000" algn="ctr">
                        <a:lnSpc>
                          <a:spcPct val="150000"/>
                        </a:lnSpc>
                        <a:spcAft>
                          <a:spcPts val="0"/>
                        </a:spcAft>
                      </a:pPr>
                      <a:r>
                        <a:rPr lang="en-US" altLang="zh-TW" sz="1800" kern="100" dirty="0" smtClean="0">
                          <a:effectLst/>
                          <a:latin typeface="Times New Roman" panose="02020603050405020304" pitchFamily="18" charset="0"/>
                          <a:ea typeface="標楷體" panose="03000509000000000000" pitchFamily="65" charset="-120"/>
                          <a:cs typeface="Times New Roman" panose="02020603050405020304" pitchFamily="18" charset="0"/>
                        </a:rPr>
                        <a:t>clean</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Aft>
                          <a:spcPts val="0"/>
                        </a:spcAft>
                      </a:pPr>
                      <a:r>
                        <a:rPr lang="en-US" sz="20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0.02</a:t>
                      </a:r>
                      <a:endParaRPr lang="zh-TW" sz="20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Aft>
                          <a:spcPts val="0"/>
                        </a:spcAft>
                      </a:pPr>
                      <a:r>
                        <a:rPr lang="en-US" sz="20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0.04</a:t>
                      </a:r>
                      <a:endParaRPr lang="zh-TW" sz="20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Aft>
                          <a:spcPts val="0"/>
                        </a:spcAft>
                      </a:pPr>
                      <a:r>
                        <a:rPr lang="en-US" sz="20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0.06</a:t>
                      </a:r>
                      <a:endParaRPr lang="zh-TW" sz="20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Aft>
                          <a:spcPts val="0"/>
                        </a:spcAft>
                      </a:pPr>
                      <a:r>
                        <a:rPr lang="en-US" sz="20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0.08</a:t>
                      </a:r>
                      <a:endParaRPr lang="zh-TW" sz="20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Aft>
                          <a:spcPts val="0"/>
                        </a:spcAft>
                      </a:pPr>
                      <a:r>
                        <a:rPr lang="en-US" sz="20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0.1</a:t>
                      </a:r>
                      <a:endParaRPr lang="zh-TW" sz="20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04709920"/>
                  </a:ext>
                </a:extLst>
              </a:tr>
              <a:tr h="467919">
                <a:tc>
                  <a:txBody>
                    <a:bodyPr/>
                    <a:lstStyle/>
                    <a:p>
                      <a:pPr algn="l">
                        <a:lnSpc>
                          <a:spcPct val="150000"/>
                        </a:lnSpc>
                        <a:spcAft>
                          <a:spcPts val="0"/>
                        </a:spcAft>
                      </a:pPr>
                      <a:r>
                        <a:rPr lang="en-US" sz="2000" kern="1200" dirty="0" smtClean="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FedAvg[1]</a:t>
                      </a:r>
                      <a:endParaRPr lang="zh-TW" sz="20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tc>
                  <a:txBody>
                    <a:bodyPr/>
                    <a:lstStyle/>
                    <a:p>
                      <a:pPr indent="127000" algn="ctr">
                        <a:lnSpc>
                          <a:spcPct val="150000"/>
                        </a:lnSpc>
                        <a:spcAft>
                          <a:spcPts val="0"/>
                        </a:spcAft>
                      </a:pPr>
                      <a:r>
                        <a:rPr lang="en-US" sz="2000" kern="100" dirty="0" smtClean="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0.916</a:t>
                      </a:r>
                      <a:endParaRPr lang="zh-TW" sz="20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tc>
                  <a:txBody>
                    <a:bodyPr/>
                    <a:lstStyle/>
                    <a:p>
                      <a:pPr indent="127000" algn="ctr">
                        <a:lnSpc>
                          <a:spcPct val="150000"/>
                        </a:lnSpc>
                        <a:spcAft>
                          <a:spcPts val="0"/>
                        </a:spcAft>
                      </a:pPr>
                      <a:r>
                        <a:rPr lang="en-US" sz="20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0.883</a:t>
                      </a:r>
                      <a:endParaRPr lang="zh-TW" sz="20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tc>
                  <a:txBody>
                    <a:bodyPr/>
                    <a:lstStyle/>
                    <a:p>
                      <a:pPr indent="127000" algn="ctr">
                        <a:lnSpc>
                          <a:spcPct val="150000"/>
                        </a:lnSpc>
                        <a:spcAft>
                          <a:spcPts val="0"/>
                        </a:spcAft>
                      </a:pPr>
                      <a:r>
                        <a:rPr lang="en-US" sz="20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0.837</a:t>
                      </a:r>
                      <a:endParaRPr lang="zh-TW" sz="20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tc>
                  <a:txBody>
                    <a:bodyPr/>
                    <a:lstStyle/>
                    <a:p>
                      <a:pPr indent="127000" algn="ctr">
                        <a:lnSpc>
                          <a:spcPct val="150000"/>
                        </a:lnSpc>
                        <a:spcAft>
                          <a:spcPts val="0"/>
                        </a:spcAft>
                      </a:pPr>
                      <a:r>
                        <a:rPr lang="en-US" sz="20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0.777</a:t>
                      </a:r>
                      <a:endParaRPr lang="zh-TW" sz="20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tc>
                  <a:txBody>
                    <a:bodyPr/>
                    <a:lstStyle/>
                    <a:p>
                      <a:pPr indent="127000" algn="ctr">
                        <a:lnSpc>
                          <a:spcPct val="150000"/>
                        </a:lnSpc>
                        <a:spcAft>
                          <a:spcPts val="0"/>
                        </a:spcAft>
                      </a:pPr>
                      <a:r>
                        <a:rPr lang="en-US" sz="20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0.692</a:t>
                      </a:r>
                      <a:endParaRPr lang="zh-TW" sz="20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tc>
                  <a:txBody>
                    <a:bodyPr/>
                    <a:lstStyle/>
                    <a:p>
                      <a:pPr indent="127000" algn="ctr">
                        <a:lnSpc>
                          <a:spcPct val="150000"/>
                        </a:lnSpc>
                        <a:spcAft>
                          <a:spcPts val="0"/>
                        </a:spcAft>
                      </a:pPr>
                      <a:r>
                        <a:rPr lang="en-US" sz="20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0.594</a:t>
                      </a:r>
                      <a:endParaRPr lang="zh-TW" sz="20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extLst>
                  <a:ext uri="{0D108BD9-81ED-4DB2-BD59-A6C34878D82A}">
                    <a16:rowId xmlns:a16="http://schemas.microsoft.com/office/drawing/2014/main" val="3599374005"/>
                  </a:ext>
                </a:extLst>
              </a:tr>
              <a:tr h="437420">
                <a:tc>
                  <a:txBody>
                    <a:bodyPr/>
                    <a:lstStyle/>
                    <a:p>
                      <a:pPr marL="0" marR="0" indent="0" algn="l" defTabSz="914400" rtl="0" eaLnBrk="1" fontAlgn="auto" latinLnBrk="0" hangingPunct="1">
                        <a:lnSpc>
                          <a:spcPct val="150000"/>
                        </a:lnSpc>
                        <a:spcBef>
                          <a:spcPts val="0"/>
                        </a:spcBef>
                        <a:spcAft>
                          <a:spcPts val="0"/>
                        </a:spcAft>
                        <a:buClrTx/>
                        <a:buSzTx/>
                        <a:buFontTx/>
                        <a:buNone/>
                        <a:tabLst/>
                        <a:defRPr/>
                      </a:pPr>
                      <a:r>
                        <a:rPr lang="en-US" altLang="zh-TW" sz="2000" kern="1200" dirty="0" smtClean="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Fed_AT</a:t>
                      </a:r>
                      <a:endParaRPr lang="zh-TW" altLang="zh-TW" sz="2000" kern="100" dirty="0" smtClean="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indent="127000" algn="ctr">
                        <a:lnSpc>
                          <a:spcPct val="150000"/>
                        </a:lnSpc>
                        <a:spcAft>
                          <a:spcPts val="0"/>
                        </a:spcAft>
                      </a:pPr>
                      <a:r>
                        <a:rPr lang="en-US" sz="2000" kern="100" dirty="0" smtClean="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0.923</a:t>
                      </a:r>
                      <a:endParaRPr lang="zh-TW" sz="20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indent="127000" algn="ctr">
                        <a:lnSpc>
                          <a:spcPct val="150000"/>
                        </a:lnSpc>
                        <a:spcAft>
                          <a:spcPts val="0"/>
                        </a:spcAft>
                      </a:pPr>
                      <a:r>
                        <a:rPr lang="en-US" sz="20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0.89</a:t>
                      </a:r>
                      <a:endParaRPr lang="zh-TW" sz="20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indent="127000" algn="ctr">
                        <a:lnSpc>
                          <a:spcPct val="150000"/>
                        </a:lnSpc>
                        <a:spcAft>
                          <a:spcPts val="0"/>
                        </a:spcAft>
                      </a:pPr>
                      <a:r>
                        <a:rPr lang="en-US" sz="20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0.844</a:t>
                      </a:r>
                      <a:endParaRPr lang="zh-TW" sz="20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indent="127000" algn="ctr">
                        <a:lnSpc>
                          <a:spcPct val="150000"/>
                        </a:lnSpc>
                        <a:spcAft>
                          <a:spcPts val="0"/>
                        </a:spcAft>
                      </a:pPr>
                      <a:r>
                        <a:rPr lang="en-US" sz="20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0.778</a:t>
                      </a:r>
                      <a:endParaRPr lang="zh-TW" sz="20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indent="127000" algn="ctr">
                        <a:lnSpc>
                          <a:spcPct val="150000"/>
                        </a:lnSpc>
                        <a:spcAft>
                          <a:spcPts val="0"/>
                        </a:spcAft>
                      </a:pPr>
                      <a:r>
                        <a:rPr lang="en-US" sz="20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0.694</a:t>
                      </a:r>
                      <a:endParaRPr lang="zh-TW" sz="20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indent="127000" algn="ctr">
                        <a:lnSpc>
                          <a:spcPct val="150000"/>
                        </a:lnSpc>
                        <a:spcAft>
                          <a:spcPts val="0"/>
                        </a:spcAft>
                      </a:pPr>
                      <a:r>
                        <a:rPr lang="en-US" sz="20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0.592</a:t>
                      </a:r>
                      <a:endParaRPr lang="zh-TW" sz="20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330452402"/>
                  </a:ext>
                </a:extLst>
              </a:tr>
              <a:tr h="423000">
                <a:tc>
                  <a:txBody>
                    <a:bodyPr/>
                    <a:lstStyle/>
                    <a:p>
                      <a:pPr algn="l">
                        <a:lnSpc>
                          <a:spcPct val="150000"/>
                        </a:lnSpc>
                        <a:spcAft>
                          <a:spcPts val="0"/>
                        </a:spcAft>
                      </a:pPr>
                      <a:r>
                        <a:rPr lang="en-US" sz="2000" kern="1200" dirty="0" smtClean="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Fed_AT_Slack</a:t>
                      </a:r>
                      <a:endParaRPr lang="zh-TW" sz="20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indent="127000" algn="ctr">
                        <a:lnSpc>
                          <a:spcPct val="150000"/>
                        </a:lnSpc>
                        <a:spcAft>
                          <a:spcPts val="0"/>
                        </a:spcAft>
                      </a:pPr>
                      <a:r>
                        <a:rPr lang="en-US" sz="2000" kern="100" dirty="0" smtClean="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0.678</a:t>
                      </a:r>
                      <a:endParaRPr lang="zh-TW" sz="20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indent="127000" algn="ctr">
                        <a:lnSpc>
                          <a:spcPct val="150000"/>
                        </a:lnSpc>
                        <a:spcAft>
                          <a:spcPts val="0"/>
                        </a:spcAft>
                      </a:pPr>
                      <a:r>
                        <a:rPr lang="en-US" sz="20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0.684</a:t>
                      </a:r>
                      <a:endParaRPr lang="zh-TW" sz="20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indent="127000" algn="ctr">
                        <a:lnSpc>
                          <a:spcPct val="150000"/>
                        </a:lnSpc>
                        <a:spcAft>
                          <a:spcPts val="0"/>
                        </a:spcAft>
                      </a:pPr>
                      <a:r>
                        <a:rPr lang="en-US" sz="20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0.674</a:t>
                      </a:r>
                      <a:endParaRPr lang="zh-TW" sz="20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indent="127000" algn="ctr">
                        <a:lnSpc>
                          <a:spcPct val="150000"/>
                        </a:lnSpc>
                        <a:spcAft>
                          <a:spcPts val="0"/>
                        </a:spcAft>
                      </a:pPr>
                      <a:r>
                        <a:rPr lang="en-US" sz="20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0.635</a:t>
                      </a:r>
                      <a:endParaRPr lang="zh-TW" sz="20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indent="127000" algn="ctr">
                        <a:lnSpc>
                          <a:spcPct val="150000"/>
                        </a:lnSpc>
                        <a:spcAft>
                          <a:spcPts val="0"/>
                        </a:spcAft>
                      </a:pPr>
                      <a:r>
                        <a:rPr lang="en-US" sz="20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0.586</a:t>
                      </a:r>
                      <a:endParaRPr lang="zh-TW" sz="20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indent="127000" algn="ctr">
                        <a:lnSpc>
                          <a:spcPct val="150000"/>
                        </a:lnSpc>
                        <a:spcAft>
                          <a:spcPts val="0"/>
                        </a:spcAft>
                      </a:pPr>
                      <a:r>
                        <a:rPr lang="en-US" sz="20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0.521</a:t>
                      </a:r>
                      <a:endParaRPr lang="zh-TW" sz="20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746275691"/>
                  </a:ext>
                </a:extLst>
              </a:tr>
              <a:tr h="437420">
                <a:tc>
                  <a:txBody>
                    <a:bodyPr/>
                    <a:lstStyle/>
                    <a:p>
                      <a:pPr marL="0" marR="0" indent="0" algn="l" defTabSz="914400" rtl="0" eaLnBrk="1" fontAlgn="auto" latinLnBrk="0" hangingPunct="1">
                        <a:lnSpc>
                          <a:spcPct val="150000"/>
                        </a:lnSpc>
                        <a:spcBef>
                          <a:spcPts val="0"/>
                        </a:spcBef>
                        <a:spcAft>
                          <a:spcPts val="0"/>
                        </a:spcAft>
                        <a:buClrTx/>
                        <a:buSzTx/>
                        <a:buFontTx/>
                        <a:buNone/>
                        <a:tabLst/>
                        <a:defRPr/>
                      </a:pPr>
                      <a:r>
                        <a:rPr lang="en-US" altLang="zh-TW" sz="2000" kern="1200" dirty="0" smtClean="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Fed_BVA</a:t>
                      </a:r>
                      <a:endParaRPr lang="zh-TW" altLang="zh-TW" sz="2000" kern="100" dirty="0" smtClean="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indent="127000" algn="ctr">
                        <a:lnSpc>
                          <a:spcPct val="150000"/>
                        </a:lnSpc>
                        <a:spcAft>
                          <a:spcPts val="0"/>
                        </a:spcAft>
                      </a:pPr>
                      <a:r>
                        <a:rPr lang="en-US" sz="2000" kern="100" dirty="0" smtClean="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0.567</a:t>
                      </a:r>
                      <a:endParaRPr lang="zh-TW" sz="20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indent="127000" algn="ctr">
                        <a:lnSpc>
                          <a:spcPct val="150000"/>
                        </a:lnSpc>
                        <a:spcAft>
                          <a:spcPts val="0"/>
                        </a:spcAft>
                      </a:pPr>
                      <a:r>
                        <a:rPr lang="en-US" sz="20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0.428</a:t>
                      </a:r>
                      <a:endParaRPr lang="zh-TW" sz="20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indent="127000" algn="ctr">
                        <a:lnSpc>
                          <a:spcPct val="150000"/>
                        </a:lnSpc>
                        <a:spcAft>
                          <a:spcPts val="0"/>
                        </a:spcAft>
                      </a:pPr>
                      <a:r>
                        <a:rPr lang="en-US" sz="20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0.244</a:t>
                      </a:r>
                      <a:endParaRPr lang="zh-TW" sz="20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indent="127000" algn="ctr">
                        <a:lnSpc>
                          <a:spcPct val="150000"/>
                        </a:lnSpc>
                        <a:spcAft>
                          <a:spcPts val="0"/>
                        </a:spcAft>
                      </a:pPr>
                      <a:r>
                        <a:rPr lang="en-US" sz="20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0.013</a:t>
                      </a:r>
                      <a:endParaRPr lang="zh-TW" sz="20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indent="127000" algn="ctr">
                        <a:lnSpc>
                          <a:spcPct val="150000"/>
                        </a:lnSpc>
                        <a:spcAft>
                          <a:spcPts val="0"/>
                        </a:spcAft>
                      </a:pPr>
                      <a:r>
                        <a:rPr lang="en-US" sz="20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-0.242</a:t>
                      </a:r>
                      <a:endParaRPr lang="zh-TW" sz="20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indent="127000" algn="ctr">
                        <a:lnSpc>
                          <a:spcPct val="150000"/>
                        </a:lnSpc>
                        <a:spcAft>
                          <a:spcPts val="0"/>
                        </a:spcAft>
                      </a:pPr>
                      <a:r>
                        <a:rPr lang="en-US" sz="20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-0.55</a:t>
                      </a:r>
                      <a:endParaRPr lang="zh-TW" sz="20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3542961856"/>
                  </a:ext>
                </a:extLst>
              </a:tr>
              <a:tr h="499908">
                <a:tc>
                  <a:txBody>
                    <a:bodyPr/>
                    <a:lstStyle/>
                    <a:p>
                      <a:pPr marL="0" marR="0" indent="0" algn="l" defTabSz="914400" rtl="0" eaLnBrk="1" fontAlgn="auto" latinLnBrk="0" hangingPunct="1">
                        <a:lnSpc>
                          <a:spcPct val="150000"/>
                        </a:lnSpc>
                        <a:spcBef>
                          <a:spcPts val="0"/>
                        </a:spcBef>
                        <a:spcAft>
                          <a:spcPts val="0"/>
                        </a:spcAft>
                        <a:buClrTx/>
                        <a:buSzTx/>
                        <a:buFontTx/>
                        <a:buNone/>
                        <a:tabLst/>
                        <a:defRPr/>
                      </a:pPr>
                      <a:r>
                        <a:rPr lang="en-US" altLang="zh-TW" sz="2000" kern="1200" dirty="0" smtClean="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Fed_BVA_Slack</a:t>
                      </a:r>
                      <a:endParaRPr lang="zh-TW" altLang="zh-TW" sz="2000" kern="100" dirty="0" smtClean="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indent="127000" algn="ctr">
                        <a:lnSpc>
                          <a:spcPct val="150000"/>
                        </a:lnSpc>
                        <a:spcAft>
                          <a:spcPts val="0"/>
                        </a:spcAft>
                      </a:pPr>
                      <a:r>
                        <a:rPr lang="en-US" sz="2000" kern="100" dirty="0" smtClean="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0.76</a:t>
                      </a:r>
                      <a:endParaRPr lang="zh-TW" sz="20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indent="127000" algn="ctr">
                        <a:lnSpc>
                          <a:spcPct val="150000"/>
                        </a:lnSpc>
                        <a:spcAft>
                          <a:spcPts val="0"/>
                        </a:spcAft>
                      </a:pPr>
                      <a:r>
                        <a:rPr lang="en-US" sz="20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0.747</a:t>
                      </a:r>
                      <a:endParaRPr lang="zh-TW" sz="20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indent="127000" algn="ctr">
                        <a:lnSpc>
                          <a:spcPct val="150000"/>
                        </a:lnSpc>
                        <a:spcAft>
                          <a:spcPts val="0"/>
                        </a:spcAft>
                      </a:pPr>
                      <a:r>
                        <a:rPr lang="en-US" sz="20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0.728</a:t>
                      </a:r>
                      <a:endParaRPr lang="zh-TW" sz="20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indent="127000" algn="ctr">
                        <a:lnSpc>
                          <a:spcPct val="150000"/>
                        </a:lnSpc>
                        <a:spcAft>
                          <a:spcPts val="0"/>
                        </a:spcAft>
                      </a:pPr>
                      <a:r>
                        <a:rPr lang="en-US" sz="20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0.703</a:t>
                      </a:r>
                      <a:endParaRPr lang="zh-TW" sz="20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indent="127000" algn="ctr">
                        <a:lnSpc>
                          <a:spcPct val="150000"/>
                        </a:lnSpc>
                        <a:spcAft>
                          <a:spcPts val="0"/>
                        </a:spcAft>
                      </a:pPr>
                      <a:r>
                        <a:rPr lang="en-US" sz="20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0.673</a:t>
                      </a:r>
                      <a:endParaRPr lang="zh-TW" sz="20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indent="127000" algn="ctr">
                        <a:lnSpc>
                          <a:spcPct val="150000"/>
                        </a:lnSpc>
                        <a:spcAft>
                          <a:spcPts val="0"/>
                        </a:spcAft>
                      </a:pPr>
                      <a:r>
                        <a:rPr lang="en-US" sz="20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0.625</a:t>
                      </a:r>
                      <a:endParaRPr lang="zh-TW" sz="20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2455640078"/>
                  </a:ext>
                </a:extLst>
              </a:tr>
              <a:tr h="421726">
                <a:tc>
                  <a:txBody>
                    <a:bodyPr/>
                    <a:lstStyle/>
                    <a:p>
                      <a:pPr algn="l">
                        <a:lnSpc>
                          <a:spcPct val="150000"/>
                        </a:lnSpc>
                        <a:spcAft>
                          <a:spcPts val="0"/>
                        </a:spcAft>
                      </a:pPr>
                      <a:r>
                        <a:rPr lang="en-US" sz="2000" kern="12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FedBVA</a:t>
                      </a:r>
                      <a:r>
                        <a:rPr lang="en-US" sz="2000" kern="1200"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_SAT</a:t>
                      </a:r>
                      <a:endParaRPr lang="zh-TW" sz="20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indent="127000" algn="ctr">
                        <a:lnSpc>
                          <a:spcPct val="150000"/>
                        </a:lnSpc>
                        <a:spcAft>
                          <a:spcPts val="0"/>
                        </a:spcAft>
                      </a:pPr>
                      <a:r>
                        <a:rPr lang="en-US" sz="2000" kern="100" dirty="0" smtClean="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0.871</a:t>
                      </a:r>
                      <a:endParaRPr lang="zh-TW" sz="20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indent="127000" algn="ctr">
                        <a:lnSpc>
                          <a:spcPct val="150000"/>
                        </a:lnSpc>
                        <a:spcAft>
                          <a:spcPts val="0"/>
                        </a:spcAft>
                      </a:pPr>
                      <a:r>
                        <a:rPr lang="en-US" sz="20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0.842</a:t>
                      </a:r>
                      <a:endParaRPr lang="zh-TW" sz="20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indent="127000" algn="ctr">
                        <a:lnSpc>
                          <a:spcPct val="150000"/>
                        </a:lnSpc>
                        <a:spcAft>
                          <a:spcPts val="0"/>
                        </a:spcAft>
                      </a:pPr>
                      <a:r>
                        <a:rPr lang="en-US" sz="20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0.803</a:t>
                      </a:r>
                      <a:endParaRPr lang="zh-TW" sz="20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indent="127000" algn="ctr">
                        <a:lnSpc>
                          <a:spcPct val="150000"/>
                        </a:lnSpc>
                        <a:spcAft>
                          <a:spcPts val="0"/>
                        </a:spcAft>
                      </a:pPr>
                      <a:r>
                        <a:rPr lang="en-US" sz="20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0.751</a:t>
                      </a:r>
                      <a:endParaRPr lang="zh-TW" sz="20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indent="127000" algn="ctr">
                        <a:lnSpc>
                          <a:spcPct val="150000"/>
                        </a:lnSpc>
                        <a:spcAft>
                          <a:spcPts val="0"/>
                        </a:spcAft>
                      </a:pPr>
                      <a:r>
                        <a:rPr lang="en-US" sz="20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0.681</a:t>
                      </a:r>
                      <a:endParaRPr lang="zh-TW" sz="20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indent="127000" algn="ctr">
                        <a:lnSpc>
                          <a:spcPct val="150000"/>
                        </a:lnSpc>
                        <a:spcAft>
                          <a:spcPts val="0"/>
                        </a:spcAft>
                      </a:pPr>
                      <a:r>
                        <a:rPr lang="en-US" sz="20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0.597</a:t>
                      </a:r>
                      <a:endParaRPr lang="zh-TW" sz="20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066677852"/>
                  </a:ext>
                </a:extLst>
              </a:tr>
              <a:tr h="911371">
                <a:tc>
                  <a:txBody>
                    <a:bodyPr/>
                    <a:lstStyle/>
                    <a:p>
                      <a:pPr algn="l">
                        <a:lnSpc>
                          <a:spcPct val="150000"/>
                        </a:lnSpc>
                        <a:spcAft>
                          <a:spcPts val="0"/>
                        </a:spcAft>
                      </a:pPr>
                      <a:r>
                        <a:rPr lang="en-US" sz="2000" kern="12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FedBVA</a:t>
                      </a:r>
                      <a:r>
                        <a:rPr lang="en-US" sz="2000" kern="1200"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_SAT_Slack</a:t>
                      </a:r>
                      <a:endParaRPr lang="zh-TW" sz="2000" kern="100" dirty="0">
                        <a:effectLst/>
                        <a:latin typeface="Times New Roman" panose="02020603050405020304" pitchFamily="18" charset="0"/>
                        <a:ea typeface="標楷體" panose="03000509000000000000" pitchFamily="65" charset="-120"/>
                        <a:cs typeface="Times New Roman" panose="02020603050405020304" pitchFamily="18" charset="0"/>
                      </a:endParaRPr>
                    </a:p>
                    <a:p>
                      <a:pPr algn="l">
                        <a:lnSpc>
                          <a:spcPct val="150000"/>
                        </a:lnSpc>
                        <a:spcAft>
                          <a:spcPts val="0"/>
                        </a:spcAft>
                      </a:pPr>
                      <a:r>
                        <a:rPr lang="en-US" sz="2000" kern="1200"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(proposed method)</a:t>
                      </a:r>
                      <a:endParaRPr lang="zh-TW" sz="20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indent="127000" algn="ctr">
                        <a:lnSpc>
                          <a:spcPct val="150000"/>
                        </a:lnSpc>
                        <a:spcAft>
                          <a:spcPts val="0"/>
                        </a:spcAft>
                      </a:pPr>
                      <a:r>
                        <a:rPr lang="en-US" sz="2000" b="1" kern="100" dirty="0" smtClean="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0.929</a:t>
                      </a:r>
                      <a:endParaRPr lang="zh-TW" sz="2000" kern="100" dirty="0">
                        <a:effectLst/>
                        <a:latin typeface="Times New Roman" panose="02020603050405020304" pitchFamily="18" charset="0"/>
                        <a:ea typeface="標楷體" panose="03000509000000000000" pitchFamily="65" charset="-120"/>
                        <a:cs typeface="Times New Roman" panose="02020603050405020304" pitchFamily="18" charset="0"/>
                      </a:endParaRPr>
                    </a:p>
                    <a:p>
                      <a:pPr indent="127000" algn="ctr">
                        <a:lnSpc>
                          <a:spcPct val="150000"/>
                        </a:lnSpc>
                        <a:spcAft>
                          <a:spcPts val="0"/>
                        </a:spcAft>
                      </a:pPr>
                      <a:r>
                        <a:rPr lang="en-US" sz="2000" b="1"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a:t>
                      </a:r>
                      <a:r>
                        <a:rPr lang="en-US" sz="2000" b="1" kern="100" dirty="0" smtClean="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0.13)</a:t>
                      </a:r>
                      <a:endParaRPr lang="zh-TW" sz="20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indent="127000" algn="ctr">
                        <a:lnSpc>
                          <a:spcPct val="150000"/>
                        </a:lnSpc>
                        <a:spcAft>
                          <a:spcPts val="0"/>
                        </a:spcAft>
                      </a:pPr>
                      <a:r>
                        <a:rPr lang="en-US" sz="2000" b="1"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0.914</a:t>
                      </a:r>
                      <a:endParaRPr lang="zh-TW" sz="2000" kern="100">
                        <a:effectLst/>
                        <a:latin typeface="Times New Roman" panose="02020603050405020304" pitchFamily="18" charset="0"/>
                        <a:ea typeface="標楷體" panose="03000509000000000000" pitchFamily="65" charset="-120"/>
                        <a:cs typeface="Times New Roman" panose="02020603050405020304" pitchFamily="18" charset="0"/>
                      </a:endParaRPr>
                    </a:p>
                    <a:p>
                      <a:pPr indent="127000" algn="ctr">
                        <a:lnSpc>
                          <a:spcPct val="150000"/>
                        </a:lnSpc>
                        <a:spcAft>
                          <a:spcPts val="0"/>
                        </a:spcAft>
                      </a:pPr>
                      <a:r>
                        <a:rPr lang="en-US" sz="2000" b="1"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(+0.024)</a:t>
                      </a:r>
                      <a:endParaRPr lang="zh-TW" sz="20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indent="127000" algn="ctr">
                        <a:lnSpc>
                          <a:spcPct val="150000"/>
                        </a:lnSpc>
                        <a:spcAft>
                          <a:spcPts val="0"/>
                        </a:spcAft>
                      </a:pPr>
                      <a:r>
                        <a:rPr lang="en-US" sz="2000" b="1"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0.889</a:t>
                      </a:r>
                      <a:endParaRPr lang="zh-TW" sz="2000" kern="100">
                        <a:effectLst/>
                        <a:latin typeface="Times New Roman" panose="02020603050405020304" pitchFamily="18" charset="0"/>
                        <a:ea typeface="標楷體" panose="03000509000000000000" pitchFamily="65" charset="-120"/>
                        <a:cs typeface="Times New Roman" panose="02020603050405020304" pitchFamily="18" charset="0"/>
                      </a:endParaRPr>
                    </a:p>
                    <a:p>
                      <a:pPr indent="127000" algn="ctr">
                        <a:lnSpc>
                          <a:spcPct val="150000"/>
                        </a:lnSpc>
                        <a:spcAft>
                          <a:spcPts val="0"/>
                        </a:spcAft>
                      </a:pPr>
                      <a:r>
                        <a:rPr lang="en-US" sz="2000" b="1"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(+0.045)</a:t>
                      </a:r>
                      <a:endParaRPr lang="zh-TW" sz="20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indent="127000" algn="ctr">
                        <a:lnSpc>
                          <a:spcPct val="150000"/>
                        </a:lnSpc>
                        <a:spcAft>
                          <a:spcPts val="0"/>
                        </a:spcAft>
                      </a:pPr>
                      <a:r>
                        <a:rPr lang="en-US" sz="2000" b="1"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0.851</a:t>
                      </a:r>
                      <a:endParaRPr lang="zh-TW" sz="2000" kern="100">
                        <a:effectLst/>
                        <a:latin typeface="Times New Roman" panose="02020603050405020304" pitchFamily="18" charset="0"/>
                        <a:ea typeface="標楷體" panose="03000509000000000000" pitchFamily="65" charset="-120"/>
                        <a:cs typeface="Times New Roman" panose="02020603050405020304" pitchFamily="18" charset="0"/>
                      </a:endParaRPr>
                    </a:p>
                    <a:p>
                      <a:pPr indent="127000" algn="ctr">
                        <a:lnSpc>
                          <a:spcPct val="150000"/>
                        </a:lnSpc>
                        <a:spcAft>
                          <a:spcPts val="0"/>
                        </a:spcAft>
                      </a:pPr>
                      <a:r>
                        <a:rPr lang="en-US" sz="2000" b="1"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(+0.073)</a:t>
                      </a:r>
                      <a:endParaRPr lang="zh-TW" sz="20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indent="127000" algn="ctr">
                        <a:lnSpc>
                          <a:spcPct val="150000"/>
                        </a:lnSpc>
                        <a:spcAft>
                          <a:spcPts val="0"/>
                        </a:spcAft>
                      </a:pPr>
                      <a:r>
                        <a:rPr lang="en-US" sz="2000" b="1"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0.801</a:t>
                      </a:r>
                      <a:endParaRPr lang="zh-TW" sz="2000" kern="100">
                        <a:effectLst/>
                        <a:latin typeface="Times New Roman" panose="02020603050405020304" pitchFamily="18" charset="0"/>
                        <a:ea typeface="標楷體" panose="03000509000000000000" pitchFamily="65" charset="-120"/>
                        <a:cs typeface="Times New Roman" panose="02020603050405020304" pitchFamily="18" charset="0"/>
                      </a:endParaRPr>
                    </a:p>
                    <a:p>
                      <a:pPr indent="127000" algn="ctr">
                        <a:lnSpc>
                          <a:spcPct val="150000"/>
                        </a:lnSpc>
                        <a:spcAft>
                          <a:spcPts val="0"/>
                        </a:spcAft>
                      </a:pPr>
                      <a:r>
                        <a:rPr lang="en-US" sz="2000" b="1"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(+0.107)</a:t>
                      </a:r>
                      <a:endParaRPr lang="zh-TW" sz="20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indent="127000" algn="ctr">
                        <a:lnSpc>
                          <a:spcPct val="150000"/>
                        </a:lnSpc>
                        <a:spcAft>
                          <a:spcPts val="0"/>
                        </a:spcAft>
                      </a:pPr>
                      <a:r>
                        <a:rPr lang="en-US" sz="2000" b="1"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0.731</a:t>
                      </a:r>
                      <a:endParaRPr lang="zh-TW" sz="2000" kern="100" dirty="0">
                        <a:effectLst/>
                        <a:latin typeface="Times New Roman" panose="02020603050405020304" pitchFamily="18" charset="0"/>
                        <a:ea typeface="標楷體" panose="03000509000000000000" pitchFamily="65" charset="-120"/>
                        <a:cs typeface="Times New Roman" panose="02020603050405020304" pitchFamily="18" charset="0"/>
                      </a:endParaRPr>
                    </a:p>
                    <a:p>
                      <a:pPr indent="127000" algn="ctr">
                        <a:lnSpc>
                          <a:spcPct val="150000"/>
                        </a:lnSpc>
                        <a:spcAft>
                          <a:spcPts val="0"/>
                        </a:spcAft>
                      </a:pPr>
                      <a:r>
                        <a:rPr lang="en-US" sz="2000" b="1"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(+0.106)</a:t>
                      </a:r>
                      <a:endParaRPr lang="zh-TW" sz="20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4064938993"/>
                  </a:ext>
                </a:extLst>
              </a:tr>
            </a:tbl>
          </a:graphicData>
        </a:graphic>
      </p:graphicFrame>
      <p:pic>
        <p:nvPicPr>
          <p:cNvPr id="6" name="圖片 5"/>
          <p:cNvPicPr/>
          <p:nvPr/>
        </p:nvPicPr>
        <p:blipFill>
          <a:blip r:embed="rId2"/>
          <a:stretch>
            <a:fillRect/>
          </a:stretch>
        </p:blipFill>
        <p:spPr>
          <a:xfrm>
            <a:off x="5527969" y="1473724"/>
            <a:ext cx="6576945" cy="4638757"/>
          </a:xfrm>
          <a:prstGeom prst="rect">
            <a:avLst/>
          </a:prstGeom>
        </p:spPr>
      </p:pic>
    </p:spTree>
    <p:extLst>
      <p:ext uri="{BB962C8B-B14F-4D97-AF65-F5344CB8AC3E}">
        <p14:creationId xmlns:p14="http://schemas.microsoft.com/office/powerpoint/2010/main" val="3041632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E0D008F-2EB8-40EF-B3A7-B899283604EA}"/>
              </a:ext>
            </a:extLst>
          </p:cNvPr>
          <p:cNvSpPr>
            <a:spLocks noGrp="1"/>
          </p:cNvSpPr>
          <p:nvPr>
            <p:ph type="title"/>
          </p:nvPr>
        </p:nvSpPr>
        <p:spPr/>
        <p:txBody>
          <a:bodyPr/>
          <a:lstStyle/>
          <a:p>
            <a:r>
              <a:rPr lang="zh-TW" altLang="en-US" dirty="0" smtClean="0"/>
              <a:t>電晶體資料集 實驗結果</a:t>
            </a:r>
            <a:endParaRPr lang="zh-TW" altLang="en-US" dirty="0"/>
          </a:p>
        </p:txBody>
      </p:sp>
      <p:sp>
        <p:nvSpPr>
          <p:cNvPr id="3" name="文字版面配置區 2">
            <a:extLst>
              <a:ext uri="{FF2B5EF4-FFF2-40B4-BE49-F238E27FC236}">
                <a16:creationId xmlns:a16="http://schemas.microsoft.com/office/drawing/2014/main" id="{93AE0358-2278-4DC0-9F9C-6D6B515BA152}"/>
              </a:ext>
            </a:extLst>
          </p:cNvPr>
          <p:cNvSpPr>
            <a:spLocks noGrp="1"/>
          </p:cNvSpPr>
          <p:nvPr>
            <p:ph type="body" idx="1"/>
          </p:nvPr>
        </p:nvSpPr>
        <p:spPr>
          <a:xfrm>
            <a:off x="838200" y="4657447"/>
            <a:ext cx="10515600" cy="1500187"/>
          </a:xfrm>
        </p:spPr>
        <p:txBody>
          <a:bodyPr>
            <a:normAutofit/>
          </a:bodyPr>
          <a:lstStyle/>
          <a:p>
            <a:r>
              <a:rPr lang="en-US" altLang="zh-TW" dirty="0" smtClean="0"/>
              <a:t>FedAvg with FGSM Attack</a:t>
            </a:r>
          </a:p>
          <a:p>
            <a:r>
              <a:rPr lang="en-US" altLang="zh-TW" dirty="0" smtClean="0"/>
              <a:t>FedProx </a:t>
            </a:r>
            <a:r>
              <a:rPr lang="en-US" altLang="zh-TW" dirty="0"/>
              <a:t>with FGSM </a:t>
            </a:r>
            <a:r>
              <a:rPr lang="en-US" altLang="zh-TW" dirty="0" smtClean="0"/>
              <a:t>Attack</a:t>
            </a:r>
            <a:endParaRPr lang="en-US" altLang="zh-TW" dirty="0"/>
          </a:p>
        </p:txBody>
      </p:sp>
      <p:sp>
        <p:nvSpPr>
          <p:cNvPr id="4" name="投影片編號版面配置區 3">
            <a:extLst>
              <a:ext uri="{FF2B5EF4-FFF2-40B4-BE49-F238E27FC236}">
                <a16:creationId xmlns:a16="http://schemas.microsoft.com/office/drawing/2014/main" id="{127A3148-C621-4665-92E3-BBB0A6682DF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BC1835-9A42-479B-97D9-E66884E14027}" type="slidenum">
              <a:rPr kumimoji="0" lang="zh-TW" altLang="en-US" sz="1200" b="0" i="0" u="none" strike="noStrike" kern="1200" cap="none" spc="0" normalizeH="0" baseline="0" noProof="0" smtClean="0">
                <a:ln>
                  <a:noFill/>
                </a:ln>
                <a:solidFill>
                  <a:prstClr val="black">
                    <a:tint val="75000"/>
                  </a:prstClr>
                </a:solidFill>
                <a:effectLst/>
                <a:uLnTx/>
                <a:uFillTx/>
                <a:latin typeface="微軟正黑體" panose="020B0604030504040204" pitchFamily="34" charset="-120"/>
                <a:ea typeface="微軟正黑體" panose="020B0604030504040204" pitchFamily="34"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zh-TW" altLang="en-US" sz="1200" b="0" i="0" u="none" strike="noStrike" kern="1200" cap="none" spc="0" normalizeH="0" baseline="0" noProof="0">
              <a:ln>
                <a:noFill/>
              </a:ln>
              <a:solidFill>
                <a:prstClr val="black">
                  <a:tint val="75000"/>
                </a:prstClr>
              </a:solidFill>
              <a:effectLst/>
              <a:uLnTx/>
              <a:uFillTx/>
              <a:latin typeface="微軟正黑體" panose="020B0604030504040204" pitchFamily="34" charset="-120"/>
              <a:ea typeface="微軟正黑體" panose="020B0604030504040204" pitchFamily="34" charset="-120"/>
              <a:cs typeface="+mn-cs"/>
            </a:endParaRPr>
          </a:p>
        </p:txBody>
      </p:sp>
    </p:spTree>
    <p:extLst>
      <p:ext uri="{BB962C8B-B14F-4D97-AF65-F5344CB8AC3E}">
        <p14:creationId xmlns:p14="http://schemas.microsoft.com/office/powerpoint/2010/main" val="3617926004"/>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431010" y="69031"/>
            <a:ext cx="9617990" cy="951786"/>
          </a:xfrm>
        </p:spPr>
        <p:txBody>
          <a:bodyPr/>
          <a:lstStyle/>
          <a:p>
            <a:r>
              <a:rPr lang="en-US" altLang="zh-TW" dirty="0" smtClean="0"/>
              <a:t>FedAvg: FGSM </a:t>
            </a:r>
            <a:r>
              <a:rPr lang="en-US" altLang="zh-TW" dirty="0"/>
              <a:t>Adversarial Robustness</a:t>
            </a:r>
            <a:endParaRPr lang="zh-TW" altLang="en-US" dirty="0"/>
          </a:p>
        </p:txBody>
      </p:sp>
      <p:sp>
        <p:nvSpPr>
          <p:cNvPr id="4" name="投影片編號版面配置區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BC1835-9A42-479B-97D9-E66884E14027}" type="slidenum">
              <a:rPr kumimoji="0" lang="zh-TW" altLang="en-US" sz="1200" b="0" i="0" u="none" strike="noStrike" kern="1200" cap="none" spc="0" normalizeH="0" baseline="0" noProof="0" smtClean="0">
                <a:ln>
                  <a:noFill/>
                </a:ln>
                <a:solidFill>
                  <a:prstClr val="black">
                    <a:tint val="75000"/>
                  </a:prstClr>
                </a:solidFill>
                <a:effectLst/>
                <a:uLnTx/>
                <a:uFillTx/>
                <a:latin typeface="Microsoft JhengHei" panose="020B0604030504040204" pitchFamily="34" charset="-120"/>
                <a:ea typeface="Microsoft JhengHei" panose="020B0604030504040204" pitchFamily="34"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zh-TW" altLang="en-US" sz="1200" b="0" i="0" u="none" strike="noStrike" kern="1200" cap="none" spc="0" normalizeH="0" baseline="0" noProof="0">
              <a:ln>
                <a:noFill/>
              </a:ln>
              <a:solidFill>
                <a:prstClr val="black">
                  <a:tint val="75000"/>
                </a:prstClr>
              </a:solidFill>
              <a:effectLst/>
              <a:uLnTx/>
              <a:uFillTx/>
              <a:latin typeface="Microsoft JhengHei" panose="020B0604030504040204" pitchFamily="34" charset="-120"/>
              <a:ea typeface="Microsoft JhengHei" panose="020B0604030504040204" pitchFamily="34" charset="-120"/>
              <a:cs typeface="+mn-cs"/>
            </a:endParaRPr>
          </a:p>
        </p:txBody>
      </p:sp>
      <p:graphicFrame>
        <p:nvGraphicFramePr>
          <p:cNvPr id="7" name="表格 6"/>
          <p:cNvGraphicFramePr>
            <a:graphicFrameLocks noGrp="1"/>
          </p:cNvGraphicFramePr>
          <p:nvPr>
            <p:extLst>
              <p:ext uri="{D42A27DB-BD31-4B8C-83A1-F6EECF244321}">
                <p14:modId xmlns:p14="http://schemas.microsoft.com/office/powerpoint/2010/main" val="332360475"/>
              </p:ext>
            </p:extLst>
          </p:nvPr>
        </p:nvGraphicFramePr>
        <p:xfrm>
          <a:off x="607992" y="1102496"/>
          <a:ext cx="11129576" cy="5151192"/>
        </p:xfrm>
        <a:graphic>
          <a:graphicData uri="http://schemas.openxmlformats.org/drawingml/2006/table">
            <a:tbl>
              <a:tblPr firstRow="1" firstCol="1" bandRow="1"/>
              <a:tblGrid>
                <a:gridCol w="2829165">
                  <a:extLst>
                    <a:ext uri="{9D8B030D-6E8A-4147-A177-3AD203B41FA5}">
                      <a16:colId xmlns:a16="http://schemas.microsoft.com/office/drawing/2014/main" val="736875704"/>
                    </a:ext>
                  </a:extLst>
                </a:gridCol>
                <a:gridCol w="1185773">
                  <a:extLst>
                    <a:ext uri="{9D8B030D-6E8A-4147-A177-3AD203B41FA5}">
                      <a16:colId xmlns:a16="http://schemas.microsoft.com/office/drawing/2014/main" val="2921744725"/>
                    </a:ext>
                  </a:extLst>
                </a:gridCol>
                <a:gridCol w="1185773">
                  <a:extLst>
                    <a:ext uri="{9D8B030D-6E8A-4147-A177-3AD203B41FA5}">
                      <a16:colId xmlns:a16="http://schemas.microsoft.com/office/drawing/2014/main" val="3519917649"/>
                    </a:ext>
                  </a:extLst>
                </a:gridCol>
                <a:gridCol w="1185773">
                  <a:extLst>
                    <a:ext uri="{9D8B030D-6E8A-4147-A177-3AD203B41FA5}">
                      <a16:colId xmlns:a16="http://schemas.microsoft.com/office/drawing/2014/main" val="1205417700"/>
                    </a:ext>
                  </a:extLst>
                </a:gridCol>
                <a:gridCol w="1185773">
                  <a:extLst>
                    <a:ext uri="{9D8B030D-6E8A-4147-A177-3AD203B41FA5}">
                      <a16:colId xmlns:a16="http://schemas.microsoft.com/office/drawing/2014/main" val="869832046"/>
                    </a:ext>
                  </a:extLst>
                </a:gridCol>
                <a:gridCol w="1185773">
                  <a:extLst>
                    <a:ext uri="{9D8B030D-6E8A-4147-A177-3AD203B41FA5}">
                      <a16:colId xmlns:a16="http://schemas.microsoft.com/office/drawing/2014/main" val="3167260608"/>
                    </a:ext>
                  </a:extLst>
                </a:gridCol>
                <a:gridCol w="1185773">
                  <a:extLst>
                    <a:ext uri="{9D8B030D-6E8A-4147-A177-3AD203B41FA5}">
                      <a16:colId xmlns:a16="http://schemas.microsoft.com/office/drawing/2014/main" val="3395672280"/>
                    </a:ext>
                  </a:extLst>
                </a:gridCol>
                <a:gridCol w="1185773">
                  <a:extLst>
                    <a:ext uri="{9D8B030D-6E8A-4147-A177-3AD203B41FA5}">
                      <a16:colId xmlns:a16="http://schemas.microsoft.com/office/drawing/2014/main" val="2053708546"/>
                    </a:ext>
                  </a:extLst>
                </a:gridCol>
              </a:tblGrid>
              <a:tr h="1341938">
                <a:tc>
                  <a:txBody>
                    <a:bodyPr/>
                    <a:lstStyle/>
                    <a:p>
                      <a:pPr indent="127000" algn="ctr">
                        <a:lnSpc>
                          <a:spcPct val="150000"/>
                        </a:lnSpc>
                        <a:spcAft>
                          <a:spcPts val="0"/>
                        </a:spcAft>
                        <a:tabLst>
                          <a:tab pos="276225" algn="l"/>
                          <a:tab pos="1143000" algn="r"/>
                        </a:tabLst>
                      </a:pP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		 </a:t>
                      </a:r>
                      <a:r>
                        <a:rPr lang="en-US" sz="1600" kern="100" dirty="0" smtClean="0">
                          <a:effectLst/>
                          <a:latin typeface="Times New Roman" panose="02020603050405020304" pitchFamily="18" charset="0"/>
                          <a:ea typeface="標楷體" panose="03000509000000000000" pitchFamily="65" charset="-120"/>
                          <a:cs typeface="Times New Roman" panose="02020603050405020304" pitchFamily="18" charset="0"/>
                        </a:rPr>
                        <a:t>                        </a:t>
                      </a:r>
                      <a:r>
                        <a:rPr lang="en-US" sz="2000" kern="100" dirty="0" smtClean="0">
                          <a:effectLst/>
                          <a:latin typeface="Times New Roman" panose="02020603050405020304" pitchFamily="18" charset="0"/>
                          <a:ea typeface="標楷體" panose="03000509000000000000" pitchFamily="65" charset="-120"/>
                          <a:cs typeface="Times New Roman" panose="02020603050405020304" pitchFamily="18" charset="0"/>
                        </a:rPr>
                        <a:t>FGSM</a:t>
                      </a:r>
                      <a:r>
                        <a:rPr lang="en-US" sz="2000" kern="100" baseline="0" dirty="0" smtClean="0">
                          <a:effectLst/>
                          <a:latin typeface="Times New Roman" panose="02020603050405020304" pitchFamily="18" charset="0"/>
                          <a:ea typeface="標楷體" panose="03000509000000000000" pitchFamily="65" charset="-120"/>
                          <a:cs typeface="Times New Roman" panose="02020603050405020304" pitchFamily="18" charset="0"/>
                        </a:rPr>
                        <a:t> </a:t>
                      </a:r>
                      <a:r>
                        <a:rPr lang="en-US" sz="2000" kern="100" dirty="0" smtClean="0">
                          <a:effectLst/>
                          <a:latin typeface="Times New Roman" panose="02020603050405020304" pitchFamily="18" charset="0"/>
                          <a:ea typeface="標楷體" panose="03000509000000000000" pitchFamily="65" charset="-120"/>
                          <a:cs typeface="Times New Roman" panose="02020603050405020304" pitchFamily="18" charset="0"/>
                        </a:rPr>
                        <a:t>eps</a:t>
                      </a:r>
                      <a:endParaRPr lang="zh-TW" sz="2000" kern="100" dirty="0">
                        <a:effectLst/>
                        <a:latin typeface="Times New Roman" panose="02020603050405020304" pitchFamily="18" charset="0"/>
                        <a:ea typeface="標楷體" panose="03000509000000000000" pitchFamily="65" charset="-120"/>
                        <a:cs typeface="Times New Roman" panose="02020603050405020304" pitchFamily="18" charset="0"/>
                      </a:endParaRPr>
                    </a:p>
                    <a:p>
                      <a:pPr marL="152400" indent="-152400" algn="l">
                        <a:lnSpc>
                          <a:spcPct val="150000"/>
                        </a:lnSpc>
                        <a:spcAft>
                          <a:spcPts val="0"/>
                        </a:spcAft>
                        <a:tabLst>
                          <a:tab pos="483235" algn="l"/>
                        </a:tabLst>
                      </a:pP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 </a:t>
                      </a:r>
                      <a:endParaRPr lang="en-US" altLang="zh-TW" sz="2000" kern="100" dirty="0" smtClean="0">
                        <a:effectLst/>
                        <a:latin typeface="Times New Roman" panose="02020603050405020304" pitchFamily="18" charset="0"/>
                        <a:ea typeface="標楷體" panose="03000509000000000000" pitchFamily="65" charset="-120"/>
                        <a:cs typeface="Times New Roman" panose="02020603050405020304" pitchFamily="18" charset="0"/>
                      </a:endParaRPr>
                    </a:p>
                    <a:p>
                      <a:pPr marL="152400" indent="-152400" algn="l">
                        <a:lnSpc>
                          <a:spcPct val="150000"/>
                        </a:lnSpc>
                        <a:spcAft>
                          <a:spcPts val="0"/>
                        </a:spcAft>
                        <a:tabLst>
                          <a:tab pos="483235" algn="l"/>
                        </a:tabLst>
                      </a:pPr>
                      <a:r>
                        <a:rPr lang="zh-TW" sz="2000" kern="100" dirty="0" smtClean="0">
                          <a:effectLst/>
                          <a:latin typeface="Times New Roman" panose="02020603050405020304" pitchFamily="18" charset="0"/>
                          <a:ea typeface="標楷體" panose="03000509000000000000" pitchFamily="65" charset="-120"/>
                          <a:cs typeface="Times New Roman" panose="02020603050405020304" pitchFamily="18" charset="0"/>
                        </a:rPr>
                        <a:t>聯邦</a:t>
                      </a:r>
                      <a:r>
                        <a:rPr lang="zh-TW" sz="2000" kern="100" dirty="0">
                          <a:effectLst/>
                          <a:latin typeface="Times New Roman" panose="02020603050405020304" pitchFamily="18" charset="0"/>
                          <a:ea typeface="標楷體" panose="03000509000000000000" pitchFamily="65" charset="-120"/>
                          <a:cs typeface="Times New Roman" panose="02020603050405020304" pitchFamily="18" charset="0"/>
                        </a:rPr>
                        <a:t>防禦</a:t>
                      </a:r>
                      <a:r>
                        <a:rPr lang="zh-TW" sz="2000" kern="100" dirty="0" smtClean="0">
                          <a:effectLst/>
                          <a:latin typeface="Times New Roman" panose="02020603050405020304" pitchFamily="18" charset="0"/>
                          <a:ea typeface="標楷體" panose="03000509000000000000" pitchFamily="65" charset="-120"/>
                          <a:cs typeface="Times New Roman" panose="02020603050405020304" pitchFamily="18" charset="0"/>
                        </a:rPr>
                        <a:t>方法</a:t>
                      </a:r>
                      <a:endParaRPr lang="en-US" altLang="zh-TW" sz="2000" kern="100" dirty="0" smtClean="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ap="flat" cmpd="sng" algn="ctr">
                      <a:solidFill>
                        <a:srgbClr val="000000"/>
                      </a:solidFill>
                      <a:prstDash val="solid"/>
                      <a:round/>
                      <a:headEnd type="none" w="med" len="med"/>
                      <a:tailEnd type="none" w="med" len="med"/>
                    </a:lnTlToBr>
                  </a:tcPr>
                </a:tc>
                <a:tc>
                  <a:txBody>
                    <a:bodyPr/>
                    <a:lstStyle/>
                    <a:p>
                      <a:pPr indent="127000" algn="ctr">
                        <a:lnSpc>
                          <a:spcPct val="150000"/>
                        </a:lnSpc>
                        <a:spcAft>
                          <a:spcPts val="0"/>
                        </a:spcAft>
                      </a:pPr>
                      <a:r>
                        <a:rPr lang="en-US" sz="2000"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clean</a:t>
                      </a:r>
                      <a:endParaRPr lang="zh-TW" sz="20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Aft>
                          <a:spcPts val="0"/>
                        </a:spcAft>
                      </a:pPr>
                      <a:r>
                        <a:rPr lang="en-US" sz="2000"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0.01</a:t>
                      </a:r>
                      <a:endParaRPr lang="zh-TW" sz="20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Aft>
                          <a:spcPts val="0"/>
                        </a:spcAft>
                      </a:pPr>
                      <a:r>
                        <a:rPr lang="en-US" sz="20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0.02</a:t>
                      </a:r>
                      <a:endParaRPr lang="zh-TW" sz="20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Aft>
                          <a:spcPts val="0"/>
                        </a:spcAft>
                      </a:pPr>
                      <a:r>
                        <a:rPr lang="en-US" sz="20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0.03</a:t>
                      </a:r>
                      <a:endParaRPr lang="zh-TW" sz="20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Aft>
                          <a:spcPts val="0"/>
                        </a:spcAft>
                      </a:pPr>
                      <a:r>
                        <a:rPr lang="en-US" sz="20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0.04</a:t>
                      </a:r>
                      <a:endParaRPr lang="zh-TW" sz="20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Aft>
                          <a:spcPts val="0"/>
                        </a:spcAft>
                      </a:pPr>
                      <a:r>
                        <a:rPr lang="en-US" sz="20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0.05</a:t>
                      </a:r>
                      <a:endParaRPr lang="zh-TW" sz="20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Aft>
                          <a:spcPts val="0"/>
                        </a:spcAft>
                      </a:pPr>
                      <a:r>
                        <a:rPr lang="en-US" sz="20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0.06</a:t>
                      </a:r>
                      <a:endParaRPr lang="zh-TW" sz="20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27047350"/>
                  </a:ext>
                </a:extLst>
              </a:tr>
              <a:tr h="479264">
                <a:tc>
                  <a:txBody>
                    <a:bodyPr/>
                    <a:lstStyle/>
                    <a:p>
                      <a:pPr algn="l">
                        <a:lnSpc>
                          <a:spcPct val="150000"/>
                        </a:lnSpc>
                        <a:spcAft>
                          <a:spcPts val="0"/>
                        </a:spcAft>
                      </a:pPr>
                      <a:r>
                        <a:rPr lang="en-US" sz="2000" kern="1200" dirty="0" smtClean="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FedAvg[1]</a:t>
                      </a:r>
                      <a:endParaRPr lang="zh-TW" sz="20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tc>
                  <a:txBody>
                    <a:bodyPr/>
                    <a:lstStyle/>
                    <a:p>
                      <a:pPr indent="127000" algn="ctr">
                        <a:lnSpc>
                          <a:spcPct val="150000"/>
                        </a:lnSpc>
                        <a:spcAft>
                          <a:spcPts val="0"/>
                        </a:spcAft>
                      </a:pPr>
                      <a:r>
                        <a:rPr lang="en-US" sz="20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0.962</a:t>
                      </a:r>
                      <a:endParaRPr lang="zh-TW" sz="20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tc>
                  <a:txBody>
                    <a:bodyPr/>
                    <a:lstStyle/>
                    <a:p>
                      <a:pPr indent="127000" algn="ctr">
                        <a:lnSpc>
                          <a:spcPct val="150000"/>
                        </a:lnSpc>
                        <a:spcAft>
                          <a:spcPts val="0"/>
                        </a:spcAft>
                      </a:pPr>
                      <a:r>
                        <a:rPr lang="en-US" sz="20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0.857</a:t>
                      </a:r>
                      <a:endParaRPr lang="zh-TW" sz="20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tc>
                  <a:txBody>
                    <a:bodyPr/>
                    <a:lstStyle/>
                    <a:p>
                      <a:pPr indent="127000" algn="ctr">
                        <a:lnSpc>
                          <a:spcPct val="150000"/>
                        </a:lnSpc>
                        <a:spcAft>
                          <a:spcPts val="0"/>
                        </a:spcAft>
                      </a:pPr>
                      <a:r>
                        <a:rPr lang="en-US" sz="2000"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0.762</a:t>
                      </a:r>
                      <a:endParaRPr lang="zh-TW" sz="20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tc>
                  <a:txBody>
                    <a:bodyPr/>
                    <a:lstStyle/>
                    <a:p>
                      <a:pPr indent="127000" algn="ctr">
                        <a:lnSpc>
                          <a:spcPct val="150000"/>
                        </a:lnSpc>
                        <a:spcAft>
                          <a:spcPts val="0"/>
                        </a:spcAft>
                      </a:pPr>
                      <a:r>
                        <a:rPr lang="en-US" sz="20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0.692</a:t>
                      </a:r>
                      <a:endParaRPr lang="zh-TW" sz="20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tc>
                  <a:txBody>
                    <a:bodyPr/>
                    <a:lstStyle/>
                    <a:p>
                      <a:pPr indent="127000" algn="ctr">
                        <a:lnSpc>
                          <a:spcPct val="150000"/>
                        </a:lnSpc>
                        <a:spcAft>
                          <a:spcPts val="0"/>
                        </a:spcAft>
                      </a:pPr>
                      <a:r>
                        <a:rPr lang="en-US" sz="20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0.621</a:t>
                      </a:r>
                      <a:endParaRPr lang="zh-TW" sz="20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tc>
                  <a:txBody>
                    <a:bodyPr/>
                    <a:lstStyle/>
                    <a:p>
                      <a:pPr indent="127000" algn="ctr">
                        <a:lnSpc>
                          <a:spcPct val="150000"/>
                        </a:lnSpc>
                        <a:spcAft>
                          <a:spcPts val="0"/>
                        </a:spcAft>
                      </a:pPr>
                      <a:r>
                        <a:rPr lang="en-US" sz="20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0.548</a:t>
                      </a:r>
                      <a:endParaRPr lang="zh-TW" sz="20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tc>
                  <a:txBody>
                    <a:bodyPr/>
                    <a:lstStyle/>
                    <a:p>
                      <a:pPr indent="127000" algn="ctr">
                        <a:lnSpc>
                          <a:spcPct val="150000"/>
                        </a:lnSpc>
                        <a:spcAft>
                          <a:spcPts val="0"/>
                        </a:spcAft>
                      </a:pPr>
                      <a:r>
                        <a:rPr lang="en-US" sz="20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0.473</a:t>
                      </a:r>
                      <a:endParaRPr lang="zh-TW" sz="20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extLst>
                  <a:ext uri="{0D108BD9-81ED-4DB2-BD59-A6C34878D82A}">
                    <a16:rowId xmlns:a16="http://schemas.microsoft.com/office/drawing/2014/main" val="3929863367"/>
                  </a:ext>
                </a:extLst>
              </a:tr>
              <a:tr h="479264">
                <a:tc>
                  <a:txBody>
                    <a:bodyPr/>
                    <a:lstStyle/>
                    <a:p>
                      <a:pPr marL="0" marR="0" indent="0" algn="l" defTabSz="914400" rtl="0" eaLnBrk="1" fontAlgn="auto" latinLnBrk="0" hangingPunct="1">
                        <a:lnSpc>
                          <a:spcPct val="150000"/>
                        </a:lnSpc>
                        <a:spcBef>
                          <a:spcPts val="0"/>
                        </a:spcBef>
                        <a:spcAft>
                          <a:spcPts val="0"/>
                        </a:spcAft>
                        <a:buClrTx/>
                        <a:buSzTx/>
                        <a:buFontTx/>
                        <a:buNone/>
                        <a:tabLst/>
                        <a:defRPr/>
                      </a:pPr>
                      <a:r>
                        <a:rPr lang="en-US" altLang="zh-TW" sz="2000" kern="1200" dirty="0" smtClean="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Fed_AT</a:t>
                      </a:r>
                      <a:endParaRPr lang="zh-TW" altLang="zh-TW" sz="2000" kern="100" dirty="0" smtClean="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marL="152400" indent="-152400" algn="ctr">
                        <a:lnSpc>
                          <a:spcPct val="150000"/>
                        </a:lnSpc>
                        <a:spcAft>
                          <a:spcPts val="0"/>
                        </a:spcAft>
                        <a:tabLst>
                          <a:tab pos="483235" algn="l"/>
                        </a:tabLst>
                      </a:pPr>
                      <a:r>
                        <a:rPr lang="en-US" sz="20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-0.314</a:t>
                      </a:r>
                      <a:endParaRPr lang="zh-TW" sz="20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indent="127000" algn="ctr">
                        <a:lnSpc>
                          <a:spcPct val="150000"/>
                        </a:lnSpc>
                        <a:spcAft>
                          <a:spcPts val="0"/>
                        </a:spcAft>
                      </a:pPr>
                      <a:r>
                        <a:rPr lang="en-US" sz="20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-0.324</a:t>
                      </a:r>
                      <a:endParaRPr lang="zh-TW" sz="20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indent="127000" algn="ctr">
                        <a:lnSpc>
                          <a:spcPct val="150000"/>
                        </a:lnSpc>
                        <a:spcAft>
                          <a:spcPts val="0"/>
                        </a:spcAft>
                      </a:pPr>
                      <a:r>
                        <a:rPr lang="en-US" sz="2000"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-0.333</a:t>
                      </a:r>
                      <a:endParaRPr lang="zh-TW" sz="20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indent="127000" algn="ctr">
                        <a:lnSpc>
                          <a:spcPct val="150000"/>
                        </a:lnSpc>
                        <a:spcAft>
                          <a:spcPts val="0"/>
                        </a:spcAft>
                      </a:pPr>
                      <a:r>
                        <a:rPr lang="en-US" sz="20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-0.346</a:t>
                      </a:r>
                      <a:endParaRPr lang="zh-TW" sz="20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indent="127000" algn="ctr">
                        <a:lnSpc>
                          <a:spcPct val="150000"/>
                        </a:lnSpc>
                        <a:spcAft>
                          <a:spcPts val="0"/>
                        </a:spcAft>
                      </a:pPr>
                      <a:r>
                        <a:rPr lang="en-US" sz="20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-0.358</a:t>
                      </a:r>
                      <a:endParaRPr lang="zh-TW" sz="20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indent="127000" algn="ctr">
                        <a:lnSpc>
                          <a:spcPct val="150000"/>
                        </a:lnSpc>
                        <a:spcAft>
                          <a:spcPts val="0"/>
                        </a:spcAft>
                      </a:pPr>
                      <a:r>
                        <a:rPr lang="en-US" sz="20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-0.369</a:t>
                      </a:r>
                      <a:endParaRPr lang="zh-TW" sz="20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indent="127000" algn="ctr">
                        <a:lnSpc>
                          <a:spcPct val="150000"/>
                        </a:lnSpc>
                        <a:spcAft>
                          <a:spcPts val="0"/>
                        </a:spcAft>
                      </a:pPr>
                      <a:r>
                        <a:rPr lang="en-US" sz="20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-0.381</a:t>
                      </a:r>
                      <a:endParaRPr lang="zh-TW" sz="20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640667207"/>
                  </a:ext>
                </a:extLst>
              </a:tr>
              <a:tr h="479264">
                <a:tc>
                  <a:txBody>
                    <a:bodyPr/>
                    <a:lstStyle/>
                    <a:p>
                      <a:pPr algn="l">
                        <a:lnSpc>
                          <a:spcPct val="150000"/>
                        </a:lnSpc>
                        <a:spcAft>
                          <a:spcPts val="0"/>
                        </a:spcAft>
                      </a:pPr>
                      <a:r>
                        <a:rPr lang="en-US" sz="2000" kern="1200" dirty="0" smtClean="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Fed_AT_Slack</a:t>
                      </a:r>
                      <a:endParaRPr lang="zh-TW" sz="20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marL="152400" indent="-152400" algn="ctr">
                        <a:lnSpc>
                          <a:spcPct val="150000"/>
                        </a:lnSpc>
                        <a:spcAft>
                          <a:spcPts val="0"/>
                        </a:spcAft>
                        <a:tabLst>
                          <a:tab pos="483235" algn="l"/>
                        </a:tabLst>
                      </a:pPr>
                      <a:r>
                        <a:rPr lang="en-US" sz="20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-0.259</a:t>
                      </a:r>
                      <a:endParaRPr lang="zh-TW" sz="20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indent="127000" algn="ctr">
                        <a:lnSpc>
                          <a:spcPct val="150000"/>
                        </a:lnSpc>
                        <a:spcAft>
                          <a:spcPts val="0"/>
                        </a:spcAft>
                      </a:pPr>
                      <a:r>
                        <a:rPr lang="en-US" sz="20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-0.26</a:t>
                      </a:r>
                      <a:endParaRPr lang="zh-TW" sz="20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indent="127000" algn="ctr">
                        <a:lnSpc>
                          <a:spcPct val="150000"/>
                        </a:lnSpc>
                        <a:spcAft>
                          <a:spcPts val="0"/>
                        </a:spcAft>
                      </a:pPr>
                      <a:r>
                        <a:rPr lang="en-US" sz="20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-0.265</a:t>
                      </a:r>
                      <a:endParaRPr lang="zh-TW" sz="20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indent="127000" algn="ctr">
                        <a:lnSpc>
                          <a:spcPct val="150000"/>
                        </a:lnSpc>
                        <a:spcAft>
                          <a:spcPts val="0"/>
                        </a:spcAft>
                      </a:pPr>
                      <a:r>
                        <a:rPr lang="en-US" sz="20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-0.269</a:t>
                      </a:r>
                      <a:endParaRPr lang="zh-TW" sz="20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indent="127000" algn="ctr">
                        <a:lnSpc>
                          <a:spcPct val="150000"/>
                        </a:lnSpc>
                        <a:spcAft>
                          <a:spcPts val="0"/>
                        </a:spcAft>
                      </a:pPr>
                      <a:r>
                        <a:rPr lang="en-US" sz="20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-0.274</a:t>
                      </a:r>
                      <a:endParaRPr lang="zh-TW" sz="20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indent="127000" algn="ctr">
                        <a:lnSpc>
                          <a:spcPct val="150000"/>
                        </a:lnSpc>
                        <a:spcAft>
                          <a:spcPts val="0"/>
                        </a:spcAft>
                      </a:pPr>
                      <a:r>
                        <a:rPr lang="en-US" sz="20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-0.281</a:t>
                      </a:r>
                      <a:endParaRPr lang="zh-TW" sz="20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indent="127000" algn="ctr">
                        <a:lnSpc>
                          <a:spcPct val="150000"/>
                        </a:lnSpc>
                        <a:spcAft>
                          <a:spcPts val="0"/>
                        </a:spcAft>
                      </a:pPr>
                      <a:r>
                        <a:rPr lang="en-US" sz="20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-0.29</a:t>
                      </a:r>
                      <a:endParaRPr lang="zh-TW" sz="20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037925261"/>
                  </a:ext>
                </a:extLst>
              </a:tr>
              <a:tr h="479264">
                <a:tc>
                  <a:txBody>
                    <a:bodyPr/>
                    <a:lstStyle/>
                    <a:p>
                      <a:pPr marL="0" marR="0" indent="0" algn="l" defTabSz="914400" rtl="0" eaLnBrk="1" fontAlgn="auto" latinLnBrk="0" hangingPunct="1">
                        <a:lnSpc>
                          <a:spcPct val="150000"/>
                        </a:lnSpc>
                        <a:spcBef>
                          <a:spcPts val="0"/>
                        </a:spcBef>
                        <a:spcAft>
                          <a:spcPts val="0"/>
                        </a:spcAft>
                        <a:buClrTx/>
                        <a:buSzTx/>
                        <a:buFontTx/>
                        <a:buNone/>
                        <a:tabLst/>
                        <a:defRPr/>
                      </a:pPr>
                      <a:r>
                        <a:rPr lang="en-US" altLang="zh-TW" sz="2000" kern="1200" dirty="0" smtClean="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Fed_BVA</a:t>
                      </a:r>
                      <a:endParaRPr lang="zh-TW" altLang="zh-TW" sz="2000" kern="100" dirty="0" smtClean="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indent="127000" algn="ctr">
                        <a:lnSpc>
                          <a:spcPct val="150000"/>
                        </a:lnSpc>
                        <a:spcAft>
                          <a:spcPts val="0"/>
                        </a:spcAft>
                      </a:pPr>
                      <a:r>
                        <a:rPr lang="en-US" sz="20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0.689</a:t>
                      </a:r>
                      <a:endParaRPr lang="zh-TW" sz="20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indent="127000" algn="ctr">
                        <a:lnSpc>
                          <a:spcPct val="150000"/>
                        </a:lnSpc>
                        <a:spcAft>
                          <a:spcPts val="0"/>
                        </a:spcAft>
                      </a:pPr>
                      <a:r>
                        <a:rPr lang="en-US" sz="2000"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0.617</a:t>
                      </a:r>
                      <a:endParaRPr lang="zh-TW" sz="20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indent="127000" algn="ctr">
                        <a:lnSpc>
                          <a:spcPct val="150000"/>
                        </a:lnSpc>
                        <a:spcAft>
                          <a:spcPts val="0"/>
                        </a:spcAft>
                      </a:pPr>
                      <a:r>
                        <a:rPr lang="en-US" sz="20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0.535</a:t>
                      </a:r>
                      <a:endParaRPr lang="zh-TW" sz="20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indent="127000" algn="ctr">
                        <a:lnSpc>
                          <a:spcPct val="150000"/>
                        </a:lnSpc>
                        <a:spcAft>
                          <a:spcPts val="0"/>
                        </a:spcAft>
                      </a:pPr>
                      <a:r>
                        <a:rPr lang="en-US" sz="2000"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0.46</a:t>
                      </a:r>
                      <a:endParaRPr lang="zh-TW" sz="20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indent="127000" algn="ctr">
                        <a:lnSpc>
                          <a:spcPct val="150000"/>
                        </a:lnSpc>
                        <a:spcAft>
                          <a:spcPts val="0"/>
                        </a:spcAft>
                      </a:pPr>
                      <a:r>
                        <a:rPr lang="en-US" sz="20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0.391</a:t>
                      </a:r>
                      <a:endParaRPr lang="zh-TW" sz="20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indent="127000" algn="ctr">
                        <a:lnSpc>
                          <a:spcPct val="150000"/>
                        </a:lnSpc>
                        <a:spcAft>
                          <a:spcPts val="0"/>
                        </a:spcAft>
                      </a:pPr>
                      <a:r>
                        <a:rPr lang="en-US" sz="20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0.334</a:t>
                      </a:r>
                      <a:endParaRPr lang="zh-TW" sz="20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indent="127000" algn="ctr">
                        <a:lnSpc>
                          <a:spcPct val="150000"/>
                        </a:lnSpc>
                        <a:spcAft>
                          <a:spcPts val="0"/>
                        </a:spcAft>
                      </a:pPr>
                      <a:r>
                        <a:rPr lang="en-US" sz="20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0.288</a:t>
                      </a:r>
                      <a:endParaRPr lang="zh-TW" sz="20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3275926551"/>
                  </a:ext>
                </a:extLst>
              </a:tr>
              <a:tr h="498534">
                <a:tc>
                  <a:txBody>
                    <a:bodyPr/>
                    <a:lstStyle/>
                    <a:p>
                      <a:pPr marL="0" marR="0" indent="0" algn="l" defTabSz="914400" rtl="0" eaLnBrk="1" fontAlgn="auto" latinLnBrk="0" hangingPunct="1">
                        <a:lnSpc>
                          <a:spcPct val="150000"/>
                        </a:lnSpc>
                        <a:spcBef>
                          <a:spcPts val="0"/>
                        </a:spcBef>
                        <a:spcAft>
                          <a:spcPts val="0"/>
                        </a:spcAft>
                        <a:buClrTx/>
                        <a:buSzTx/>
                        <a:buFontTx/>
                        <a:buNone/>
                        <a:tabLst/>
                        <a:defRPr/>
                      </a:pPr>
                      <a:r>
                        <a:rPr lang="en-US" altLang="zh-TW" sz="2000" kern="1200" dirty="0" smtClean="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Fed_BVA_Slack</a:t>
                      </a:r>
                      <a:endParaRPr lang="zh-TW" altLang="zh-TW" sz="2000" kern="100" dirty="0" smtClean="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indent="127000" algn="ctr">
                        <a:lnSpc>
                          <a:spcPct val="150000"/>
                        </a:lnSpc>
                        <a:spcAft>
                          <a:spcPts val="0"/>
                        </a:spcAft>
                      </a:pPr>
                      <a:r>
                        <a:rPr lang="en-US" sz="20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0.946</a:t>
                      </a:r>
                      <a:endParaRPr lang="zh-TW" sz="20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indent="127000" algn="ctr">
                        <a:lnSpc>
                          <a:spcPct val="150000"/>
                        </a:lnSpc>
                        <a:spcAft>
                          <a:spcPts val="0"/>
                        </a:spcAft>
                      </a:pPr>
                      <a:r>
                        <a:rPr lang="en-US" sz="2000" b="1"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0.911</a:t>
                      </a:r>
                      <a:endParaRPr lang="zh-TW" sz="20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indent="127000" algn="ctr">
                        <a:lnSpc>
                          <a:spcPct val="150000"/>
                        </a:lnSpc>
                        <a:spcAft>
                          <a:spcPts val="0"/>
                        </a:spcAft>
                      </a:pPr>
                      <a:r>
                        <a:rPr lang="en-US" sz="20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0.766</a:t>
                      </a:r>
                      <a:endParaRPr lang="zh-TW" sz="20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indent="127000" algn="ctr">
                        <a:lnSpc>
                          <a:spcPct val="150000"/>
                        </a:lnSpc>
                        <a:spcAft>
                          <a:spcPts val="0"/>
                        </a:spcAft>
                      </a:pPr>
                      <a:r>
                        <a:rPr lang="en-US" sz="20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0.666</a:t>
                      </a:r>
                      <a:endParaRPr lang="zh-TW" sz="20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indent="127000" algn="ctr">
                        <a:lnSpc>
                          <a:spcPct val="150000"/>
                        </a:lnSpc>
                        <a:spcAft>
                          <a:spcPts val="0"/>
                        </a:spcAft>
                      </a:pPr>
                      <a:r>
                        <a:rPr lang="en-US" sz="2000"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0.603</a:t>
                      </a:r>
                      <a:endParaRPr lang="zh-TW" sz="20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indent="127000" algn="ctr">
                        <a:lnSpc>
                          <a:spcPct val="150000"/>
                        </a:lnSpc>
                        <a:spcAft>
                          <a:spcPts val="0"/>
                        </a:spcAft>
                      </a:pPr>
                      <a:r>
                        <a:rPr lang="en-US" sz="20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0.583</a:t>
                      </a:r>
                      <a:endParaRPr lang="zh-TW" sz="20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indent="127000" algn="ctr">
                        <a:lnSpc>
                          <a:spcPct val="150000"/>
                        </a:lnSpc>
                        <a:spcAft>
                          <a:spcPts val="0"/>
                        </a:spcAft>
                      </a:pPr>
                      <a:r>
                        <a:rPr lang="en-US" sz="20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0.553</a:t>
                      </a:r>
                      <a:endParaRPr lang="zh-TW" sz="20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309453612"/>
                  </a:ext>
                </a:extLst>
              </a:tr>
              <a:tr h="479264">
                <a:tc>
                  <a:txBody>
                    <a:bodyPr/>
                    <a:lstStyle/>
                    <a:p>
                      <a:pPr algn="l">
                        <a:lnSpc>
                          <a:spcPct val="150000"/>
                        </a:lnSpc>
                        <a:spcAft>
                          <a:spcPts val="0"/>
                        </a:spcAft>
                      </a:pPr>
                      <a:r>
                        <a:rPr lang="en-US" sz="2000" kern="12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FedBVA</a:t>
                      </a:r>
                      <a:r>
                        <a:rPr lang="en-US" sz="2000" kern="1200"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_SAT</a:t>
                      </a:r>
                      <a:endParaRPr lang="zh-TW" sz="20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indent="127000" algn="ctr">
                        <a:lnSpc>
                          <a:spcPct val="150000"/>
                        </a:lnSpc>
                        <a:spcAft>
                          <a:spcPts val="0"/>
                        </a:spcAft>
                      </a:pPr>
                      <a:r>
                        <a:rPr lang="en-US" sz="20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0.817</a:t>
                      </a:r>
                      <a:endParaRPr lang="zh-TW" sz="20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indent="127000" algn="ctr">
                        <a:lnSpc>
                          <a:spcPct val="150000"/>
                        </a:lnSpc>
                        <a:spcAft>
                          <a:spcPts val="0"/>
                        </a:spcAft>
                      </a:pPr>
                      <a:r>
                        <a:rPr lang="en-US" sz="2000"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0.572</a:t>
                      </a:r>
                      <a:endParaRPr lang="zh-TW" sz="20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indent="127000" algn="ctr">
                        <a:lnSpc>
                          <a:spcPct val="150000"/>
                        </a:lnSpc>
                        <a:spcAft>
                          <a:spcPts val="0"/>
                        </a:spcAft>
                      </a:pPr>
                      <a:r>
                        <a:rPr lang="en-US" sz="20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0.489</a:t>
                      </a:r>
                      <a:endParaRPr lang="zh-TW" sz="20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indent="127000" algn="ctr">
                        <a:lnSpc>
                          <a:spcPct val="150000"/>
                        </a:lnSpc>
                        <a:spcAft>
                          <a:spcPts val="0"/>
                        </a:spcAft>
                      </a:pPr>
                      <a:r>
                        <a:rPr lang="en-US" sz="20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0.405</a:t>
                      </a:r>
                      <a:endParaRPr lang="zh-TW" sz="20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indent="127000" algn="ctr">
                        <a:lnSpc>
                          <a:spcPct val="150000"/>
                        </a:lnSpc>
                        <a:spcAft>
                          <a:spcPts val="0"/>
                        </a:spcAft>
                      </a:pPr>
                      <a:r>
                        <a:rPr lang="en-US" sz="2000"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0.328</a:t>
                      </a:r>
                      <a:endParaRPr lang="zh-TW" sz="20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indent="127000" algn="ctr">
                        <a:lnSpc>
                          <a:spcPct val="150000"/>
                        </a:lnSpc>
                        <a:spcAft>
                          <a:spcPts val="0"/>
                        </a:spcAft>
                      </a:pPr>
                      <a:r>
                        <a:rPr lang="en-US" sz="2000"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0.144</a:t>
                      </a:r>
                      <a:endParaRPr lang="zh-TW" sz="20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indent="127000" algn="ctr">
                        <a:lnSpc>
                          <a:spcPct val="150000"/>
                        </a:lnSpc>
                        <a:spcAft>
                          <a:spcPts val="0"/>
                        </a:spcAft>
                      </a:pPr>
                      <a:r>
                        <a:rPr lang="en-US" sz="2000"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-0.001</a:t>
                      </a:r>
                      <a:endParaRPr lang="zh-TW" sz="20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127697623"/>
                  </a:ext>
                </a:extLst>
              </a:tr>
              <a:tr h="911886">
                <a:tc>
                  <a:txBody>
                    <a:bodyPr/>
                    <a:lstStyle/>
                    <a:p>
                      <a:pPr algn="l">
                        <a:lnSpc>
                          <a:spcPct val="150000"/>
                        </a:lnSpc>
                        <a:spcAft>
                          <a:spcPts val="0"/>
                        </a:spcAft>
                      </a:pPr>
                      <a:r>
                        <a:rPr lang="en-US" sz="2000" kern="12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FedBVA</a:t>
                      </a:r>
                      <a:r>
                        <a:rPr lang="en-US" sz="2000" kern="1200"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_SAT_Slack</a:t>
                      </a:r>
                      <a:endParaRPr lang="zh-TW" sz="2000" kern="100" dirty="0">
                        <a:effectLst/>
                        <a:latin typeface="Times New Roman" panose="02020603050405020304" pitchFamily="18" charset="0"/>
                        <a:ea typeface="標楷體" panose="03000509000000000000" pitchFamily="65" charset="-120"/>
                        <a:cs typeface="Times New Roman" panose="02020603050405020304" pitchFamily="18" charset="0"/>
                      </a:endParaRPr>
                    </a:p>
                    <a:p>
                      <a:pPr algn="l">
                        <a:lnSpc>
                          <a:spcPct val="150000"/>
                        </a:lnSpc>
                        <a:spcAft>
                          <a:spcPts val="0"/>
                        </a:spcAft>
                      </a:pPr>
                      <a:r>
                        <a:rPr lang="en-US" sz="2000" kern="1200"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(proposed method)</a:t>
                      </a:r>
                      <a:endParaRPr lang="zh-TW" sz="20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indent="127000" algn="ctr">
                        <a:lnSpc>
                          <a:spcPct val="150000"/>
                        </a:lnSpc>
                        <a:spcAft>
                          <a:spcPts val="0"/>
                        </a:spcAft>
                      </a:pPr>
                      <a:r>
                        <a:rPr lang="en-US" sz="2000" b="1"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0.972</a:t>
                      </a:r>
                      <a:endParaRPr lang="zh-TW" sz="2000" kern="100" dirty="0">
                        <a:effectLst/>
                        <a:latin typeface="Times New Roman" panose="02020603050405020304" pitchFamily="18" charset="0"/>
                        <a:ea typeface="標楷體" panose="03000509000000000000" pitchFamily="65" charset="-120"/>
                        <a:cs typeface="Times New Roman" panose="02020603050405020304" pitchFamily="18" charset="0"/>
                      </a:endParaRPr>
                    </a:p>
                    <a:p>
                      <a:pPr indent="127000" algn="ctr">
                        <a:lnSpc>
                          <a:spcPct val="150000"/>
                        </a:lnSpc>
                        <a:spcAft>
                          <a:spcPts val="0"/>
                        </a:spcAft>
                      </a:pPr>
                      <a:r>
                        <a:rPr lang="en-US" sz="2000" b="1"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(+0.026)</a:t>
                      </a:r>
                      <a:endParaRPr lang="zh-TW" sz="20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indent="127000" algn="ctr">
                        <a:lnSpc>
                          <a:spcPct val="150000"/>
                        </a:lnSpc>
                        <a:spcAft>
                          <a:spcPts val="0"/>
                        </a:spcAft>
                      </a:pPr>
                      <a:r>
                        <a:rPr lang="en-US" sz="2000"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0.876</a:t>
                      </a:r>
                      <a:endParaRPr lang="zh-TW" sz="2000" kern="100" dirty="0">
                        <a:effectLst/>
                        <a:latin typeface="Times New Roman" panose="02020603050405020304" pitchFamily="18" charset="0"/>
                        <a:ea typeface="標楷體" panose="03000509000000000000" pitchFamily="65" charset="-120"/>
                        <a:cs typeface="Times New Roman" panose="02020603050405020304" pitchFamily="18" charset="0"/>
                      </a:endParaRPr>
                    </a:p>
                    <a:p>
                      <a:pPr indent="127000" algn="ctr">
                        <a:lnSpc>
                          <a:spcPct val="150000"/>
                        </a:lnSpc>
                        <a:spcAft>
                          <a:spcPts val="0"/>
                        </a:spcAft>
                      </a:pPr>
                      <a:r>
                        <a:rPr lang="en-US" sz="2000" kern="100" dirty="0">
                          <a:effectLst/>
                          <a:latin typeface="Times New Roman" panose="02020603050405020304" pitchFamily="18" charset="0"/>
                          <a:ea typeface="標楷體" panose="03000509000000000000" pitchFamily="65" charset="-120"/>
                          <a:cs typeface="Times New Roman" panose="02020603050405020304" pitchFamily="18" charset="0"/>
                        </a:rPr>
                        <a:t>(-0.035)</a:t>
                      </a:r>
                      <a:endParaRPr lang="zh-TW" sz="20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indent="127000" algn="ctr">
                        <a:lnSpc>
                          <a:spcPct val="150000"/>
                        </a:lnSpc>
                        <a:spcAft>
                          <a:spcPts val="0"/>
                        </a:spcAft>
                      </a:pPr>
                      <a:r>
                        <a:rPr lang="en-US" sz="2000" b="1"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0.811</a:t>
                      </a:r>
                      <a:endParaRPr lang="zh-TW" sz="2000" kern="100">
                        <a:effectLst/>
                        <a:latin typeface="Times New Roman" panose="02020603050405020304" pitchFamily="18" charset="0"/>
                        <a:ea typeface="標楷體" panose="03000509000000000000" pitchFamily="65" charset="-120"/>
                        <a:cs typeface="Times New Roman" panose="02020603050405020304" pitchFamily="18" charset="0"/>
                      </a:endParaRPr>
                    </a:p>
                    <a:p>
                      <a:pPr indent="127000" algn="ctr">
                        <a:lnSpc>
                          <a:spcPct val="150000"/>
                        </a:lnSpc>
                        <a:spcAft>
                          <a:spcPts val="0"/>
                        </a:spcAft>
                      </a:pPr>
                      <a:r>
                        <a:rPr lang="en-US" sz="2000" b="1"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(+0.045)</a:t>
                      </a:r>
                      <a:endParaRPr lang="zh-TW" sz="20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indent="127000" algn="ctr">
                        <a:lnSpc>
                          <a:spcPct val="150000"/>
                        </a:lnSpc>
                        <a:spcAft>
                          <a:spcPts val="0"/>
                        </a:spcAft>
                      </a:pPr>
                      <a:r>
                        <a:rPr lang="en-US" sz="2000" b="1"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0.755</a:t>
                      </a:r>
                      <a:endParaRPr lang="zh-TW" sz="2000" kern="100">
                        <a:effectLst/>
                        <a:latin typeface="Times New Roman" panose="02020603050405020304" pitchFamily="18" charset="0"/>
                        <a:ea typeface="標楷體" panose="03000509000000000000" pitchFamily="65" charset="-120"/>
                        <a:cs typeface="Times New Roman" panose="02020603050405020304" pitchFamily="18" charset="0"/>
                      </a:endParaRPr>
                    </a:p>
                    <a:p>
                      <a:pPr indent="127000" algn="ctr">
                        <a:lnSpc>
                          <a:spcPct val="150000"/>
                        </a:lnSpc>
                        <a:spcAft>
                          <a:spcPts val="0"/>
                        </a:spcAft>
                      </a:pPr>
                      <a:r>
                        <a:rPr lang="en-US" sz="2000" b="1"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(+0.063)</a:t>
                      </a:r>
                      <a:endParaRPr lang="zh-TW" sz="20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indent="127000" algn="ctr">
                        <a:lnSpc>
                          <a:spcPct val="150000"/>
                        </a:lnSpc>
                        <a:spcAft>
                          <a:spcPts val="0"/>
                        </a:spcAft>
                      </a:pPr>
                      <a:r>
                        <a:rPr lang="en-US" sz="2000" b="1"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0.711</a:t>
                      </a:r>
                      <a:endParaRPr lang="zh-TW" sz="2000" kern="100">
                        <a:effectLst/>
                        <a:latin typeface="Times New Roman" panose="02020603050405020304" pitchFamily="18" charset="0"/>
                        <a:ea typeface="標楷體" panose="03000509000000000000" pitchFamily="65" charset="-120"/>
                        <a:cs typeface="Times New Roman" panose="02020603050405020304" pitchFamily="18" charset="0"/>
                      </a:endParaRPr>
                    </a:p>
                    <a:p>
                      <a:pPr indent="127000" algn="ctr">
                        <a:lnSpc>
                          <a:spcPct val="150000"/>
                        </a:lnSpc>
                        <a:spcAft>
                          <a:spcPts val="0"/>
                        </a:spcAft>
                      </a:pPr>
                      <a:r>
                        <a:rPr lang="en-US" sz="2000" b="1"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(+0.09)</a:t>
                      </a:r>
                      <a:endParaRPr lang="zh-TW" sz="20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indent="127000" algn="ctr">
                        <a:lnSpc>
                          <a:spcPct val="150000"/>
                        </a:lnSpc>
                        <a:spcAft>
                          <a:spcPts val="0"/>
                        </a:spcAft>
                      </a:pPr>
                      <a:r>
                        <a:rPr lang="en-US" sz="2000" b="1"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0.672</a:t>
                      </a:r>
                      <a:endParaRPr lang="zh-TW" sz="2000" kern="100">
                        <a:effectLst/>
                        <a:latin typeface="Times New Roman" panose="02020603050405020304" pitchFamily="18" charset="0"/>
                        <a:ea typeface="標楷體" panose="03000509000000000000" pitchFamily="65" charset="-120"/>
                        <a:cs typeface="Times New Roman" panose="02020603050405020304" pitchFamily="18" charset="0"/>
                      </a:endParaRPr>
                    </a:p>
                    <a:p>
                      <a:pPr indent="127000" algn="ctr">
                        <a:lnSpc>
                          <a:spcPct val="150000"/>
                        </a:lnSpc>
                        <a:spcAft>
                          <a:spcPts val="0"/>
                        </a:spcAft>
                      </a:pPr>
                      <a:r>
                        <a:rPr lang="en-US" sz="2000" b="1"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(+0.089)</a:t>
                      </a:r>
                      <a:endParaRPr lang="zh-TW" sz="20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indent="127000" algn="ctr">
                        <a:lnSpc>
                          <a:spcPct val="150000"/>
                        </a:lnSpc>
                        <a:spcAft>
                          <a:spcPts val="0"/>
                        </a:spcAft>
                      </a:pPr>
                      <a:r>
                        <a:rPr lang="en-US" sz="2000" b="1"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0.641</a:t>
                      </a:r>
                      <a:endParaRPr lang="zh-TW" sz="2000" kern="100" dirty="0">
                        <a:effectLst/>
                        <a:latin typeface="Times New Roman" panose="02020603050405020304" pitchFamily="18" charset="0"/>
                        <a:ea typeface="標楷體" panose="03000509000000000000" pitchFamily="65" charset="-120"/>
                        <a:cs typeface="Times New Roman" panose="02020603050405020304" pitchFamily="18" charset="0"/>
                      </a:endParaRPr>
                    </a:p>
                    <a:p>
                      <a:pPr indent="127000" algn="ctr">
                        <a:lnSpc>
                          <a:spcPct val="150000"/>
                        </a:lnSpc>
                        <a:spcAft>
                          <a:spcPts val="0"/>
                        </a:spcAft>
                      </a:pPr>
                      <a:r>
                        <a:rPr lang="en-US" sz="2000" b="1"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(+0.088)</a:t>
                      </a:r>
                      <a:endParaRPr lang="zh-TW" sz="20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713369382"/>
                  </a:ext>
                </a:extLst>
              </a:tr>
            </a:tbl>
          </a:graphicData>
        </a:graphic>
      </p:graphicFrame>
      <p:pic>
        <p:nvPicPr>
          <p:cNvPr id="8" name="圖片 7"/>
          <p:cNvPicPr/>
          <p:nvPr/>
        </p:nvPicPr>
        <p:blipFill>
          <a:blip r:embed="rId3"/>
          <a:stretch>
            <a:fillRect/>
          </a:stretch>
        </p:blipFill>
        <p:spPr>
          <a:xfrm>
            <a:off x="5929053" y="1707294"/>
            <a:ext cx="5899958" cy="4597725"/>
          </a:xfrm>
          <a:prstGeom prst="rect">
            <a:avLst/>
          </a:prstGeom>
        </p:spPr>
      </p:pic>
    </p:spTree>
    <p:extLst>
      <p:ext uri="{BB962C8B-B14F-4D97-AF65-F5344CB8AC3E}">
        <p14:creationId xmlns:p14="http://schemas.microsoft.com/office/powerpoint/2010/main" val="2644592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E0D008F-2EB8-40EF-B3A7-B899283604EA}"/>
              </a:ext>
            </a:extLst>
          </p:cNvPr>
          <p:cNvSpPr>
            <a:spLocks noGrp="1"/>
          </p:cNvSpPr>
          <p:nvPr>
            <p:ph type="title"/>
          </p:nvPr>
        </p:nvSpPr>
        <p:spPr/>
        <p:txBody>
          <a:bodyPr>
            <a:normAutofit/>
          </a:bodyPr>
          <a:lstStyle/>
          <a:p>
            <a:r>
              <a:rPr lang="zh-TW" altLang="en-US" sz="5400" dirty="0"/>
              <a:t>技術背景</a:t>
            </a:r>
            <a:r>
              <a:rPr lang="zh-TW" altLang="en-US" sz="5400" dirty="0" smtClean="0"/>
              <a:t>簡介</a:t>
            </a:r>
            <a:r>
              <a:rPr lang="en-US" altLang="zh-TW" sz="5400" dirty="0" smtClean="0"/>
              <a:t>-</a:t>
            </a:r>
            <a:r>
              <a:rPr lang="zh-TW" altLang="en-US" sz="5400" dirty="0"/>
              <a:t> </a:t>
            </a:r>
            <a:r>
              <a:rPr lang="en-US" altLang="zh-TW" sz="5400" dirty="0" smtClean="0"/>
              <a:t>Federated Learning</a:t>
            </a:r>
            <a:endParaRPr lang="zh-TW" altLang="en-US" sz="5400" dirty="0"/>
          </a:p>
        </p:txBody>
      </p:sp>
      <p:sp>
        <p:nvSpPr>
          <p:cNvPr id="3" name="文字版面配置區 2">
            <a:extLst>
              <a:ext uri="{FF2B5EF4-FFF2-40B4-BE49-F238E27FC236}">
                <a16:creationId xmlns:a16="http://schemas.microsoft.com/office/drawing/2014/main" id="{93AE0358-2278-4DC0-9F9C-6D6B515BA152}"/>
              </a:ext>
            </a:extLst>
          </p:cNvPr>
          <p:cNvSpPr>
            <a:spLocks noGrp="1"/>
          </p:cNvSpPr>
          <p:nvPr>
            <p:ph type="body" idx="1"/>
          </p:nvPr>
        </p:nvSpPr>
        <p:spPr/>
        <p:txBody>
          <a:bodyPr>
            <a:normAutofit/>
          </a:bodyPr>
          <a:lstStyle/>
          <a:p>
            <a:r>
              <a:rPr lang="en-US" altLang="zh-TW" dirty="0" smtClean="0"/>
              <a:t>1. </a:t>
            </a:r>
            <a:r>
              <a:rPr lang="zh-TW" altLang="en-US" dirty="0" smtClean="0"/>
              <a:t>聯邦學習運作機制</a:t>
            </a:r>
            <a:endParaRPr lang="en-US" altLang="zh-TW" dirty="0" smtClean="0"/>
          </a:p>
          <a:p>
            <a:r>
              <a:rPr lang="en-US" altLang="zh-TW" dirty="0" smtClean="0"/>
              <a:t>2.</a:t>
            </a:r>
            <a:r>
              <a:rPr lang="zh-TW" altLang="en-US" dirty="0" smtClean="0"/>
              <a:t> 聯邦學習</a:t>
            </a:r>
            <a:r>
              <a:rPr lang="zh-TW" altLang="en-US" dirty="0"/>
              <a:t>的資料</a:t>
            </a:r>
            <a:r>
              <a:rPr lang="zh-TW" altLang="en-US" dirty="0" smtClean="0"/>
              <a:t>分布</a:t>
            </a:r>
            <a:r>
              <a:rPr lang="en-US" altLang="zh-TW" dirty="0" smtClean="0"/>
              <a:t>: IID and</a:t>
            </a:r>
            <a:r>
              <a:rPr lang="zh-TW" altLang="en-US" dirty="0" smtClean="0"/>
              <a:t> </a:t>
            </a:r>
            <a:r>
              <a:rPr lang="en-US" altLang="zh-TW" dirty="0" smtClean="0"/>
              <a:t>non-IID</a:t>
            </a:r>
          </a:p>
          <a:p>
            <a:r>
              <a:rPr lang="en-US" altLang="zh-TW" dirty="0"/>
              <a:t>3</a:t>
            </a:r>
            <a:r>
              <a:rPr lang="en-US" altLang="zh-TW" dirty="0" smtClean="0"/>
              <a:t>.</a:t>
            </a:r>
            <a:r>
              <a:rPr lang="zh-TW" altLang="en-US" dirty="0" smtClean="0"/>
              <a:t> 聯邦學習演算法</a:t>
            </a:r>
            <a:r>
              <a:rPr lang="en-US" altLang="zh-TW" dirty="0" smtClean="0"/>
              <a:t>:</a:t>
            </a:r>
            <a:r>
              <a:rPr lang="zh-TW" altLang="en-US" dirty="0" smtClean="0"/>
              <a:t> </a:t>
            </a:r>
            <a:r>
              <a:rPr lang="en-US" altLang="zh-TW" dirty="0" smtClean="0"/>
              <a:t>FedAvg and </a:t>
            </a:r>
            <a:r>
              <a:rPr lang="en-US" altLang="zh-TW" dirty="0" err="1" smtClean="0"/>
              <a:t>FedProx</a:t>
            </a:r>
            <a:endParaRPr lang="zh-TW" altLang="en-US" dirty="0"/>
          </a:p>
        </p:txBody>
      </p:sp>
      <p:sp>
        <p:nvSpPr>
          <p:cNvPr id="4" name="投影片編號版面配置區 3">
            <a:extLst>
              <a:ext uri="{FF2B5EF4-FFF2-40B4-BE49-F238E27FC236}">
                <a16:creationId xmlns:a16="http://schemas.microsoft.com/office/drawing/2014/main" id="{127A3148-C621-4665-92E3-BBB0A6682DF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BC1835-9A42-479B-97D9-E66884E14027}" type="slidenum">
              <a:rPr kumimoji="0" lang="zh-TW" altLang="en-US" sz="1200" b="0" i="0" u="none" strike="noStrike" kern="1200" cap="none" spc="0" normalizeH="0" baseline="0" noProof="0" smtClean="0">
                <a:ln>
                  <a:noFill/>
                </a:ln>
                <a:solidFill>
                  <a:prstClr val="black">
                    <a:tint val="75000"/>
                  </a:prstClr>
                </a:solidFill>
                <a:effectLst/>
                <a:uLnTx/>
                <a:uFillTx/>
                <a:latin typeface="微軟正黑體" panose="020B0604030504040204" pitchFamily="34" charset="-120"/>
                <a:ea typeface="微軟正黑體" panose="020B0604030504040204" pitchFamily="34"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zh-TW" altLang="en-US" sz="1200" b="0" i="0" u="none" strike="noStrike" kern="1200" cap="none" spc="0" normalizeH="0" baseline="0" noProof="0">
              <a:ln>
                <a:noFill/>
              </a:ln>
              <a:solidFill>
                <a:prstClr val="black">
                  <a:tint val="75000"/>
                </a:prstClr>
              </a:solidFill>
              <a:effectLst/>
              <a:uLnTx/>
              <a:uFillTx/>
              <a:latin typeface="微軟正黑體" panose="020B0604030504040204" pitchFamily="34" charset="-120"/>
              <a:ea typeface="微軟正黑體" panose="020B0604030504040204" pitchFamily="34" charset="-120"/>
              <a:cs typeface="+mn-cs"/>
            </a:endParaRPr>
          </a:p>
        </p:txBody>
      </p:sp>
    </p:spTree>
    <p:extLst>
      <p:ext uri="{BB962C8B-B14F-4D97-AF65-F5344CB8AC3E}">
        <p14:creationId xmlns:p14="http://schemas.microsoft.com/office/powerpoint/2010/main" val="3301239453"/>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332853" y="82657"/>
            <a:ext cx="9902125" cy="1008763"/>
          </a:xfrm>
        </p:spPr>
        <p:txBody>
          <a:bodyPr>
            <a:normAutofit/>
          </a:bodyPr>
          <a:lstStyle/>
          <a:p>
            <a:r>
              <a:rPr lang="en-US" altLang="zh-TW" sz="4000" dirty="0"/>
              <a:t>FedProx: FGSM</a:t>
            </a:r>
            <a:r>
              <a:rPr lang="en-US" altLang="zh-TW" sz="4000" dirty="0" smtClean="0"/>
              <a:t> </a:t>
            </a:r>
            <a:r>
              <a:rPr lang="en-US" altLang="zh-TW" sz="4000" dirty="0"/>
              <a:t>Adversarial Robustness</a:t>
            </a:r>
            <a:endParaRPr lang="zh-TW" altLang="en-US" sz="4000" dirty="0"/>
          </a:p>
        </p:txBody>
      </p:sp>
      <p:sp>
        <p:nvSpPr>
          <p:cNvPr id="4" name="投影片編號版面配置區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BC1835-9A42-479B-97D9-E66884E14027}" type="slidenum">
              <a:rPr kumimoji="0" lang="zh-TW" altLang="en-US" sz="1200" b="0" i="0" u="none" strike="noStrike" kern="1200" cap="none" spc="0" normalizeH="0" baseline="0" noProof="0" smtClean="0">
                <a:ln>
                  <a:noFill/>
                </a:ln>
                <a:solidFill>
                  <a:prstClr val="black">
                    <a:tint val="75000"/>
                  </a:prstClr>
                </a:solidFill>
                <a:effectLst/>
                <a:uLnTx/>
                <a:uFillTx/>
                <a:latin typeface="Microsoft JhengHei" panose="020B0604030504040204" pitchFamily="34" charset="-120"/>
                <a:ea typeface="Microsoft JhengHei" panose="020B0604030504040204" pitchFamily="34"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zh-TW" altLang="en-US" sz="1200" b="0" i="0" u="none" strike="noStrike" kern="1200" cap="none" spc="0" normalizeH="0" baseline="0" noProof="0">
              <a:ln>
                <a:noFill/>
              </a:ln>
              <a:solidFill>
                <a:prstClr val="black">
                  <a:tint val="75000"/>
                </a:prstClr>
              </a:solidFill>
              <a:effectLst/>
              <a:uLnTx/>
              <a:uFillTx/>
              <a:latin typeface="Microsoft JhengHei" panose="020B0604030504040204" pitchFamily="34" charset="-120"/>
              <a:ea typeface="Microsoft JhengHei" panose="020B0604030504040204" pitchFamily="34" charset="-120"/>
              <a:cs typeface="+mn-cs"/>
            </a:endParaRPr>
          </a:p>
        </p:txBody>
      </p:sp>
      <p:graphicFrame>
        <p:nvGraphicFramePr>
          <p:cNvPr id="11" name="表格 10"/>
          <p:cNvGraphicFramePr>
            <a:graphicFrameLocks noGrp="1"/>
          </p:cNvGraphicFramePr>
          <p:nvPr>
            <p:extLst>
              <p:ext uri="{D42A27DB-BD31-4B8C-83A1-F6EECF244321}">
                <p14:modId xmlns:p14="http://schemas.microsoft.com/office/powerpoint/2010/main" val="4254834533"/>
              </p:ext>
            </p:extLst>
          </p:nvPr>
        </p:nvGraphicFramePr>
        <p:xfrm>
          <a:off x="515724" y="1233138"/>
          <a:ext cx="11038310" cy="4991187"/>
        </p:xfrm>
        <a:graphic>
          <a:graphicData uri="http://schemas.openxmlformats.org/drawingml/2006/table">
            <a:tbl>
              <a:tblPr firstRow="1" firstCol="1" bandRow="1"/>
              <a:tblGrid>
                <a:gridCol w="2717927">
                  <a:extLst>
                    <a:ext uri="{9D8B030D-6E8A-4147-A177-3AD203B41FA5}">
                      <a16:colId xmlns:a16="http://schemas.microsoft.com/office/drawing/2014/main" val="3020154443"/>
                    </a:ext>
                  </a:extLst>
                </a:gridCol>
                <a:gridCol w="1237467">
                  <a:extLst>
                    <a:ext uri="{9D8B030D-6E8A-4147-A177-3AD203B41FA5}">
                      <a16:colId xmlns:a16="http://schemas.microsoft.com/office/drawing/2014/main" val="1882478943"/>
                    </a:ext>
                  </a:extLst>
                </a:gridCol>
                <a:gridCol w="1180486">
                  <a:extLst>
                    <a:ext uri="{9D8B030D-6E8A-4147-A177-3AD203B41FA5}">
                      <a16:colId xmlns:a16="http://schemas.microsoft.com/office/drawing/2014/main" val="1471321842"/>
                    </a:ext>
                  </a:extLst>
                </a:gridCol>
                <a:gridCol w="1180486">
                  <a:extLst>
                    <a:ext uri="{9D8B030D-6E8A-4147-A177-3AD203B41FA5}">
                      <a16:colId xmlns:a16="http://schemas.microsoft.com/office/drawing/2014/main" val="3906122877"/>
                    </a:ext>
                  </a:extLst>
                </a:gridCol>
                <a:gridCol w="1180486">
                  <a:extLst>
                    <a:ext uri="{9D8B030D-6E8A-4147-A177-3AD203B41FA5}">
                      <a16:colId xmlns:a16="http://schemas.microsoft.com/office/drawing/2014/main" val="3369608900"/>
                    </a:ext>
                  </a:extLst>
                </a:gridCol>
                <a:gridCol w="1180486">
                  <a:extLst>
                    <a:ext uri="{9D8B030D-6E8A-4147-A177-3AD203B41FA5}">
                      <a16:colId xmlns:a16="http://schemas.microsoft.com/office/drawing/2014/main" val="1289888655"/>
                    </a:ext>
                  </a:extLst>
                </a:gridCol>
                <a:gridCol w="1180486">
                  <a:extLst>
                    <a:ext uri="{9D8B030D-6E8A-4147-A177-3AD203B41FA5}">
                      <a16:colId xmlns:a16="http://schemas.microsoft.com/office/drawing/2014/main" val="3870238975"/>
                    </a:ext>
                  </a:extLst>
                </a:gridCol>
                <a:gridCol w="1180486">
                  <a:extLst>
                    <a:ext uri="{9D8B030D-6E8A-4147-A177-3AD203B41FA5}">
                      <a16:colId xmlns:a16="http://schemas.microsoft.com/office/drawing/2014/main" val="3142816880"/>
                    </a:ext>
                  </a:extLst>
                </a:gridCol>
              </a:tblGrid>
              <a:tr h="1200668">
                <a:tc>
                  <a:txBody>
                    <a:bodyPr/>
                    <a:lstStyle/>
                    <a:p>
                      <a:pPr indent="127000" algn="ctr">
                        <a:lnSpc>
                          <a:spcPct val="150000"/>
                        </a:lnSpc>
                        <a:spcAft>
                          <a:spcPts val="0"/>
                        </a:spcAft>
                        <a:tabLst>
                          <a:tab pos="276225" algn="l"/>
                          <a:tab pos="1143000" algn="r"/>
                        </a:tabLst>
                      </a:pP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		 </a:t>
                      </a:r>
                      <a:r>
                        <a:rPr lang="en-US" sz="1600" kern="100" dirty="0" smtClean="0">
                          <a:effectLst/>
                          <a:latin typeface="Times New Roman" panose="02020603050405020304" pitchFamily="18" charset="0"/>
                          <a:ea typeface="標楷體" panose="03000509000000000000" pitchFamily="65" charset="-120"/>
                          <a:cs typeface="Times New Roman" panose="02020603050405020304" pitchFamily="18" charset="0"/>
                        </a:rPr>
                        <a:t>                       </a:t>
                      </a:r>
                      <a:r>
                        <a:rPr lang="en-US" sz="2000" kern="100" dirty="0" smtClean="0">
                          <a:effectLst/>
                          <a:latin typeface="Times New Roman" panose="02020603050405020304" pitchFamily="18" charset="0"/>
                          <a:ea typeface="標楷體" panose="03000509000000000000" pitchFamily="65" charset="-120"/>
                          <a:cs typeface="Times New Roman" panose="02020603050405020304" pitchFamily="18" charset="0"/>
                        </a:rPr>
                        <a:t>PGD </a:t>
                      </a:r>
                      <a:r>
                        <a:rPr lang="en-US" sz="2000" kern="100" dirty="0">
                          <a:effectLst/>
                          <a:latin typeface="Times New Roman" panose="02020603050405020304" pitchFamily="18" charset="0"/>
                          <a:ea typeface="標楷體" panose="03000509000000000000" pitchFamily="65" charset="-120"/>
                          <a:cs typeface="Times New Roman" panose="02020603050405020304" pitchFamily="18" charset="0"/>
                        </a:rPr>
                        <a:t>eps</a:t>
                      </a:r>
                      <a:endParaRPr lang="zh-TW" sz="2000" kern="100" dirty="0">
                        <a:effectLst/>
                        <a:latin typeface="Times New Roman" panose="02020603050405020304" pitchFamily="18" charset="0"/>
                        <a:ea typeface="標楷體" panose="03000509000000000000" pitchFamily="65" charset="-120"/>
                        <a:cs typeface="Times New Roman" panose="02020603050405020304" pitchFamily="18" charset="0"/>
                      </a:endParaRPr>
                    </a:p>
                    <a:p>
                      <a:pPr marL="152400" indent="-152400" algn="l">
                        <a:lnSpc>
                          <a:spcPct val="150000"/>
                        </a:lnSpc>
                        <a:spcAft>
                          <a:spcPts val="0"/>
                        </a:spcAft>
                        <a:tabLst>
                          <a:tab pos="483235" algn="l"/>
                        </a:tabLst>
                      </a:pP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 </a:t>
                      </a:r>
                      <a:endParaRPr lang="en-US" altLang="zh-TW" sz="2000" kern="100" dirty="0" smtClean="0">
                        <a:effectLst/>
                        <a:latin typeface="Times New Roman" panose="02020603050405020304" pitchFamily="18" charset="0"/>
                        <a:ea typeface="標楷體" panose="03000509000000000000" pitchFamily="65" charset="-120"/>
                        <a:cs typeface="Times New Roman" panose="02020603050405020304" pitchFamily="18" charset="0"/>
                      </a:endParaRPr>
                    </a:p>
                    <a:p>
                      <a:pPr marL="152400" indent="-152400" algn="l">
                        <a:lnSpc>
                          <a:spcPct val="150000"/>
                        </a:lnSpc>
                        <a:spcAft>
                          <a:spcPts val="0"/>
                        </a:spcAft>
                        <a:tabLst>
                          <a:tab pos="483235" algn="l"/>
                        </a:tabLst>
                      </a:pPr>
                      <a:r>
                        <a:rPr lang="zh-TW" sz="2000" kern="100" dirty="0" smtClean="0">
                          <a:effectLst/>
                          <a:latin typeface="Times New Roman" panose="02020603050405020304" pitchFamily="18" charset="0"/>
                          <a:ea typeface="標楷體" panose="03000509000000000000" pitchFamily="65" charset="-120"/>
                          <a:cs typeface="Times New Roman" panose="02020603050405020304" pitchFamily="18" charset="0"/>
                        </a:rPr>
                        <a:t>聯邦</a:t>
                      </a:r>
                      <a:r>
                        <a:rPr lang="zh-TW" sz="2000" kern="100" dirty="0">
                          <a:effectLst/>
                          <a:latin typeface="Times New Roman" panose="02020603050405020304" pitchFamily="18" charset="0"/>
                          <a:ea typeface="標楷體" panose="03000509000000000000" pitchFamily="65" charset="-120"/>
                          <a:cs typeface="Times New Roman" panose="02020603050405020304" pitchFamily="18" charset="0"/>
                        </a:rPr>
                        <a:t>防禦</a:t>
                      </a:r>
                      <a:r>
                        <a:rPr lang="zh-TW" sz="2000" kern="100" dirty="0" smtClean="0">
                          <a:effectLst/>
                          <a:latin typeface="Times New Roman" panose="02020603050405020304" pitchFamily="18" charset="0"/>
                          <a:ea typeface="標楷體" panose="03000509000000000000" pitchFamily="65" charset="-120"/>
                          <a:cs typeface="Times New Roman" panose="02020603050405020304" pitchFamily="18" charset="0"/>
                        </a:rPr>
                        <a:t>方法</a:t>
                      </a:r>
                      <a:endParaRPr lang="en-US" altLang="zh-TW" sz="2000" kern="100" dirty="0" smtClean="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ap="flat" cmpd="sng" algn="ctr">
                      <a:solidFill>
                        <a:srgbClr val="000000"/>
                      </a:solidFill>
                      <a:prstDash val="solid"/>
                      <a:round/>
                      <a:headEnd type="none" w="med" len="med"/>
                      <a:tailEnd type="none" w="med" len="med"/>
                    </a:lnTlToBr>
                  </a:tcPr>
                </a:tc>
                <a:tc>
                  <a:txBody>
                    <a:bodyPr/>
                    <a:lstStyle/>
                    <a:p>
                      <a:pPr indent="127000" algn="ctr">
                        <a:lnSpc>
                          <a:spcPct val="150000"/>
                        </a:lnSpc>
                        <a:spcAft>
                          <a:spcPts val="0"/>
                        </a:spcAft>
                      </a:pPr>
                      <a:r>
                        <a:rPr lang="en-US" sz="18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clean</a:t>
                      </a:r>
                      <a:endParaRPr lang="zh-TW" sz="18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Aft>
                          <a:spcPts val="0"/>
                        </a:spcAft>
                      </a:pPr>
                      <a:r>
                        <a:rPr lang="en-US" sz="18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0.01</a:t>
                      </a:r>
                      <a:endParaRPr lang="zh-TW" sz="18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Aft>
                          <a:spcPts val="0"/>
                        </a:spcAft>
                      </a:pPr>
                      <a:r>
                        <a:rPr lang="en-US" sz="18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0.02</a:t>
                      </a:r>
                      <a:endParaRPr lang="zh-TW" sz="18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Aft>
                          <a:spcPts val="0"/>
                        </a:spcAft>
                      </a:pPr>
                      <a:r>
                        <a:rPr lang="en-US" sz="18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0.03</a:t>
                      </a:r>
                      <a:endParaRPr lang="zh-TW" sz="18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Aft>
                          <a:spcPts val="0"/>
                        </a:spcAft>
                      </a:pPr>
                      <a:r>
                        <a:rPr lang="en-US" sz="18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0.04</a:t>
                      </a:r>
                      <a:endParaRPr lang="zh-TW" sz="18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Aft>
                          <a:spcPts val="0"/>
                        </a:spcAft>
                      </a:pPr>
                      <a:r>
                        <a:rPr lang="en-US" sz="18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0.05</a:t>
                      </a:r>
                      <a:endParaRPr lang="zh-TW" sz="18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Aft>
                          <a:spcPts val="0"/>
                        </a:spcAft>
                      </a:pPr>
                      <a:r>
                        <a:rPr lang="en-US" sz="18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0.06</a:t>
                      </a:r>
                      <a:endParaRPr lang="zh-TW" sz="18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04709920"/>
                  </a:ext>
                </a:extLst>
              </a:tr>
              <a:tr h="467919">
                <a:tc>
                  <a:txBody>
                    <a:bodyPr/>
                    <a:lstStyle/>
                    <a:p>
                      <a:pPr algn="l">
                        <a:lnSpc>
                          <a:spcPct val="150000"/>
                        </a:lnSpc>
                        <a:spcAft>
                          <a:spcPts val="0"/>
                        </a:spcAft>
                      </a:pPr>
                      <a:r>
                        <a:rPr lang="en-US" sz="2000" kern="1200" dirty="0" smtClean="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FedAvg[1]</a:t>
                      </a:r>
                      <a:endParaRPr lang="zh-TW" sz="20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tc>
                  <a:txBody>
                    <a:bodyPr/>
                    <a:lstStyle/>
                    <a:p>
                      <a:pPr indent="127000" algn="ctr">
                        <a:lnSpc>
                          <a:spcPct val="150000"/>
                        </a:lnSpc>
                        <a:spcAft>
                          <a:spcPts val="0"/>
                        </a:spcAft>
                      </a:pPr>
                      <a:r>
                        <a:rPr lang="en-US" sz="18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0.916</a:t>
                      </a:r>
                      <a:endParaRPr lang="zh-TW" sz="18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tc>
                  <a:txBody>
                    <a:bodyPr/>
                    <a:lstStyle/>
                    <a:p>
                      <a:pPr indent="127000" algn="ctr">
                        <a:lnSpc>
                          <a:spcPct val="150000"/>
                        </a:lnSpc>
                        <a:spcAft>
                          <a:spcPts val="0"/>
                        </a:spcAft>
                      </a:pPr>
                      <a:r>
                        <a:rPr lang="en-US" sz="18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0.816</a:t>
                      </a:r>
                      <a:endParaRPr lang="zh-TW" sz="18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tc>
                  <a:txBody>
                    <a:bodyPr/>
                    <a:lstStyle/>
                    <a:p>
                      <a:pPr indent="127000" algn="ctr">
                        <a:lnSpc>
                          <a:spcPct val="150000"/>
                        </a:lnSpc>
                        <a:spcAft>
                          <a:spcPts val="0"/>
                        </a:spcAft>
                      </a:pPr>
                      <a:r>
                        <a:rPr lang="en-US" sz="18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0.558</a:t>
                      </a:r>
                      <a:endParaRPr lang="zh-TW" sz="18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tc>
                  <a:txBody>
                    <a:bodyPr/>
                    <a:lstStyle/>
                    <a:p>
                      <a:pPr indent="127000" algn="ctr">
                        <a:lnSpc>
                          <a:spcPct val="150000"/>
                        </a:lnSpc>
                        <a:spcAft>
                          <a:spcPts val="0"/>
                        </a:spcAft>
                      </a:pPr>
                      <a:r>
                        <a:rPr lang="en-US" sz="18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0.296</a:t>
                      </a:r>
                      <a:endParaRPr lang="zh-TW" sz="18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tc>
                  <a:txBody>
                    <a:bodyPr/>
                    <a:lstStyle/>
                    <a:p>
                      <a:pPr indent="127000" algn="ctr">
                        <a:lnSpc>
                          <a:spcPct val="150000"/>
                        </a:lnSpc>
                        <a:spcAft>
                          <a:spcPts val="0"/>
                        </a:spcAft>
                      </a:pPr>
                      <a:r>
                        <a:rPr lang="en-US" sz="18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0.167</a:t>
                      </a:r>
                      <a:endParaRPr lang="zh-TW" sz="18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tc>
                  <a:txBody>
                    <a:bodyPr/>
                    <a:lstStyle/>
                    <a:p>
                      <a:pPr indent="127000" algn="ctr">
                        <a:lnSpc>
                          <a:spcPct val="150000"/>
                        </a:lnSpc>
                        <a:spcAft>
                          <a:spcPts val="0"/>
                        </a:spcAft>
                      </a:pPr>
                      <a:r>
                        <a:rPr lang="en-US" sz="18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0.07</a:t>
                      </a:r>
                      <a:endParaRPr lang="zh-TW" sz="18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tc>
                  <a:txBody>
                    <a:bodyPr/>
                    <a:lstStyle/>
                    <a:p>
                      <a:pPr indent="127000" algn="ctr">
                        <a:lnSpc>
                          <a:spcPct val="150000"/>
                        </a:lnSpc>
                        <a:spcAft>
                          <a:spcPts val="0"/>
                        </a:spcAft>
                      </a:pPr>
                      <a:r>
                        <a:rPr lang="en-US" sz="18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-0.018</a:t>
                      </a:r>
                      <a:endParaRPr lang="zh-TW" sz="18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extLst>
                  <a:ext uri="{0D108BD9-81ED-4DB2-BD59-A6C34878D82A}">
                    <a16:rowId xmlns:a16="http://schemas.microsoft.com/office/drawing/2014/main" val="3599374005"/>
                  </a:ext>
                </a:extLst>
              </a:tr>
              <a:tr h="437420">
                <a:tc>
                  <a:txBody>
                    <a:bodyPr/>
                    <a:lstStyle/>
                    <a:p>
                      <a:pPr marL="0" marR="0" indent="0" algn="l" defTabSz="914400" rtl="0" eaLnBrk="1" fontAlgn="auto" latinLnBrk="0" hangingPunct="1">
                        <a:lnSpc>
                          <a:spcPct val="150000"/>
                        </a:lnSpc>
                        <a:spcBef>
                          <a:spcPts val="0"/>
                        </a:spcBef>
                        <a:spcAft>
                          <a:spcPts val="0"/>
                        </a:spcAft>
                        <a:buClrTx/>
                        <a:buSzTx/>
                        <a:buFontTx/>
                        <a:buNone/>
                        <a:tabLst/>
                        <a:defRPr/>
                      </a:pPr>
                      <a:r>
                        <a:rPr lang="en-US" altLang="zh-TW" sz="2000" kern="1200" dirty="0" smtClean="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Fed_AT</a:t>
                      </a:r>
                      <a:endParaRPr lang="zh-TW" altLang="zh-TW" sz="2000" kern="100" dirty="0" smtClean="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marL="152400" indent="-152400" algn="ctr">
                        <a:lnSpc>
                          <a:spcPct val="150000"/>
                        </a:lnSpc>
                        <a:spcAft>
                          <a:spcPts val="0"/>
                        </a:spcAft>
                        <a:tabLst>
                          <a:tab pos="483235" algn="l"/>
                        </a:tabLst>
                      </a:pPr>
                      <a:r>
                        <a:rPr lang="en-US" sz="18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-0.513</a:t>
                      </a:r>
                      <a:endParaRPr lang="zh-TW" sz="18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indent="127000" algn="ctr">
                        <a:lnSpc>
                          <a:spcPct val="150000"/>
                        </a:lnSpc>
                        <a:spcAft>
                          <a:spcPts val="0"/>
                        </a:spcAft>
                      </a:pPr>
                      <a:r>
                        <a:rPr lang="en-US" sz="18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-0.538</a:t>
                      </a:r>
                      <a:endParaRPr lang="zh-TW" sz="18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indent="127000" algn="ctr">
                        <a:lnSpc>
                          <a:spcPct val="150000"/>
                        </a:lnSpc>
                        <a:spcAft>
                          <a:spcPts val="0"/>
                        </a:spcAft>
                      </a:pPr>
                      <a:r>
                        <a:rPr lang="en-US" sz="18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-0.564</a:t>
                      </a:r>
                      <a:endParaRPr lang="zh-TW" sz="18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indent="127000" algn="ctr">
                        <a:lnSpc>
                          <a:spcPct val="150000"/>
                        </a:lnSpc>
                        <a:spcAft>
                          <a:spcPts val="0"/>
                        </a:spcAft>
                      </a:pPr>
                      <a:r>
                        <a:rPr lang="en-US" sz="18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-0.593</a:t>
                      </a:r>
                      <a:endParaRPr lang="zh-TW" sz="18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indent="127000" algn="ctr">
                        <a:lnSpc>
                          <a:spcPct val="150000"/>
                        </a:lnSpc>
                        <a:spcAft>
                          <a:spcPts val="0"/>
                        </a:spcAft>
                      </a:pPr>
                      <a:r>
                        <a:rPr lang="en-US" sz="18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-0.615</a:t>
                      </a:r>
                      <a:endParaRPr lang="zh-TW" sz="18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indent="127000" algn="ctr">
                        <a:lnSpc>
                          <a:spcPct val="150000"/>
                        </a:lnSpc>
                        <a:spcAft>
                          <a:spcPts val="0"/>
                        </a:spcAft>
                      </a:pPr>
                      <a:r>
                        <a:rPr lang="en-US" sz="18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-0.641</a:t>
                      </a:r>
                      <a:endParaRPr lang="zh-TW" sz="18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indent="127000" algn="ctr">
                        <a:lnSpc>
                          <a:spcPct val="150000"/>
                        </a:lnSpc>
                        <a:spcAft>
                          <a:spcPts val="0"/>
                        </a:spcAft>
                      </a:pPr>
                      <a:r>
                        <a:rPr lang="en-US" sz="18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-0.668</a:t>
                      </a:r>
                      <a:endParaRPr lang="zh-TW" sz="18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330452402"/>
                  </a:ext>
                </a:extLst>
              </a:tr>
              <a:tr h="423000">
                <a:tc>
                  <a:txBody>
                    <a:bodyPr/>
                    <a:lstStyle/>
                    <a:p>
                      <a:pPr algn="l">
                        <a:lnSpc>
                          <a:spcPct val="150000"/>
                        </a:lnSpc>
                        <a:spcAft>
                          <a:spcPts val="0"/>
                        </a:spcAft>
                      </a:pPr>
                      <a:r>
                        <a:rPr lang="en-US" sz="2000" kern="1200" dirty="0" smtClean="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Fed_AT_Slack</a:t>
                      </a:r>
                      <a:endParaRPr lang="zh-TW" sz="20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marL="152400" indent="-152400" algn="ctr">
                        <a:lnSpc>
                          <a:spcPct val="150000"/>
                        </a:lnSpc>
                        <a:spcAft>
                          <a:spcPts val="0"/>
                        </a:spcAft>
                        <a:tabLst>
                          <a:tab pos="483235" algn="l"/>
                        </a:tabLst>
                      </a:pPr>
                      <a:r>
                        <a:rPr lang="en-US" sz="18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-1.038</a:t>
                      </a:r>
                      <a:endParaRPr lang="zh-TW" sz="18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indent="127000" algn="ctr">
                        <a:lnSpc>
                          <a:spcPct val="150000"/>
                        </a:lnSpc>
                        <a:spcAft>
                          <a:spcPts val="0"/>
                        </a:spcAft>
                      </a:pPr>
                      <a:r>
                        <a:rPr lang="en-US" sz="18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-0.883</a:t>
                      </a:r>
                      <a:endParaRPr lang="zh-TW" sz="18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indent="127000" algn="ctr">
                        <a:lnSpc>
                          <a:spcPct val="150000"/>
                        </a:lnSpc>
                        <a:spcAft>
                          <a:spcPts val="0"/>
                        </a:spcAft>
                      </a:pPr>
                      <a:r>
                        <a:rPr lang="en-US" sz="18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-0.803</a:t>
                      </a:r>
                      <a:endParaRPr lang="zh-TW" sz="18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indent="127000" algn="ctr">
                        <a:lnSpc>
                          <a:spcPct val="150000"/>
                        </a:lnSpc>
                        <a:spcAft>
                          <a:spcPts val="0"/>
                        </a:spcAft>
                      </a:pPr>
                      <a:r>
                        <a:rPr lang="en-US" sz="18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-0.741</a:t>
                      </a:r>
                      <a:endParaRPr lang="zh-TW" sz="18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indent="127000" algn="ctr">
                        <a:lnSpc>
                          <a:spcPct val="150000"/>
                        </a:lnSpc>
                        <a:spcAft>
                          <a:spcPts val="0"/>
                        </a:spcAft>
                      </a:pPr>
                      <a:r>
                        <a:rPr lang="en-US" sz="18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-0.653</a:t>
                      </a:r>
                      <a:endParaRPr lang="zh-TW" sz="18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indent="127000" algn="ctr">
                        <a:lnSpc>
                          <a:spcPct val="150000"/>
                        </a:lnSpc>
                        <a:spcAft>
                          <a:spcPts val="0"/>
                        </a:spcAft>
                      </a:pPr>
                      <a:r>
                        <a:rPr lang="en-US" sz="18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-0.623</a:t>
                      </a:r>
                      <a:endParaRPr lang="zh-TW" sz="18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indent="127000" algn="ctr">
                        <a:lnSpc>
                          <a:spcPct val="150000"/>
                        </a:lnSpc>
                        <a:spcAft>
                          <a:spcPts val="0"/>
                        </a:spcAft>
                      </a:pPr>
                      <a:r>
                        <a:rPr lang="en-US" sz="18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-0.591</a:t>
                      </a:r>
                      <a:endParaRPr lang="zh-TW" sz="18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746275691"/>
                  </a:ext>
                </a:extLst>
              </a:tr>
              <a:tr h="437420">
                <a:tc>
                  <a:txBody>
                    <a:bodyPr/>
                    <a:lstStyle/>
                    <a:p>
                      <a:pPr marL="0" marR="0" indent="0" algn="l" defTabSz="914400" rtl="0" eaLnBrk="1" fontAlgn="auto" latinLnBrk="0" hangingPunct="1">
                        <a:lnSpc>
                          <a:spcPct val="150000"/>
                        </a:lnSpc>
                        <a:spcBef>
                          <a:spcPts val="0"/>
                        </a:spcBef>
                        <a:spcAft>
                          <a:spcPts val="0"/>
                        </a:spcAft>
                        <a:buClrTx/>
                        <a:buSzTx/>
                        <a:buFontTx/>
                        <a:buNone/>
                        <a:tabLst/>
                        <a:defRPr/>
                      </a:pPr>
                      <a:r>
                        <a:rPr lang="en-US" altLang="zh-TW" sz="2000" kern="1200" dirty="0" smtClean="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Fed_BVA</a:t>
                      </a:r>
                      <a:endParaRPr lang="zh-TW" altLang="zh-TW" sz="2000" kern="100" dirty="0" smtClean="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indent="127000" algn="ctr">
                        <a:lnSpc>
                          <a:spcPct val="150000"/>
                        </a:lnSpc>
                        <a:spcAft>
                          <a:spcPts val="0"/>
                        </a:spcAft>
                      </a:pPr>
                      <a:r>
                        <a:rPr lang="en-US" sz="18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0.71</a:t>
                      </a:r>
                      <a:endParaRPr lang="zh-TW" sz="18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indent="127000" algn="ctr">
                        <a:lnSpc>
                          <a:spcPct val="150000"/>
                        </a:lnSpc>
                        <a:spcAft>
                          <a:spcPts val="0"/>
                        </a:spcAft>
                      </a:pPr>
                      <a:r>
                        <a:rPr lang="en-US" sz="18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0.482</a:t>
                      </a:r>
                      <a:endParaRPr lang="zh-TW" sz="18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indent="127000" algn="ctr">
                        <a:lnSpc>
                          <a:spcPct val="150000"/>
                        </a:lnSpc>
                        <a:spcAft>
                          <a:spcPts val="0"/>
                        </a:spcAft>
                      </a:pPr>
                      <a:r>
                        <a:rPr lang="en-US" sz="18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0.21</a:t>
                      </a:r>
                      <a:endParaRPr lang="zh-TW" sz="18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indent="127000" algn="ctr">
                        <a:lnSpc>
                          <a:spcPct val="150000"/>
                        </a:lnSpc>
                        <a:spcAft>
                          <a:spcPts val="0"/>
                        </a:spcAft>
                      </a:pPr>
                      <a:r>
                        <a:rPr lang="en-US" sz="18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0.184</a:t>
                      </a:r>
                      <a:endParaRPr lang="zh-TW" sz="18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indent="127000" algn="ctr">
                        <a:lnSpc>
                          <a:spcPct val="150000"/>
                        </a:lnSpc>
                        <a:spcAft>
                          <a:spcPts val="0"/>
                        </a:spcAft>
                      </a:pPr>
                      <a:r>
                        <a:rPr lang="en-US" sz="18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0.171</a:t>
                      </a:r>
                      <a:endParaRPr lang="zh-TW" sz="18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indent="127000" algn="ctr">
                        <a:lnSpc>
                          <a:spcPct val="150000"/>
                        </a:lnSpc>
                        <a:spcAft>
                          <a:spcPts val="0"/>
                        </a:spcAft>
                      </a:pPr>
                      <a:r>
                        <a:rPr lang="en-US" sz="18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0.128</a:t>
                      </a:r>
                      <a:endParaRPr lang="zh-TW" sz="18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indent="127000" algn="ctr">
                        <a:lnSpc>
                          <a:spcPct val="150000"/>
                        </a:lnSpc>
                        <a:spcAft>
                          <a:spcPts val="0"/>
                        </a:spcAft>
                      </a:pPr>
                      <a:r>
                        <a:rPr lang="en-US" sz="18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0.055</a:t>
                      </a:r>
                      <a:endParaRPr lang="zh-TW" sz="18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3542961856"/>
                  </a:ext>
                </a:extLst>
              </a:tr>
              <a:tr h="499908">
                <a:tc>
                  <a:txBody>
                    <a:bodyPr/>
                    <a:lstStyle/>
                    <a:p>
                      <a:pPr marL="0" marR="0" indent="0" algn="l" defTabSz="914400" rtl="0" eaLnBrk="1" fontAlgn="auto" latinLnBrk="0" hangingPunct="1">
                        <a:lnSpc>
                          <a:spcPct val="150000"/>
                        </a:lnSpc>
                        <a:spcBef>
                          <a:spcPts val="0"/>
                        </a:spcBef>
                        <a:spcAft>
                          <a:spcPts val="0"/>
                        </a:spcAft>
                        <a:buClrTx/>
                        <a:buSzTx/>
                        <a:buFontTx/>
                        <a:buNone/>
                        <a:tabLst/>
                        <a:defRPr/>
                      </a:pPr>
                      <a:r>
                        <a:rPr lang="en-US" altLang="zh-TW" sz="2000" kern="1200" dirty="0" smtClean="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Fed_BVA_Slack</a:t>
                      </a:r>
                      <a:endParaRPr lang="zh-TW" altLang="zh-TW" sz="2000" kern="100" dirty="0" smtClean="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indent="127000" algn="ctr">
                        <a:lnSpc>
                          <a:spcPct val="150000"/>
                        </a:lnSpc>
                        <a:spcAft>
                          <a:spcPts val="0"/>
                        </a:spcAft>
                      </a:pPr>
                      <a:r>
                        <a:rPr lang="en-US" sz="18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0.94</a:t>
                      </a:r>
                      <a:endParaRPr lang="zh-TW" sz="18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indent="127000" algn="ctr">
                        <a:lnSpc>
                          <a:spcPct val="150000"/>
                        </a:lnSpc>
                        <a:spcAft>
                          <a:spcPts val="0"/>
                        </a:spcAft>
                      </a:pPr>
                      <a:r>
                        <a:rPr lang="en-US" sz="18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0.746</a:t>
                      </a:r>
                      <a:endParaRPr lang="zh-TW" sz="18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indent="127000" algn="ctr">
                        <a:lnSpc>
                          <a:spcPct val="150000"/>
                        </a:lnSpc>
                        <a:spcAft>
                          <a:spcPts val="0"/>
                        </a:spcAft>
                      </a:pPr>
                      <a:r>
                        <a:rPr lang="en-US" sz="18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0.637</a:t>
                      </a:r>
                      <a:endParaRPr lang="zh-TW" sz="18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indent="127000" algn="ctr">
                        <a:lnSpc>
                          <a:spcPct val="150000"/>
                        </a:lnSpc>
                        <a:spcAft>
                          <a:spcPts val="0"/>
                        </a:spcAft>
                      </a:pPr>
                      <a:r>
                        <a:rPr lang="en-US" sz="18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0.519</a:t>
                      </a:r>
                      <a:endParaRPr lang="zh-TW" sz="18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indent="127000" algn="ctr">
                        <a:lnSpc>
                          <a:spcPct val="150000"/>
                        </a:lnSpc>
                        <a:spcAft>
                          <a:spcPts val="0"/>
                        </a:spcAft>
                      </a:pPr>
                      <a:r>
                        <a:rPr lang="en-US" sz="18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0.417</a:t>
                      </a:r>
                      <a:endParaRPr lang="zh-TW" sz="18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indent="127000" algn="ctr">
                        <a:lnSpc>
                          <a:spcPct val="150000"/>
                        </a:lnSpc>
                        <a:spcAft>
                          <a:spcPts val="0"/>
                        </a:spcAft>
                      </a:pPr>
                      <a:r>
                        <a:rPr lang="en-US" sz="18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0.3</a:t>
                      </a:r>
                      <a:endParaRPr lang="zh-TW" sz="18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indent="127000" algn="ctr">
                        <a:lnSpc>
                          <a:spcPct val="150000"/>
                        </a:lnSpc>
                        <a:spcAft>
                          <a:spcPts val="0"/>
                        </a:spcAft>
                      </a:pPr>
                      <a:r>
                        <a:rPr lang="en-US" sz="18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0.184</a:t>
                      </a:r>
                      <a:endParaRPr lang="zh-TW" sz="18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2455640078"/>
                  </a:ext>
                </a:extLst>
              </a:tr>
              <a:tr h="421726">
                <a:tc>
                  <a:txBody>
                    <a:bodyPr/>
                    <a:lstStyle/>
                    <a:p>
                      <a:pPr algn="l">
                        <a:lnSpc>
                          <a:spcPct val="150000"/>
                        </a:lnSpc>
                        <a:spcAft>
                          <a:spcPts val="0"/>
                        </a:spcAft>
                      </a:pPr>
                      <a:r>
                        <a:rPr lang="en-US" sz="2000" kern="12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FedBVA</a:t>
                      </a:r>
                      <a:r>
                        <a:rPr lang="en-US" sz="2000" kern="1200"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_SAT</a:t>
                      </a:r>
                      <a:endParaRPr lang="zh-TW" sz="20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indent="127000" algn="ctr">
                        <a:lnSpc>
                          <a:spcPct val="150000"/>
                        </a:lnSpc>
                        <a:spcAft>
                          <a:spcPts val="0"/>
                        </a:spcAft>
                      </a:pPr>
                      <a:r>
                        <a:rPr lang="en-US" sz="18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0.803</a:t>
                      </a:r>
                      <a:endParaRPr lang="zh-TW" sz="18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indent="127000" algn="ctr">
                        <a:lnSpc>
                          <a:spcPct val="150000"/>
                        </a:lnSpc>
                        <a:spcAft>
                          <a:spcPts val="0"/>
                        </a:spcAft>
                      </a:pPr>
                      <a:r>
                        <a:rPr lang="en-US" sz="18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0.52</a:t>
                      </a:r>
                      <a:endParaRPr lang="zh-TW" sz="18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indent="127000" algn="ctr">
                        <a:lnSpc>
                          <a:spcPct val="150000"/>
                        </a:lnSpc>
                        <a:spcAft>
                          <a:spcPts val="0"/>
                        </a:spcAft>
                      </a:pPr>
                      <a:r>
                        <a:rPr lang="en-US" sz="18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0.396</a:t>
                      </a:r>
                      <a:endParaRPr lang="zh-TW" sz="18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indent="127000" algn="ctr">
                        <a:lnSpc>
                          <a:spcPct val="150000"/>
                        </a:lnSpc>
                        <a:spcAft>
                          <a:spcPts val="0"/>
                        </a:spcAft>
                      </a:pPr>
                      <a:r>
                        <a:rPr lang="en-US" sz="18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0.072</a:t>
                      </a:r>
                      <a:endParaRPr lang="zh-TW" sz="18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indent="127000" algn="ctr">
                        <a:lnSpc>
                          <a:spcPct val="150000"/>
                        </a:lnSpc>
                        <a:spcAft>
                          <a:spcPts val="0"/>
                        </a:spcAft>
                      </a:pPr>
                      <a:r>
                        <a:rPr lang="en-US" sz="18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-0.176</a:t>
                      </a:r>
                      <a:endParaRPr lang="zh-TW" sz="18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indent="127000" algn="ctr">
                        <a:lnSpc>
                          <a:spcPct val="150000"/>
                        </a:lnSpc>
                        <a:spcAft>
                          <a:spcPts val="0"/>
                        </a:spcAft>
                      </a:pPr>
                      <a:r>
                        <a:rPr lang="en-US" sz="18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-0.51</a:t>
                      </a:r>
                      <a:endParaRPr lang="zh-TW" sz="18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indent="127000" algn="ctr">
                        <a:lnSpc>
                          <a:spcPct val="150000"/>
                        </a:lnSpc>
                        <a:spcAft>
                          <a:spcPts val="0"/>
                        </a:spcAft>
                      </a:pPr>
                      <a:r>
                        <a:rPr lang="en-US" sz="18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-0.914</a:t>
                      </a:r>
                      <a:endParaRPr lang="zh-TW" sz="18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066677852"/>
                  </a:ext>
                </a:extLst>
              </a:tr>
              <a:tr h="911371">
                <a:tc>
                  <a:txBody>
                    <a:bodyPr/>
                    <a:lstStyle/>
                    <a:p>
                      <a:pPr algn="l">
                        <a:lnSpc>
                          <a:spcPct val="150000"/>
                        </a:lnSpc>
                        <a:spcAft>
                          <a:spcPts val="0"/>
                        </a:spcAft>
                      </a:pPr>
                      <a:r>
                        <a:rPr lang="en-US" sz="2000" kern="12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FedBVA</a:t>
                      </a:r>
                      <a:r>
                        <a:rPr lang="en-US" sz="2000" kern="1200"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_SAT_Slack</a:t>
                      </a:r>
                      <a:endParaRPr lang="zh-TW" sz="2000" kern="100" dirty="0">
                        <a:effectLst/>
                        <a:latin typeface="Times New Roman" panose="02020603050405020304" pitchFamily="18" charset="0"/>
                        <a:ea typeface="標楷體" panose="03000509000000000000" pitchFamily="65" charset="-120"/>
                        <a:cs typeface="Times New Roman" panose="02020603050405020304" pitchFamily="18" charset="0"/>
                      </a:endParaRPr>
                    </a:p>
                    <a:p>
                      <a:pPr algn="l">
                        <a:lnSpc>
                          <a:spcPct val="150000"/>
                        </a:lnSpc>
                        <a:spcAft>
                          <a:spcPts val="0"/>
                        </a:spcAft>
                      </a:pPr>
                      <a:r>
                        <a:rPr lang="en-US" sz="2000" kern="1200"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(proposed method)</a:t>
                      </a:r>
                      <a:endParaRPr lang="zh-TW" sz="20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indent="127000" algn="ctr">
                        <a:lnSpc>
                          <a:spcPct val="150000"/>
                        </a:lnSpc>
                        <a:spcAft>
                          <a:spcPts val="0"/>
                        </a:spcAft>
                      </a:pPr>
                      <a:r>
                        <a:rPr lang="en-US" sz="1800" b="1"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0.94</a:t>
                      </a:r>
                      <a:endParaRPr lang="zh-TW" sz="1800" kern="100">
                        <a:effectLst/>
                        <a:latin typeface="Times New Roman" panose="02020603050405020304" pitchFamily="18" charset="0"/>
                        <a:ea typeface="標楷體" panose="03000509000000000000" pitchFamily="65" charset="-120"/>
                        <a:cs typeface="Times New Roman" panose="02020603050405020304" pitchFamily="18" charset="0"/>
                      </a:endParaRPr>
                    </a:p>
                    <a:p>
                      <a:pPr indent="127000" algn="ctr">
                        <a:lnSpc>
                          <a:spcPct val="150000"/>
                        </a:lnSpc>
                        <a:spcAft>
                          <a:spcPts val="0"/>
                        </a:spcAft>
                      </a:pPr>
                      <a:r>
                        <a:rPr lang="en-US" sz="1800" b="1" kern="100">
                          <a:effectLst/>
                          <a:latin typeface="Times New Roman" panose="02020603050405020304" pitchFamily="18" charset="0"/>
                          <a:ea typeface="標楷體" panose="03000509000000000000" pitchFamily="65" charset="-120"/>
                          <a:cs typeface="Times New Roman" panose="02020603050405020304" pitchFamily="18" charset="0"/>
                        </a:rPr>
                        <a:t>(+0.24)</a:t>
                      </a:r>
                      <a:endParaRPr lang="zh-TW" sz="18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indent="127000" algn="ctr">
                        <a:lnSpc>
                          <a:spcPct val="150000"/>
                        </a:lnSpc>
                        <a:spcAft>
                          <a:spcPts val="0"/>
                        </a:spcAft>
                      </a:pPr>
                      <a:r>
                        <a:rPr lang="en-US" sz="1800" b="1"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0.87</a:t>
                      </a:r>
                      <a:endParaRPr lang="zh-TW" sz="1800" kern="100">
                        <a:effectLst/>
                        <a:latin typeface="Times New Roman" panose="02020603050405020304" pitchFamily="18" charset="0"/>
                        <a:ea typeface="標楷體" panose="03000509000000000000" pitchFamily="65" charset="-120"/>
                        <a:cs typeface="Times New Roman" panose="02020603050405020304" pitchFamily="18" charset="0"/>
                      </a:endParaRPr>
                    </a:p>
                    <a:p>
                      <a:pPr indent="127000" algn="ctr">
                        <a:lnSpc>
                          <a:spcPct val="150000"/>
                        </a:lnSpc>
                        <a:spcAft>
                          <a:spcPts val="0"/>
                        </a:spcAft>
                      </a:pPr>
                      <a:r>
                        <a:rPr lang="en-US" sz="1800" b="1" kern="100">
                          <a:effectLst/>
                          <a:latin typeface="Times New Roman" panose="02020603050405020304" pitchFamily="18" charset="0"/>
                          <a:ea typeface="標楷體" panose="03000509000000000000" pitchFamily="65" charset="-120"/>
                          <a:cs typeface="Times New Roman" panose="02020603050405020304" pitchFamily="18" charset="0"/>
                        </a:rPr>
                        <a:t>(+0.54)</a:t>
                      </a:r>
                      <a:endParaRPr lang="zh-TW" sz="18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indent="127000" algn="ctr">
                        <a:lnSpc>
                          <a:spcPct val="150000"/>
                        </a:lnSpc>
                        <a:spcAft>
                          <a:spcPts val="0"/>
                        </a:spcAft>
                      </a:pPr>
                      <a:r>
                        <a:rPr lang="en-US" sz="1800" b="1"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0.816</a:t>
                      </a:r>
                      <a:endParaRPr lang="zh-TW" sz="1800" kern="100">
                        <a:effectLst/>
                        <a:latin typeface="Times New Roman" panose="02020603050405020304" pitchFamily="18" charset="0"/>
                        <a:ea typeface="標楷體" panose="03000509000000000000" pitchFamily="65" charset="-120"/>
                        <a:cs typeface="Times New Roman" panose="02020603050405020304" pitchFamily="18" charset="0"/>
                      </a:endParaRPr>
                    </a:p>
                    <a:p>
                      <a:pPr indent="127000" algn="ctr">
                        <a:lnSpc>
                          <a:spcPct val="150000"/>
                        </a:lnSpc>
                        <a:spcAft>
                          <a:spcPts val="0"/>
                        </a:spcAft>
                      </a:pPr>
                      <a:r>
                        <a:rPr lang="en-US" sz="1800" b="1" kern="100">
                          <a:effectLst/>
                          <a:latin typeface="Times New Roman" panose="02020603050405020304" pitchFamily="18" charset="0"/>
                          <a:ea typeface="標楷體" panose="03000509000000000000" pitchFamily="65" charset="-120"/>
                          <a:cs typeface="Times New Roman" panose="02020603050405020304" pitchFamily="18" charset="0"/>
                        </a:rPr>
                        <a:t>(+0.179)</a:t>
                      </a:r>
                      <a:endParaRPr lang="zh-TW" sz="18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indent="127000" algn="ctr">
                        <a:lnSpc>
                          <a:spcPct val="150000"/>
                        </a:lnSpc>
                        <a:spcAft>
                          <a:spcPts val="0"/>
                        </a:spcAft>
                      </a:pPr>
                      <a:r>
                        <a:rPr lang="en-US" sz="1800" b="1"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0.751</a:t>
                      </a:r>
                      <a:endParaRPr lang="zh-TW" sz="1800" kern="100">
                        <a:effectLst/>
                        <a:latin typeface="Times New Roman" panose="02020603050405020304" pitchFamily="18" charset="0"/>
                        <a:ea typeface="標楷體" panose="03000509000000000000" pitchFamily="65" charset="-120"/>
                        <a:cs typeface="Times New Roman" panose="02020603050405020304" pitchFamily="18" charset="0"/>
                      </a:endParaRPr>
                    </a:p>
                    <a:p>
                      <a:pPr indent="127000" algn="ctr">
                        <a:lnSpc>
                          <a:spcPct val="150000"/>
                        </a:lnSpc>
                        <a:spcAft>
                          <a:spcPts val="0"/>
                        </a:spcAft>
                      </a:pPr>
                      <a:r>
                        <a:rPr lang="en-US" sz="1800" b="1" kern="100">
                          <a:effectLst/>
                          <a:latin typeface="Times New Roman" panose="02020603050405020304" pitchFamily="18" charset="0"/>
                          <a:ea typeface="標楷體" panose="03000509000000000000" pitchFamily="65" charset="-120"/>
                          <a:cs typeface="Times New Roman" panose="02020603050405020304" pitchFamily="18" charset="0"/>
                        </a:rPr>
                        <a:t>(+0.232)</a:t>
                      </a:r>
                      <a:endParaRPr lang="zh-TW" sz="18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indent="127000" algn="ctr">
                        <a:lnSpc>
                          <a:spcPct val="150000"/>
                        </a:lnSpc>
                        <a:spcAft>
                          <a:spcPts val="0"/>
                        </a:spcAft>
                      </a:pPr>
                      <a:r>
                        <a:rPr lang="en-US" sz="1800" b="1"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0.657</a:t>
                      </a:r>
                      <a:endParaRPr lang="zh-TW" sz="1800" kern="100">
                        <a:effectLst/>
                        <a:latin typeface="Times New Roman" panose="02020603050405020304" pitchFamily="18" charset="0"/>
                        <a:ea typeface="標楷體" panose="03000509000000000000" pitchFamily="65" charset="-120"/>
                        <a:cs typeface="Times New Roman" panose="02020603050405020304" pitchFamily="18" charset="0"/>
                      </a:endParaRPr>
                    </a:p>
                    <a:p>
                      <a:pPr indent="127000" algn="ctr">
                        <a:lnSpc>
                          <a:spcPct val="150000"/>
                        </a:lnSpc>
                        <a:spcAft>
                          <a:spcPts val="0"/>
                        </a:spcAft>
                      </a:pPr>
                      <a:r>
                        <a:rPr lang="en-US" sz="1800" b="1" kern="100">
                          <a:effectLst/>
                          <a:latin typeface="Times New Roman" panose="02020603050405020304" pitchFamily="18" charset="0"/>
                          <a:ea typeface="標楷體" panose="03000509000000000000" pitchFamily="65" charset="-120"/>
                          <a:cs typeface="Times New Roman" panose="02020603050405020304" pitchFamily="18" charset="0"/>
                        </a:rPr>
                        <a:t>(+0.24)</a:t>
                      </a:r>
                      <a:endParaRPr lang="zh-TW" sz="18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indent="127000" algn="ctr">
                        <a:lnSpc>
                          <a:spcPct val="150000"/>
                        </a:lnSpc>
                        <a:spcAft>
                          <a:spcPts val="0"/>
                        </a:spcAft>
                      </a:pPr>
                      <a:r>
                        <a:rPr lang="en-US" sz="1800" b="1"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0.51</a:t>
                      </a:r>
                      <a:endParaRPr lang="zh-TW" sz="1800" kern="100">
                        <a:effectLst/>
                        <a:latin typeface="Times New Roman" panose="02020603050405020304" pitchFamily="18" charset="0"/>
                        <a:ea typeface="標楷體" panose="03000509000000000000" pitchFamily="65" charset="-120"/>
                        <a:cs typeface="Times New Roman" panose="02020603050405020304" pitchFamily="18" charset="0"/>
                      </a:endParaRPr>
                    </a:p>
                    <a:p>
                      <a:pPr indent="127000" algn="ctr">
                        <a:lnSpc>
                          <a:spcPct val="150000"/>
                        </a:lnSpc>
                        <a:spcAft>
                          <a:spcPts val="0"/>
                        </a:spcAft>
                      </a:pPr>
                      <a:r>
                        <a:rPr lang="en-US" sz="1800" b="1" kern="100">
                          <a:effectLst/>
                          <a:latin typeface="Times New Roman" panose="02020603050405020304" pitchFamily="18" charset="0"/>
                          <a:ea typeface="標楷體" panose="03000509000000000000" pitchFamily="65" charset="-120"/>
                          <a:cs typeface="Times New Roman" panose="02020603050405020304" pitchFamily="18" charset="0"/>
                        </a:rPr>
                        <a:t>(+0.21)</a:t>
                      </a:r>
                      <a:endParaRPr lang="zh-TW" sz="18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indent="127000" algn="ctr">
                        <a:lnSpc>
                          <a:spcPct val="150000"/>
                        </a:lnSpc>
                        <a:spcAft>
                          <a:spcPts val="0"/>
                        </a:spcAft>
                      </a:pPr>
                      <a:r>
                        <a:rPr lang="en-US" sz="1800" b="1"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0.269</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p>
                      <a:pPr indent="127000" algn="ctr">
                        <a:lnSpc>
                          <a:spcPct val="150000"/>
                        </a:lnSpc>
                        <a:spcAft>
                          <a:spcPts val="0"/>
                        </a:spcAft>
                      </a:pPr>
                      <a:r>
                        <a:rPr lang="en-US" sz="1800" b="1" kern="100" dirty="0">
                          <a:effectLst/>
                          <a:latin typeface="Times New Roman" panose="02020603050405020304" pitchFamily="18" charset="0"/>
                          <a:ea typeface="標楷體" panose="03000509000000000000" pitchFamily="65" charset="-120"/>
                          <a:cs typeface="Times New Roman" panose="02020603050405020304" pitchFamily="18" charset="0"/>
                        </a:rPr>
                        <a:t>(+0.085)</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4064938993"/>
                  </a:ext>
                </a:extLst>
              </a:tr>
            </a:tbl>
          </a:graphicData>
        </a:graphic>
      </p:graphicFrame>
      <p:pic>
        <p:nvPicPr>
          <p:cNvPr id="7" name="圖片 6"/>
          <p:cNvPicPr/>
          <p:nvPr/>
        </p:nvPicPr>
        <p:blipFill>
          <a:blip r:embed="rId2"/>
          <a:stretch>
            <a:fillRect/>
          </a:stretch>
        </p:blipFill>
        <p:spPr>
          <a:xfrm>
            <a:off x="5435173" y="1446317"/>
            <a:ext cx="6036391" cy="4671850"/>
          </a:xfrm>
          <a:prstGeom prst="rect">
            <a:avLst/>
          </a:prstGeom>
        </p:spPr>
      </p:pic>
    </p:spTree>
    <p:extLst>
      <p:ext uri="{BB962C8B-B14F-4D97-AF65-F5344CB8AC3E}">
        <p14:creationId xmlns:p14="http://schemas.microsoft.com/office/powerpoint/2010/main" val="10137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結論與未來工作</a:t>
            </a:r>
            <a:endParaRPr lang="zh-TW" altLang="en-US" dirty="0"/>
          </a:p>
        </p:txBody>
      </p:sp>
      <p:sp>
        <p:nvSpPr>
          <p:cNvPr id="3" name="文字版面配置區 2"/>
          <p:cNvSpPr>
            <a:spLocks noGrp="1"/>
          </p:cNvSpPr>
          <p:nvPr>
            <p:ph type="body" idx="1"/>
          </p:nvPr>
        </p:nvSpPr>
        <p:spPr/>
        <p:txBody>
          <a:bodyPr/>
          <a:lstStyle/>
          <a:p>
            <a:pPr marL="457200" indent="-457200">
              <a:buAutoNum type="arabicPeriod"/>
            </a:pPr>
            <a:r>
              <a:rPr lang="zh-TW" altLang="en-US" dirty="0" smtClean="0"/>
              <a:t>結論</a:t>
            </a:r>
            <a:endParaRPr lang="en-US" altLang="zh-TW" dirty="0" smtClean="0"/>
          </a:p>
          <a:p>
            <a:pPr marL="457200" indent="-457200">
              <a:buAutoNum type="arabicPeriod"/>
            </a:pPr>
            <a:r>
              <a:rPr lang="zh-TW" altLang="en-US" dirty="0" smtClean="0"/>
              <a:t>未來工作</a:t>
            </a:r>
            <a:endParaRPr lang="zh-TW" altLang="en-US" dirty="0"/>
          </a:p>
        </p:txBody>
      </p:sp>
      <p:sp>
        <p:nvSpPr>
          <p:cNvPr id="4" name="投影片編號版面配置區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BC1835-9A42-479B-97D9-E66884E14027}" type="slidenum">
              <a:rPr kumimoji="0" lang="zh-TW" altLang="en-US" sz="1200" b="0" i="0" u="none" strike="noStrike" kern="1200" cap="none" spc="0" normalizeH="0" baseline="0" noProof="0" smtClean="0">
                <a:ln>
                  <a:noFill/>
                </a:ln>
                <a:solidFill>
                  <a:prstClr val="black">
                    <a:tint val="75000"/>
                  </a:prstClr>
                </a:solidFill>
                <a:effectLst/>
                <a:uLnTx/>
                <a:uFillTx/>
                <a:latin typeface="微軟正黑體" panose="020B0604030504040204" pitchFamily="34" charset="-120"/>
                <a:ea typeface="微軟正黑體" panose="020B0604030504040204" pitchFamily="34"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zh-TW" altLang="en-US" sz="1200" b="0" i="0" u="none" strike="noStrike" kern="1200" cap="none" spc="0" normalizeH="0" baseline="0" noProof="0">
              <a:ln>
                <a:noFill/>
              </a:ln>
              <a:solidFill>
                <a:prstClr val="black">
                  <a:tint val="75000"/>
                </a:prstClr>
              </a:solidFill>
              <a:effectLst/>
              <a:uLnTx/>
              <a:uFillTx/>
              <a:latin typeface="微軟正黑體" panose="020B0604030504040204" pitchFamily="34" charset="-120"/>
              <a:ea typeface="微軟正黑體" panose="020B0604030504040204" pitchFamily="34" charset="-120"/>
              <a:cs typeface="+mn-cs"/>
            </a:endParaRPr>
          </a:p>
        </p:txBody>
      </p:sp>
    </p:spTree>
    <p:extLst>
      <p:ext uri="{BB962C8B-B14F-4D97-AF65-F5344CB8AC3E}">
        <p14:creationId xmlns:p14="http://schemas.microsoft.com/office/powerpoint/2010/main" val="3757728527"/>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結論</a:t>
            </a:r>
            <a:endParaRPr lang="zh-TW" altLang="en-US" dirty="0"/>
          </a:p>
        </p:txBody>
      </p:sp>
      <p:sp>
        <p:nvSpPr>
          <p:cNvPr id="3" name="內容版面配置區 2"/>
          <p:cNvSpPr>
            <a:spLocks noGrp="1"/>
          </p:cNvSpPr>
          <p:nvPr>
            <p:ph idx="1"/>
          </p:nvPr>
        </p:nvSpPr>
        <p:spPr>
          <a:xfrm>
            <a:off x="548640" y="1400175"/>
            <a:ext cx="10645140" cy="4956175"/>
          </a:xfrm>
        </p:spPr>
        <p:txBody>
          <a:bodyPr>
            <a:normAutofit/>
          </a:bodyPr>
          <a:lstStyle/>
          <a:p>
            <a:pPr>
              <a:lnSpc>
                <a:spcPct val="150000"/>
              </a:lnSpc>
            </a:pPr>
            <a:r>
              <a:rPr lang="zh-TW" altLang="en-US" sz="2400" dirty="0"/>
              <a:t>本研究所</a:t>
            </a:r>
            <a:r>
              <a:rPr lang="zh-TW" altLang="en-US" sz="2400" dirty="0" smtClean="0"/>
              <a:t>提的</a:t>
            </a:r>
            <a:r>
              <a:rPr lang="en-US" altLang="zh-TW" sz="2400" dirty="0" smtClean="0"/>
              <a:t>FedBVA_SAT_Slack</a:t>
            </a:r>
            <a:r>
              <a:rPr lang="zh-TW" altLang="en-US" sz="2400" dirty="0" smtClean="0"/>
              <a:t>方法，為了遵守安全聚合守則，使用在伺服器進行對抗訓練，並且反向鬆弛聚合機制聚合全域模型，有效提升未知對抗樣本攻擊</a:t>
            </a:r>
            <a:r>
              <a:rPr lang="zh-TW" altLang="en-US" sz="2400" dirty="0"/>
              <a:t>的抵禦</a:t>
            </a:r>
            <a:r>
              <a:rPr lang="zh-TW" altLang="en-US" sz="2400" dirty="0" smtClean="0"/>
              <a:t>能力。</a:t>
            </a:r>
            <a:endParaRPr lang="en-US" altLang="zh-TW" sz="2400" dirty="0" smtClean="0"/>
          </a:p>
          <a:p>
            <a:pPr>
              <a:lnSpc>
                <a:spcPct val="150000"/>
              </a:lnSpc>
            </a:pPr>
            <a:r>
              <a:rPr lang="zh-TW" altLang="en-US" sz="2400" dirty="0"/>
              <a:t>在</a:t>
            </a:r>
            <a:r>
              <a:rPr lang="en-US" altLang="zh-TW" sz="2400" dirty="0"/>
              <a:t>FedProx</a:t>
            </a:r>
            <a:r>
              <a:rPr lang="zh-TW" altLang="en-US" sz="2400" dirty="0"/>
              <a:t>聚合方法下，</a:t>
            </a:r>
            <a:r>
              <a:rPr lang="en-US" altLang="zh-TW" sz="2400" dirty="0"/>
              <a:t>FedBVA_SAT_Slack</a:t>
            </a:r>
            <a:r>
              <a:rPr lang="zh-TW" altLang="en-US" sz="2400" dirty="0"/>
              <a:t>仍然</a:t>
            </a:r>
            <a:r>
              <a:rPr lang="zh-TW" altLang="en-US" sz="2400" dirty="0" smtClean="0"/>
              <a:t>保持</a:t>
            </a:r>
            <a:r>
              <a:rPr lang="zh-TW" altLang="en-US" sz="2400" dirty="0"/>
              <a:t>不錯</a:t>
            </a:r>
            <a:r>
              <a:rPr lang="zh-TW" altLang="en-US" sz="2400" dirty="0" smtClean="0"/>
              <a:t>的表現。</a:t>
            </a:r>
            <a:endParaRPr lang="en-US" altLang="zh-TW" sz="2400" dirty="0" smtClean="0"/>
          </a:p>
          <a:p>
            <a:pPr>
              <a:lnSpc>
                <a:spcPct val="150000"/>
              </a:lnSpc>
            </a:pPr>
            <a:r>
              <a:rPr lang="zh-TW" altLang="en-US" sz="2400" dirty="0"/>
              <a:t>由於</a:t>
            </a:r>
            <a:r>
              <a:rPr lang="en-US" altLang="zh-TW" sz="2400" dirty="0" smtClean="0"/>
              <a:t>PGD</a:t>
            </a:r>
            <a:r>
              <a:rPr lang="zh-TW" altLang="en-US" sz="2400" dirty="0" smtClean="0"/>
              <a:t> </a:t>
            </a:r>
            <a:r>
              <a:rPr lang="en-US" altLang="zh-TW" sz="2400" dirty="0" smtClean="0"/>
              <a:t>Attack</a:t>
            </a:r>
            <a:r>
              <a:rPr lang="zh-TW" altLang="en-US" sz="2400" dirty="0"/>
              <a:t>為多步</a:t>
            </a:r>
            <a:r>
              <a:rPr lang="zh-TW" altLang="en-US" sz="2400" dirty="0" smtClean="0"/>
              <a:t>迭代，對於影像資料的破壞力極強大，也導致</a:t>
            </a:r>
            <a:r>
              <a:rPr lang="en-US" altLang="zh-TW" sz="2400" dirty="0" smtClean="0"/>
              <a:t>MNIST</a:t>
            </a:r>
            <a:r>
              <a:rPr lang="zh-TW" altLang="en-US" sz="2400" dirty="0" smtClean="0"/>
              <a:t>與</a:t>
            </a:r>
            <a:r>
              <a:rPr lang="en-US" altLang="zh-TW" sz="2400" dirty="0" smtClean="0"/>
              <a:t>Fashion-MNIST</a:t>
            </a:r>
            <a:r>
              <a:rPr lang="zh-TW" altLang="en-US" sz="2400" dirty="0" smtClean="0"/>
              <a:t>資料集面對攻擊強度較大的</a:t>
            </a:r>
            <a:r>
              <a:rPr lang="en-US" altLang="zh-TW" sz="2400" dirty="0" smtClean="0"/>
              <a:t>PGD Attack</a:t>
            </a:r>
            <a:r>
              <a:rPr lang="zh-TW" altLang="en-US" sz="2400" dirty="0" smtClean="0"/>
              <a:t>時，會呈現稍不穩定的狀態；然而，由於本研究所提的方法在乾淨準確度上仍維持在水準之上，因此，</a:t>
            </a:r>
            <a:r>
              <a:rPr lang="en-US" altLang="zh-TW" sz="2400" dirty="0" smtClean="0"/>
              <a:t>FedBVA_SAT_Slack</a:t>
            </a:r>
            <a:r>
              <a:rPr lang="zh-TW" altLang="en-US" sz="2400" dirty="0" smtClean="0"/>
              <a:t>在對抗強健性的議題上，仍具參考價值</a:t>
            </a:r>
            <a:r>
              <a:rPr lang="zh-TW" altLang="en-US" sz="2400" dirty="0"/>
              <a:t>。</a:t>
            </a:r>
            <a:endParaRPr kumimoji="1" lang="en-US" altLang="zh-TW" sz="2400" dirty="0"/>
          </a:p>
          <a:p>
            <a:pPr>
              <a:lnSpc>
                <a:spcPct val="150000"/>
              </a:lnSpc>
            </a:pPr>
            <a:endParaRPr lang="zh-TW" altLang="en-US" dirty="0"/>
          </a:p>
        </p:txBody>
      </p:sp>
      <p:sp>
        <p:nvSpPr>
          <p:cNvPr id="4" name="投影片編號版面配置區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BC1835-9A42-479B-97D9-E66884E14027}" type="slidenum">
              <a:rPr kumimoji="0" lang="zh-TW" altLang="en-US" sz="1200" b="0" i="0" u="none" strike="noStrike" kern="1200" cap="none" spc="0" normalizeH="0" baseline="0" noProof="0" smtClean="0">
                <a:ln>
                  <a:noFill/>
                </a:ln>
                <a:solidFill>
                  <a:prstClr val="black">
                    <a:tint val="75000"/>
                  </a:prstClr>
                </a:solidFill>
                <a:effectLst/>
                <a:uLnTx/>
                <a:uFillTx/>
                <a:latin typeface="Microsoft JhengHei" panose="020B0604030504040204" pitchFamily="34" charset="-120"/>
                <a:ea typeface="Microsoft JhengHei" panose="020B0604030504040204" pitchFamily="34"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zh-TW" altLang="en-US" sz="1200" b="0" i="0" u="none" strike="noStrike" kern="1200" cap="none" spc="0" normalizeH="0" baseline="0" noProof="0">
              <a:ln>
                <a:noFill/>
              </a:ln>
              <a:solidFill>
                <a:prstClr val="black">
                  <a:tint val="75000"/>
                </a:prstClr>
              </a:solidFill>
              <a:effectLst/>
              <a:uLnTx/>
              <a:uFillTx/>
              <a:latin typeface="Microsoft JhengHei" panose="020B0604030504040204" pitchFamily="34" charset="-120"/>
              <a:ea typeface="Microsoft JhengHei" panose="020B0604030504040204" pitchFamily="34" charset="-120"/>
              <a:cs typeface="+mn-cs"/>
            </a:endParaRPr>
          </a:p>
        </p:txBody>
      </p:sp>
    </p:spTree>
    <p:extLst>
      <p:ext uri="{BB962C8B-B14F-4D97-AF65-F5344CB8AC3E}">
        <p14:creationId xmlns:p14="http://schemas.microsoft.com/office/powerpoint/2010/main" val="3017622931"/>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b="1" dirty="0">
                <a:latin typeface="Times New Roman" panose="02020603050405020304" pitchFamily="18" charset="0"/>
                <a:ea typeface="標楷體" panose="03000509000000000000" pitchFamily="65" charset="-120"/>
                <a:cs typeface="Times New Roman" panose="02020603050405020304" pitchFamily="18" charset="0"/>
              </a:rPr>
              <a:t>未來工作</a:t>
            </a:r>
            <a:endParaRPr lang="en-US" altLang="zh-TW" b="1"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4" name="投影片編號版面配置區 3"/>
          <p:cNvSpPr>
            <a:spLocks noGrp="1"/>
          </p:cNvSpPr>
          <p:nvPr>
            <p:ph type="sldNum" sz="quarter" idx="12"/>
          </p:nvPr>
        </p:nvSpPr>
        <p:spPr/>
        <p:txBody>
          <a:bodyPr/>
          <a:lstStyle/>
          <a:p>
            <a:fld id="{9F78B3B3-8B85-40D1-9126-81A168C46539}" type="slidenum">
              <a:rPr lang="zh-TW" altLang="en-US" smtClean="0"/>
              <a:t>63</a:t>
            </a:fld>
            <a:endParaRPr lang="zh-TW" altLang="en-US"/>
          </a:p>
        </p:txBody>
      </p:sp>
      <p:sp>
        <p:nvSpPr>
          <p:cNvPr id="5" name="內容版面配置區 2">
            <a:extLst>
              <a:ext uri="{FF2B5EF4-FFF2-40B4-BE49-F238E27FC236}">
                <a16:creationId xmlns:a16="http://schemas.microsoft.com/office/drawing/2014/main" id="{B9EF2BED-A06D-644E-A1D3-7D3DBC15A660}"/>
              </a:ext>
            </a:extLst>
          </p:cNvPr>
          <p:cNvSpPr>
            <a:spLocks noGrp="1"/>
          </p:cNvSpPr>
          <p:nvPr>
            <p:ph idx="1"/>
          </p:nvPr>
        </p:nvSpPr>
        <p:spPr>
          <a:xfrm>
            <a:off x="838200" y="1825625"/>
            <a:ext cx="10515600" cy="4351338"/>
          </a:xfrm>
        </p:spPr>
        <p:txBody>
          <a:bodyPr>
            <a:normAutofit fontScale="92500"/>
          </a:bodyPr>
          <a:lstStyle/>
          <a:p>
            <a:pPr>
              <a:lnSpc>
                <a:spcPct val="150000"/>
              </a:lnSpc>
            </a:pPr>
            <a:r>
              <a:rPr lang="zh-TW" altLang="en-US" dirty="0"/>
              <a:t>對抗訓練除了增強對抗樣本防禦外，也有助於防範模型洩漏，這提供了</a:t>
            </a:r>
            <a:r>
              <a:rPr lang="en-US" altLang="zh-TW" dirty="0"/>
              <a:t>FedBVA_SAT_Slack</a:t>
            </a:r>
            <a:r>
              <a:rPr lang="zh-TW" altLang="en-US" dirty="0"/>
              <a:t>演算法未來優化的方向。</a:t>
            </a:r>
          </a:p>
          <a:p>
            <a:pPr>
              <a:lnSpc>
                <a:spcPct val="150000"/>
              </a:lnSpc>
            </a:pPr>
            <a:r>
              <a:rPr lang="en-US" altLang="zh-TW" dirty="0"/>
              <a:t>FedBVA_SAT_Slack</a:t>
            </a:r>
            <a:r>
              <a:rPr lang="zh-TW" altLang="en-US" dirty="0"/>
              <a:t>演算法目前仍須依靠先驗知識確定參數，未來研究可探索讓演算法自我調整參數以適應不同資料集和攻擊狀況。</a:t>
            </a:r>
          </a:p>
          <a:p>
            <a:pPr>
              <a:lnSpc>
                <a:spcPct val="150000"/>
              </a:lnSpc>
            </a:pPr>
            <a:r>
              <a:rPr lang="zh-TW" altLang="en-US" dirty="0"/>
              <a:t>未來可以將</a:t>
            </a:r>
            <a:r>
              <a:rPr lang="en-US" altLang="zh-TW" dirty="0"/>
              <a:t>FedBVA_SAT_Slack</a:t>
            </a:r>
            <a:r>
              <a:rPr lang="zh-TW" altLang="en-US" dirty="0"/>
              <a:t>應用於其他領域如</a:t>
            </a:r>
            <a:r>
              <a:rPr lang="en-US" altLang="zh-TW" dirty="0"/>
              <a:t>NLP</a:t>
            </a:r>
            <a:r>
              <a:rPr lang="zh-TW" altLang="en-US" dirty="0"/>
              <a:t>或影像辨識，以驗證其廣泛應用性與效能</a:t>
            </a:r>
          </a:p>
        </p:txBody>
      </p:sp>
    </p:spTree>
    <p:extLst>
      <p:ext uri="{BB962C8B-B14F-4D97-AF65-F5344CB8AC3E}">
        <p14:creationId xmlns:p14="http://schemas.microsoft.com/office/powerpoint/2010/main" val="1040629907"/>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295400" y="0"/>
            <a:ext cx="3045106" cy="786556"/>
          </a:xfrm>
        </p:spPr>
        <p:txBody>
          <a:bodyPr>
            <a:normAutofit/>
          </a:bodyPr>
          <a:lstStyle/>
          <a:p>
            <a:r>
              <a:rPr lang="zh-TW" altLang="en-US" sz="4000" b="1" dirty="0">
                <a:latin typeface="Times New Roman" panose="02020603050405020304" pitchFamily="18" charset="0"/>
                <a:ea typeface="標楷體" panose="03000509000000000000" pitchFamily="65" charset="-120"/>
                <a:cs typeface="Times New Roman" panose="02020603050405020304" pitchFamily="18" charset="0"/>
              </a:rPr>
              <a:t>參考文獻</a:t>
            </a:r>
            <a:endParaRPr lang="en-US" altLang="zh-TW" sz="4000" b="1"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4" name="投影片編號版面配置區 3"/>
          <p:cNvSpPr>
            <a:spLocks noGrp="1"/>
          </p:cNvSpPr>
          <p:nvPr>
            <p:ph type="sldNum" sz="quarter" idx="12"/>
          </p:nvPr>
        </p:nvSpPr>
        <p:spPr/>
        <p:txBody>
          <a:bodyPr/>
          <a:lstStyle/>
          <a:p>
            <a:fld id="{9F78B3B3-8B85-40D1-9126-81A168C46539}" type="slidenum">
              <a:rPr lang="zh-TW" altLang="en-US" smtClean="0"/>
              <a:t>64</a:t>
            </a:fld>
            <a:endParaRPr lang="zh-TW" altLang="en-US"/>
          </a:p>
        </p:txBody>
      </p:sp>
      <p:sp>
        <p:nvSpPr>
          <p:cNvPr id="5" name="內容版面配置區 2">
            <a:extLst>
              <a:ext uri="{FF2B5EF4-FFF2-40B4-BE49-F238E27FC236}">
                <a16:creationId xmlns:a16="http://schemas.microsoft.com/office/drawing/2014/main" id="{B9EF2BED-A06D-644E-A1D3-7D3DBC15A660}"/>
              </a:ext>
            </a:extLst>
          </p:cNvPr>
          <p:cNvSpPr>
            <a:spLocks noGrp="1"/>
          </p:cNvSpPr>
          <p:nvPr>
            <p:ph idx="1"/>
          </p:nvPr>
        </p:nvSpPr>
        <p:spPr>
          <a:xfrm>
            <a:off x="838200" y="1564369"/>
            <a:ext cx="10515600" cy="5189764"/>
          </a:xfrm>
        </p:spPr>
        <p:txBody>
          <a:bodyPr>
            <a:normAutofit/>
          </a:bodyPr>
          <a:lstStyle/>
          <a:p>
            <a:pPr marL="457200" indent="-457200">
              <a:lnSpc>
                <a:spcPct val="110000"/>
              </a:lnSpc>
              <a:buNone/>
            </a:pPr>
            <a:endParaRPr lang="en-US" altLang="zh-TW" sz="2000" dirty="0">
              <a:latin typeface="Times New Roman" panose="02020603050405020304" pitchFamily="18" charset="0"/>
              <a:cs typeface="Times New Roman" panose="02020603050405020304" pitchFamily="18" charset="0"/>
            </a:endParaRPr>
          </a:p>
          <a:p>
            <a:pPr marL="457200" indent="-457200">
              <a:lnSpc>
                <a:spcPct val="110000"/>
              </a:lnSpc>
              <a:buNone/>
            </a:pPr>
            <a:endParaRPr lang="en-US" altLang="zh-TW" sz="2000" dirty="0">
              <a:latin typeface="Times New Roman" panose="02020603050405020304" pitchFamily="18" charset="0"/>
              <a:cs typeface="Times New Roman" panose="02020603050405020304" pitchFamily="18" charset="0"/>
            </a:endParaRPr>
          </a:p>
        </p:txBody>
      </p:sp>
      <p:sp>
        <p:nvSpPr>
          <p:cNvPr id="3" name="文字方塊 2"/>
          <p:cNvSpPr txBox="1"/>
          <p:nvPr/>
        </p:nvSpPr>
        <p:spPr>
          <a:xfrm>
            <a:off x="838200" y="875075"/>
            <a:ext cx="10538750" cy="5911234"/>
          </a:xfrm>
          <a:prstGeom prst="rect">
            <a:avLst/>
          </a:prstGeom>
          <a:noFill/>
        </p:spPr>
        <p:txBody>
          <a:bodyPr wrap="square" rtlCol="0">
            <a:spAutoFit/>
          </a:bodyPr>
          <a:lstStyle/>
          <a:p>
            <a:pPr>
              <a:lnSpc>
                <a:spcPct val="150000"/>
              </a:lnSpc>
            </a:pPr>
            <a:r>
              <a:rPr lang="en-US" altLang="zh-TW" sz="1700" dirty="0" smtClean="0">
                <a:latin typeface="Times New Roman" panose="02020603050405020304" pitchFamily="18" charset="0"/>
                <a:cs typeface="Times New Roman" panose="02020603050405020304" pitchFamily="18" charset="0"/>
              </a:rPr>
              <a:t>[1]  Hu</a:t>
            </a:r>
            <a:r>
              <a:rPr lang="en-US" altLang="zh-TW" sz="1700" dirty="0">
                <a:latin typeface="Times New Roman" panose="02020603050405020304" pitchFamily="18" charset="0"/>
                <a:cs typeface="Times New Roman" panose="02020603050405020304" pitchFamily="18" charset="0"/>
              </a:rPr>
              <a:t>, </a:t>
            </a:r>
            <a:r>
              <a:rPr lang="en-US" altLang="zh-TW" sz="1700" dirty="0" err="1">
                <a:latin typeface="Times New Roman" panose="02020603050405020304" pitchFamily="18" charset="0"/>
                <a:cs typeface="Times New Roman" panose="02020603050405020304" pitchFamily="18" charset="0"/>
              </a:rPr>
              <a:t>Fei</a:t>
            </a:r>
            <a:r>
              <a:rPr lang="en-US" altLang="zh-TW" sz="1700" dirty="0">
                <a:latin typeface="Times New Roman" panose="02020603050405020304" pitchFamily="18" charset="0"/>
                <a:cs typeface="Times New Roman" panose="02020603050405020304" pitchFamily="18" charset="0"/>
              </a:rPr>
              <a:t>, </a:t>
            </a:r>
            <a:r>
              <a:rPr lang="en-US" altLang="zh-TW" sz="1700" dirty="0" err="1">
                <a:latin typeface="Times New Roman" panose="02020603050405020304" pitchFamily="18" charset="0"/>
                <a:cs typeface="Times New Roman" panose="02020603050405020304" pitchFamily="18" charset="0"/>
              </a:rPr>
              <a:t>Wuneng</a:t>
            </a:r>
            <a:r>
              <a:rPr lang="en-US" altLang="zh-TW" sz="1700" dirty="0">
                <a:latin typeface="Times New Roman" panose="02020603050405020304" pitchFamily="18" charset="0"/>
                <a:cs typeface="Times New Roman" panose="02020603050405020304" pitchFamily="18" charset="0"/>
              </a:rPr>
              <a:t> Zhou, </a:t>
            </a:r>
            <a:r>
              <a:rPr lang="en-US" altLang="zh-TW" sz="1700" dirty="0" err="1">
                <a:latin typeface="Times New Roman" panose="02020603050405020304" pitchFamily="18" charset="0"/>
                <a:cs typeface="Times New Roman" panose="02020603050405020304" pitchFamily="18" charset="0"/>
              </a:rPr>
              <a:t>Kaili</a:t>
            </a:r>
            <a:r>
              <a:rPr lang="en-US" altLang="zh-TW" sz="1700" dirty="0">
                <a:latin typeface="Times New Roman" panose="02020603050405020304" pitchFamily="18" charset="0"/>
                <a:cs typeface="Times New Roman" panose="02020603050405020304" pitchFamily="18" charset="0"/>
              </a:rPr>
              <a:t> Liao, </a:t>
            </a:r>
            <a:r>
              <a:rPr lang="en-US" altLang="zh-TW" sz="1700" dirty="0" err="1">
                <a:latin typeface="Times New Roman" panose="02020603050405020304" pitchFamily="18" charset="0"/>
                <a:cs typeface="Times New Roman" panose="02020603050405020304" pitchFamily="18" charset="0"/>
              </a:rPr>
              <a:t>Hongliang</a:t>
            </a:r>
            <a:r>
              <a:rPr lang="en-US" altLang="zh-TW" sz="1700" dirty="0">
                <a:latin typeface="Times New Roman" panose="02020603050405020304" pitchFamily="18" charset="0"/>
                <a:cs typeface="Times New Roman" panose="02020603050405020304" pitchFamily="18" charset="0"/>
              </a:rPr>
              <a:t> Li, and </a:t>
            </a:r>
            <a:r>
              <a:rPr lang="en-US" altLang="zh-TW" sz="1700" dirty="0" err="1">
                <a:latin typeface="Times New Roman" panose="02020603050405020304" pitchFamily="18" charset="0"/>
                <a:cs typeface="Times New Roman" panose="02020603050405020304" pitchFamily="18" charset="0"/>
              </a:rPr>
              <a:t>Dongbing</a:t>
            </a:r>
            <a:r>
              <a:rPr lang="en-US" altLang="zh-TW" sz="1700" dirty="0">
                <a:latin typeface="Times New Roman" panose="02020603050405020304" pitchFamily="18" charset="0"/>
                <a:cs typeface="Times New Roman" panose="02020603050405020304" pitchFamily="18" charset="0"/>
              </a:rPr>
              <a:t> Tong. "Towards Federated Learning Models Resistant to Adversarial Attacks." </a:t>
            </a:r>
            <a:r>
              <a:rPr lang="en-US" altLang="zh-TW" sz="1700" i="1" dirty="0">
                <a:latin typeface="Times New Roman" panose="02020603050405020304" pitchFamily="18" charset="0"/>
                <a:cs typeface="Times New Roman" panose="02020603050405020304" pitchFamily="18" charset="0"/>
              </a:rPr>
              <a:t>IEEE Internet of Things Journal</a:t>
            </a:r>
            <a:r>
              <a:rPr lang="en-US" altLang="zh-TW" sz="1700" dirty="0">
                <a:latin typeface="Times New Roman" panose="02020603050405020304" pitchFamily="18" charset="0"/>
                <a:cs typeface="Times New Roman" panose="02020603050405020304" pitchFamily="18" charset="0"/>
              </a:rPr>
              <a:t> (2023).</a:t>
            </a:r>
            <a:endParaRPr lang="en-US" altLang="zh-TW" sz="1700" dirty="0" smtClean="0">
              <a:latin typeface="Times New Roman" panose="02020603050405020304" pitchFamily="18" charset="0"/>
              <a:cs typeface="Times New Roman" panose="02020603050405020304" pitchFamily="18" charset="0"/>
            </a:endParaRPr>
          </a:p>
          <a:p>
            <a:pPr>
              <a:lnSpc>
                <a:spcPct val="150000"/>
              </a:lnSpc>
            </a:pPr>
            <a:r>
              <a:rPr lang="en-US" altLang="zh-TW" sz="1700" dirty="0" smtClean="0">
                <a:latin typeface="Times New Roman" panose="02020603050405020304" pitchFamily="18" charset="0"/>
                <a:cs typeface="Times New Roman" panose="02020603050405020304" pitchFamily="18" charset="0"/>
              </a:rPr>
              <a:t>[2]</a:t>
            </a:r>
            <a:r>
              <a:rPr lang="zh-TW" altLang="en-US" sz="1700" dirty="0" smtClean="0">
                <a:latin typeface="Times New Roman" panose="02020603050405020304" pitchFamily="18" charset="0"/>
                <a:cs typeface="Times New Roman" panose="02020603050405020304" pitchFamily="18" charset="0"/>
              </a:rPr>
              <a:t>  </a:t>
            </a:r>
            <a:r>
              <a:rPr lang="en-US" altLang="zh-TW" sz="1700" dirty="0" smtClean="0">
                <a:latin typeface="Times New Roman" panose="02020603050405020304" pitchFamily="18" charset="0"/>
                <a:cs typeface="Times New Roman" panose="02020603050405020304" pitchFamily="18" charset="0"/>
              </a:rPr>
              <a:t>B. McMahan, E. Moore, D. Ramage, S. Hampson, and B. A. y Arcas, "Communication-efficient learning of deep networks from decentralized data," in </a:t>
            </a:r>
            <a:r>
              <a:rPr lang="en-US" altLang="zh-TW" sz="1700" i="1" dirty="0" smtClean="0">
                <a:latin typeface="Times New Roman" panose="02020603050405020304" pitchFamily="18" charset="0"/>
                <a:cs typeface="Times New Roman" panose="02020603050405020304" pitchFamily="18" charset="0"/>
              </a:rPr>
              <a:t>Artificial intelligence and statistics</a:t>
            </a:r>
            <a:r>
              <a:rPr lang="en-US" altLang="zh-TW" sz="1700" dirty="0" smtClean="0">
                <a:latin typeface="Times New Roman" panose="02020603050405020304" pitchFamily="18" charset="0"/>
                <a:cs typeface="Times New Roman" panose="02020603050405020304" pitchFamily="18" charset="0"/>
              </a:rPr>
              <a:t>, 2017: PMLR, pp. 1273-1282. </a:t>
            </a:r>
            <a:endParaRPr lang="zh-TW" altLang="zh-TW" sz="1700" dirty="0" smtClean="0">
              <a:latin typeface="Times New Roman" panose="02020603050405020304" pitchFamily="18" charset="0"/>
              <a:cs typeface="Times New Roman" panose="02020603050405020304" pitchFamily="18" charset="0"/>
            </a:endParaRPr>
          </a:p>
          <a:p>
            <a:pPr>
              <a:lnSpc>
                <a:spcPct val="150000"/>
              </a:lnSpc>
            </a:pPr>
            <a:r>
              <a:rPr lang="en-US" altLang="zh-TW" sz="1700" dirty="0" smtClean="0">
                <a:latin typeface="Times New Roman" panose="02020603050405020304" pitchFamily="18" charset="0"/>
                <a:cs typeface="Times New Roman" panose="02020603050405020304" pitchFamily="18" charset="0"/>
              </a:rPr>
              <a:t>[3]</a:t>
            </a:r>
            <a:r>
              <a:rPr lang="zh-TW" altLang="en-US" sz="1700" dirty="0" smtClean="0">
                <a:latin typeface="Times New Roman" panose="02020603050405020304" pitchFamily="18" charset="0"/>
                <a:cs typeface="Times New Roman" panose="02020603050405020304" pitchFamily="18" charset="0"/>
              </a:rPr>
              <a:t>  </a:t>
            </a:r>
            <a:r>
              <a:rPr lang="en-US" altLang="zh-TW" sz="1700" dirty="0" smtClean="0">
                <a:latin typeface="Times New Roman" panose="02020603050405020304" pitchFamily="18" charset="0"/>
                <a:cs typeface="Times New Roman" panose="02020603050405020304" pitchFamily="18" charset="0"/>
              </a:rPr>
              <a:t>T</a:t>
            </a:r>
            <a:r>
              <a:rPr lang="en-US" altLang="zh-TW" sz="1700" dirty="0">
                <a:latin typeface="Times New Roman" panose="02020603050405020304" pitchFamily="18" charset="0"/>
                <a:cs typeface="Times New Roman" panose="02020603050405020304" pitchFamily="18" charset="0"/>
              </a:rPr>
              <a:t>. Li, A. K. Sahu, M. Zaheer, M. Sanjabi, A. Talwalkar, and V. Smith, "Federated optimization in heterogeneous networks," Proceedings of Machine learning and systems, vol. 2, pp. 429-450, 2020</a:t>
            </a:r>
            <a:r>
              <a:rPr lang="en-US" altLang="zh-TW" sz="1700" dirty="0" smtClean="0">
                <a:latin typeface="Times New Roman" panose="02020603050405020304" pitchFamily="18" charset="0"/>
                <a:cs typeface="Times New Roman" panose="02020603050405020304" pitchFamily="18" charset="0"/>
              </a:rPr>
              <a:t>.</a:t>
            </a:r>
          </a:p>
          <a:p>
            <a:pPr>
              <a:lnSpc>
                <a:spcPct val="150000"/>
              </a:lnSpc>
            </a:pPr>
            <a:r>
              <a:rPr lang="en-US" altLang="zh-TW" sz="1700" dirty="0" smtClean="0">
                <a:latin typeface="Times New Roman" panose="02020603050405020304" pitchFamily="18" charset="0"/>
                <a:cs typeface="Times New Roman" panose="02020603050405020304" pitchFamily="18" charset="0"/>
              </a:rPr>
              <a:t>[4]</a:t>
            </a:r>
            <a:r>
              <a:rPr lang="en-US" altLang="zh-TW" sz="1700" dirty="0" smtClean="0"/>
              <a:t>  </a:t>
            </a:r>
            <a:r>
              <a:rPr lang="en-US" altLang="zh-TW" sz="1700" dirty="0" smtClean="0">
                <a:latin typeface="Times New Roman" panose="02020603050405020304" pitchFamily="18" charset="0"/>
                <a:cs typeface="Times New Roman" panose="02020603050405020304" pitchFamily="18" charset="0"/>
              </a:rPr>
              <a:t>I</a:t>
            </a:r>
            <a:r>
              <a:rPr lang="en-US" altLang="zh-TW" sz="1700" dirty="0">
                <a:latin typeface="Times New Roman" panose="02020603050405020304" pitchFamily="18" charset="0"/>
                <a:cs typeface="Times New Roman" panose="02020603050405020304" pitchFamily="18" charset="0"/>
              </a:rPr>
              <a:t>. J. Goodfellow, J. </a:t>
            </a:r>
            <a:r>
              <a:rPr lang="en-US" altLang="zh-TW" sz="1700" dirty="0" err="1">
                <a:latin typeface="Times New Roman" panose="02020603050405020304" pitchFamily="18" charset="0"/>
                <a:cs typeface="Times New Roman" panose="02020603050405020304" pitchFamily="18" charset="0"/>
              </a:rPr>
              <a:t>Shlens</a:t>
            </a:r>
            <a:r>
              <a:rPr lang="en-US" altLang="zh-TW" sz="1700" dirty="0">
                <a:latin typeface="Times New Roman" panose="02020603050405020304" pitchFamily="18" charset="0"/>
                <a:cs typeface="Times New Roman" panose="02020603050405020304" pitchFamily="18" charset="0"/>
              </a:rPr>
              <a:t>, and C. </a:t>
            </a:r>
            <a:r>
              <a:rPr lang="en-US" altLang="zh-TW" sz="1700" dirty="0" err="1">
                <a:latin typeface="Times New Roman" panose="02020603050405020304" pitchFamily="18" charset="0"/>
                <a:cs typeface="Times New Roman" panose="02020603050405020304" pitchFamily="18" charset="0"/>
              </a:rPr>
              <a:t>Szegedy</a:t>
            </a:r>
            <a:r>
              <a:rPr lang="en-US" altLang="zh-TW" sz="1700" dirty="0">
                <a:latin typeface="Times New Roman" panose="02020603050405020304" pitchFamily="18" charset="0"/>
                <a:cs typeface="Times New Roman" panose="02020603050405020304" pitchFamily="18" charset="0"/>
              </a:rPr>
              <a:t>, "Explaining and harnessing adversarial examples," </a:t>
            </a:r>
            <a:r>
              <a:rPr lang="en-US" altLang="zh-TW" sz="1700" i="1" dirty="0">
                <a:latin typeface="Times New Roman" panose="02020603050405020304" pitchFamily="18" charset="0"/>
                <a:cs typeface="Times New Roman" panose="02020603050405020304" pitchFamily="18" charset="0"/>
              </a:rPr>
              <a:t>arXiv preprint arXiv:1412.6572, </a:t>
            </a:r>
            <a:r>
              <a:rPr lang="en-US" altLang="zh-TW" sz="1700" dirty="0" smtClean="0">
                <a:latin typeface="Times New Roman" panose="02020603050405020304" pitchFamily="18" charset="0"/>
                <a:cs typeface="Times New Roman" panose="02020603050405020304" pitchFamily="18" charset="0"/>
              </a:rPr>
              <a:t>2014</a:t>
            </a:r>
          </a:p>
          <a:p>
            <a:pPr>
              <a:lnSpc>
                <a:spcPct val="150000"/>
              </a:lnSpc>
            </a:pPr>
            <a:r>
              <a:rPr lang="en-US" altLang="zh-TW" sz="1700" dirty="0" smtClean="0">
                <a:latin typeface="Times New Roman" panose="02020603050405020304" pitchFamily="18" charset="0"/>
                <a:cs typeface="Times New Roman" panose="02020603050405020304" pitchFamily="18" charset="0"/>
              </a:rPr>
              <a:t>[5] X</a:t>
            </a:r>
            <a:r>
              <a:rPr lang="en-US" altLang="zh-TW" sz="1700" dirty="0">
                <a:latin typeface="Times New Roman" panose="02020603050405020304" pitchFamily="18" charset="0"/>
                <a:cs typeface="Times New Roman" panose="02020603050405020304" pitchFamily="18" charset="0"/>
              </a:rPr>
              <a:t>. Cao, M. Fang, J. Liu, and N. Z. Gong, "</a:t>
            </a:r>
            <a:r>
              <a:rPr lang="en-US" altLang="zh-TW" sz="1700" dirty="0" err="1">
                <a:latin typeface="Times New Roman" panose="02020603050405020304" pitchFamily="18" charset="0"/>
                <a:cs typeface="Times New Roman" panose="02020603050405020304" pitchFamily="18" charset="0"/>
              </a:rPr>
              <a:t>Fltrust</a:t>
            </a:r>
            <a:r>
              <a:rPr lang="en-US" altLang="zh-TW" sz="1700" dirty="0">
                <a:latin typeface="Times New Roman" panose="02020603050405020304" pitchFamily="18" charset="0"/>
                <a:cs typeface="Times New Roman" panose="02020603050405020304" pitchFamily="18" charset="0"/>
              </a:rPr>
              <a:t>: Byzantine-robust federated learning via trust bootstrapping," </a:t>
            </a:r>
            <a:r>
              <a:rPr lang="en-US" altLang="zh-TW" sz="1700" i="1" dirty="0">
                <a:latin typeface="Times New Roman" panose="02020603050405020304" pitchFamily="18" charset="0"/>
                <a:cs typeface="Times New Roman" panose="02020603050405020304" pitchFamily="18" charset="0"/>
              </a:rPr>
              <a:t>arXiv preprint arXiv:2012.13995, </a:t>
            </a:r>
            <a:r>
              <a:rPr lang="en-US" altLang="zh-TW" sz="1700" dirty="0">
                <a:latin typeface="Times New Roman" panose="02020603050405020304" pitchFamily="18" charset="0"/>
                <a:cs typeface="Times New Roman" panose="02020603050405020304" pitchFamily="18" charset="0"/>
              </a:rPr>
              <a:t>2021. The Network and Distributed System Security Symposium (NDSS) </a:t>
            </a:r>
            <a:r>
              <a:rPr lang="en-US" altLang="zh-TW" sz="1700" dirty="0" smtClean="0">
                <a:latin typeface="Times New Roman" panose="02020603050405020304" pitchFamily="18" charset="0"/>
                <a:cs typeface="Times New Roman" panose="02020603050405020304" pitchFamily="18" charset="0"/>
              </a:rPr>
              <a:t>2021</a:t>
            </a:r>
          </a:p>
          <a:p>
            <a:pPr>
              <a:lnSpc>
                <a:spcPct val="150000"/>
              </a:lnSpc>
            </a:pPr>
            <a:r>
              <a:rPr lang="en-US" altLang="zh-TW" sz="1700" dirty="0" smtClean="0">
                <a:latin typeface="Times New Roman" panose="02020603050405020304" pitchFamily="18" charset="0"/>
                <a:cs typeface="Times New Roman" panose="02020603050405020304" pitchFamily="18" charset="0"/>
              </a:rPr>
              <a:t>[6] </a:t>
            </a:r>
            <a:r>
              <a:rPr lang="en-US" altLang="zh-TW" sz="1700" dirty="0">
                <a:latin typeface="Times New Roman" panose="02020603050405020304" pitchFamily="18" charset="0"/>
                <a:cs typeface="Times New Roman" panose="02020603050405020304" pitchFamily="18" charset="0"/>
              </a:rPr>
              <a:t>X. Pan, M. Zhang, D. Wu, Q. Xiao, S. Ji, and Z. Yang, "Justinian's {GAAvernor}: Robust Distributed Learning with Gradient Aggregation Agent," in </a:t>
            </a:r>
            <a:r>
              <a:rPr lang="en-US" altLang="zh-TW" sz="1700" i="1" dirty="0">
                <a:latin typeface="Times New Roman" panose="02020603050405020304" pitchFamily="18" charset="0"/>
                <a:cs typeface="Times New Roman" panose="02020603050405020304" pitchFamily="18" charset="0"/>
              </a:rPr>
              <a:t>29th USENIX Security Symposium (USENIX Security 20)</a:t>
            </a:r>
            <a:r>
              <a:rPr lang="en-US" altLang="zh-TW" sz="1700" dirty="0">
                <a:latin typeface="Times New Roman" panose="02020603050405020304" pitchFamily="18" charset="0"/>
                <a:cs typeface="Times New Roman" panose="02020603050405020304" pitchFamily="18" charset="0"/>
              </a:rPr>
              <a:t>, 2020, pp. 1641-1658. </a:t>
            </a:r>
            <a:endParaRPr lang="en-US" altLang="zh-TW" sz="1700" dirty="0" smtClean="0">
              <a:latin typeface="Times New Roman" panose="02020603050405020304" pitchFamily="18" charset="0"/>
              <a:cs typeface="Times New Roman" panose="02020603050405020304" pitchFamily="18" charset="0"/>
            </a:endParaRPr>
          </a:p>
          <a:p>
            <a:pPr>
              <a:lnSpc>
                <a:spcPct val="150000"/>
              </a:lnSpc>
            </a:pPr>
            <a:r>
              <a:rPr lang="en-US" altLang="zh-TW" sz="1700" dirty="0" smtClean="0">
                <a:latin typeface="Times New Roman" panose="02020603050405020304" pitchFamily="18" charset="0"/>
                <a:cs typeface="Times New Roman" panose="02020603050405020304" pitchFamily="18" charset="0"/>
              </a:rPr>
              <a:t>[7]  </a:t>
            </a:r>
            <a:r>
              <a:rPr lang="en-US" altLang="zh-TW" sz="1700" dirty="0">
                <a:latin typeface="Times New Roman" panose="02020603050405020304" pitchFamily="18" charset="0"/>
                <a:cs typeface="Times New Roman" panose="02020603050405020304" pitchFamily="18" charset="0"/>
              </a:rPr>
              <a:t>H. </a:t>
            </a:r>
            <a:r>
              <a:rPr lang="en-US" altLang="zh-TW" sz="1700" dirty="0" err="1">
                <a:latin typeface="Times New Roman" panose="02020603050405020304" pitchFamily="18" charset="0"/>
                <a:cs typeface="Times New Roman" panose="02020603050405020304" pitchFamily="18" charset="0"/>
              </a:rPr>
              <a:t>Guo</a:t>
            </a:r>
            <a:r>
              <a:rPr lang="en-US" altLang="zh-TW" sz="1700" i="1" dirty="0">
                <a:latin typeface="Times New Roman" panose="02020603050405020304" pitchFamily="18" charset="0"/>
                <a:cs typeface="Times New Roman" panose="02020603050405020304" pitchFamily="18" charset="0"/>
              </a:rPr>
              <a:t> et al.</a:t>
            </a:r>
            <a:r>
              <a:rPr lang="en-US" altLang="zh-TW" sz="1700" dirty="0">
                <a:latin typeface="Times New Roman" panose="02020603050405020304" pitchFamily="18" charset="0"/>
                <a:cs typeface="Times New Roman" panose="02020603050405020304" pitchFamily="18" charset="0"/>
              </a:rPr>
              <a:t>, "Siren: Byzantine-robust federated learning via proactive alarming," in </a:t>
            </a:r>
            <a:r>
              <a:rPr lang="en-US" altLang="zh-TW" sz="1700" i="1" dirty="0">
                <a:latin typeface="Times New Roman" panose="02020603050405020304" pitchFamily="18" charset="0"/>
                <a:cs typeface="Times New Roman" panose="02020603050405020304" pitchFamily="18" charset="0"/>
              </a:rPr>
              <a:t>Proceedings of the ACM Symposium on Cloud Computing</a:t>
            </a:r>
            <a:r>
              <a:rPr lang="en-US" altLang="zh-TW" sz="1700" dirty="0">
                <a:latin typeface="Times New Roman" panose="02020603050405020304" pitchFamily="18" charset="0"/>
                <a:cs typeface="Times New Roman" panose="02020603050405020304" pitchFamily="18" charset="0"/>
              </a:rPr>
              <a:t>, 2021, pp. 47-60. </a:t>
            </a:r>
            <a:endParaRPr lang="en-US" altLang="zh-TW" sz="1700" dirty="0" smtClean="0">
              <a:latin typeface="Times New Roman" panose="02020603050405020304" pitchFamily="18" charset="0"/>
              <a:cs typeface="Times New Roman" panose="02020603050405020304" pitchFamily="18" charset="0"/>
            </a:endParaRPr>
          </a:p>
          <a:p>
            <a:pPr>
              <a:lnSpc>
                <a:spcPct val="150000"/>
              </a:lnSpc>
            </a:pPr>
            <a:endParaRPr lang="en-US" altLang="zh-TW"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84244670"/>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Thank for your listening!</a:t>
            </a:r>
            <a:endParaRPr lang="zh-TW" altLang="en-US" dirty="0"/>
          </a:p>
        </p:txBody>
      </p:sp>
      <p:sp>
        <p:nvSpPr>
          <p:cNvPr id="3" name="文字版面配置區 2"/>
          <p:cNvSpPr>
            <a:spLocks noGrp="1"/>
          </p:cNvSpPr>
          <p:nvPr>
            <p:ph type="body" idx="1"/>
          </p:nvPr>
        </p:nvSpPr>
        <p:spPr/>
        <p:txBody>
          <a:bodyPr/>
          <a:lstStyle/>
          <a:p>
            <a:r>
              <a:rPr lang="en-US" altLang="zh-TW" dirty="0" smtClean="0"/>
              <a:t>Q&amp;A </a:t>
            </a:r>
            <a:endParaRPr lang="zh-TW" altLang="en-US" dirty="0"/>
          </a:p>
        </p:txBody>
      </p:sp>
      <p:sp>
        <p:nvSpPr>
          <p:cNvPr id="4" name="投影片編號版面配置區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BC1835-9A42-479B-97D9-E66884E14027}" type="slidenum">
              <a:rPr kumimoji="0" lang="zh-TW" altLang="en-US" sz="1200" b="0" i="0" u="none" strike="noStrike" kern="1200" cap="none" spc="0" normalizeH="0" baseline="0" noProof="0" smtClean="0">
                <a:ln>
                  <a:noFill/>
                </a:ln>
                <a:solidFill>
                  <a:prstClr val="black">
                    <a:tint val="75000"/>
                  </a:prstClr>
                </a:solidFill>
                <a:effectLst/>
                <a:uLnTx/>
                <a:uFillTx/>
                <a:latin typeface="微軟正黑體" panose="020B0604030504040204" pitchFamily="34" charset="-120"/>
                <a:ea typeface="微軟正黑體" panose="020B0604030504040204" pitchFamily="34"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zh-TW" altLang="en-US" sz="1200" b="0" i="0" u="none" strike="noStrike" kern="1200" cap="none" spc="0" normalizeH="0" baseline="0" noProof="0">
              <a:ln>
                <a:noFill/>
              </a:ln>
              <a:solidFill>
                <a:prstClr val="black">
                  <a:tint val="75000"/>
                </a:prstClr>
              </a:solidFill>
              <a:effectLst/>
              <a:uLnTx/>
              <a:uFillTx/>
              <a:latin typeface="微軟正黑體" panose="020B0604030504040204" pitchFamily="34" charset="-120"/>
              <a:ea typeface="微軟正黑體" panose="020B0604030504040204" pitchFamily="34" charset="-120"/>
              <a:cs typeface="+mn-cs"/>
            </a:endParaRPr>
          </a:p>
        </p:txBody>
      </p:sp>
    </p:spTree>
    <p:extLst>
      <p:ext uri="{BB962C8B-B14F-4D97-AF65-F5344CB8AC3E}">
        <p14:creationId xmlns:p14="http://schemas.microsoft.com/office/powerpoint/2010/main" val="546736482"/>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345276" y="107431"/>
            <a:ext cx="8513619" cy="911928"/>
          </a:xfrm>
        </p:spPr>
        <p:txBody>
          <a:bodyPr>
            <a:normAutofit fontScale="90000"/>
          </a:bodyPr>
          <a:lstStyle/>
          <a:p>
            <a:r>
              <a:rPr lang="zh-TW" altLang="en-US" dirty="0" smtClean="0"/>
              <a:t>附錄</a:t>
            </a:r>
            <a:r>
              <a:rPr lang="en-US" altLang="zh-TW" dirty="0" smtClean="0"/>
              <a:t>:</a:t>
            </a:r>
            <a:r>
              <a:rPr lang="zh-TW" altLang="en-US" dirty="0" smtClean="0"/>
              <a:t> </a:t>
            </a:r>
            <a:r>
              <a:rPr lang="en-US" altLang="zh-TW" dirty="0" smtClean="0"/>
              <a:t>FedBVA_SAT_Slack</a:t>
            </a:r>
            <a:r>
              <a:rPr lang="zh-TW" altLang="en-US" dirty="0" smtClean="0"/>
              <a:t> 實驗超參數</a:t>
            </a:r>
            <a:endParaRPr lang="zh-TW" altLang="en-US" dirty="0"/>
          </a:p>
        </p:txBody>
      </p:sp>
      <p:sp>
        <p:nvSpPr>
          <p:cNvPr id="4" name="投影片編號版面配置區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BC1835-9A42-479B-97D9-E66884E14027}" type="slidenum">
              <a:rPr kumimoji="0" lang="zh-TW" altLang="en-US" sz="1200" b="0" i="0" u="none" strike="noStrike" kern="1200" cap="none" spc="0" normalizeH="0" baseline="0" noProof="0" smtClean="0">
                <a:ln>
                  <a:noFill/>
                </a:ln>
                <a:solidFill>
                  <a:prstClr val="black">
                    <a:tint val="75000"/>
                  </a:prstClr>
                </a:solidFill>
                <a:effectLst/>
                <a:uLnTx/>
                <a:uFillTx/>
                <a:latin typeface="Microsoft JhengHei" panose="020B0604030504040204" pitchFamily="34" charset="-120"/>
                <a:ea typeface="Microsoft JhengHei" panose="020B0604030504040204" pitchFamily="34"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zh-TW" altLang="en-US" sz="1200" b="0" i="0" u="none" strike="noStrike" kern="1200" cap="none" spc="0" normalizeH="0" baseline="0" noProof="0">
              <a:ln>
                <a:noFill/>
              </a:ln>
              <a:solidFill>
                <a:prstClr val="black">
                  <a:tint val="75000"/>
                </a:prstClr>
              </a:solidFill>
              <a:effectLst/>
              <a:uLnTx/>
              <a:uFillTx/>
              <a:latin typeface="Microsoft JhengHei" panose="020B0604030504040204" pitchFamily="34" charset="-120"/>
              <a:ea typeface="Microsoft JhengHei" panose="020B0604030504040204" pitchFamily="34" charset="-120"/>
              <a:cs typeface="+mn-cs"/>
            </a:endParaRPr>
          </a:p>
        </p:txBody>
      </p:sp>
      <p:graphicFrame>
        <p:nvGraphicFramePr>
          <p:cNvPr id="8" name="內容版面配置區 7"/>
          <p:cNvGraphicFramePr>
            <a:graphicFrameLocks noGrp="1"/>
          </p:cNvGraphicFramePr>
          <p:nvPr>
            <p:ph idx="1"/>
            <p:extLst>
              <p:ext uri="{D42A27DB-BD31-4B8C-83A1-F6EECF244321}">
                <p14:modId xmlns:p14="http://schemas.microsoft.com/office/powerpoint/2010/main" val="2049840676"/>
              </p:ext>
            </p:extLst>
          </p:nvPr>
        </p:nvGraphicFramePr>
        <p:xfrm>
          <a:off x="624926" y="1148207"/>
          <a:ext cx="10996265" cy="5079294"/>
        </p:xfrm>
        <a:graphic>
          <a:graphicData uri="http://schemas.openxmlformats.org/drawingml/2006/table">
            <a:tbl>
              <a:tblPr firstRow="1" firstCol="1" bandRow="1"/>
              <a:tblGrid>
                <a:gridCol w="2655285">
                  <a:extLst>
                    <a:ext uri="{9D8B030D-6E8A-4147-A177-3AD203B41FA5}">
                      <a16:colId xmlns:a16="http://schemas.microsoft.com/office/drawing/2014/main" val="2488373481"/>
                    </a:ext>
                  </a:extLst>
                </a:gridCol>
                <a:gridCol w="2084951">
                  <a:extLst>
                    <a:ext uri="{9D8B030D-6E8A-4147-A177-3AD203B41FA5}">
                      <a16:colId xmlns:a16="http://schemas.microsoft.com/office/drawing/2014/main" val="2028434830"/>
                    </a:ext>
                  </a:extLst>
                </a:gridCol>
                <a:gridCol w="2084951">
                  <a:extLst>
                    <a:ext uri="{9D8B030D-6E8A-4147-A177-3AD203B41FA5}">
                      <a16:colId xmlns:a16="http://schemas.microsoft.com/office/drawing/2014/main" val="3635065285"/>
                    </a:ext>
                  </a:extLst>
                </a:gridCol>
                <a:gridCol w="2084951">
                  <a:extLst>
                    <a:ext uri="{9D8B030D-6E8A-4147-A177-3AD203B41FA5}">
                      <a16:colId xmlns:a16="http://schemas.microsoft.com/office/drawing/2014/main" val="285900724"/>
                    </a:ext>
                  </a:extLst>
                </a:gridCol>
                <a:gridCol w="2086127">
                  <a:extLst>
                    <a:ext uri="{9D8B030D-6E8A-4147-A177-3AD203B41FA5}">
                      <a16:colId xmlns:a16="http://schemas.microsoft.com/office/drawing/2014/main" val="2066899364"/>
                    </a:ext>
                  </a:extLst>
                </a:gridCol>
              </a:tblGrid>
              <a:tr h="483974">
                <a:tc>
                  <a:txBody>
                    <a:bodyPr/>
                    <a:lstStyle/>
                    <a:p>
                      <a:pPr indent="127000" algn="ctr">
                        <a:lnSpc>
                          <a:spcPct val="150000"/>
                        </a:lnSpc>
                        <a:spcAft>
                          <a:spcPts val="0"/>
                        </a:spcAft>
                      </a:pPr>
                      <a:endParaRPr lang="zh-TW" sz="20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Aft>
                          <a:spcPts val="0"/>
                        </a:spcAft>
                      </a:pPr>
                      <a:r>
                        <a:rPr lang="en-US" sz="2000" kern="1200" dirty="0">
                          <a:effectLst/>
                          <a:latin typeface="Times New Roman" panose="02020603050405020304" pitchFamily="18" charset="0"/>
                          <a:ea typeface="標楷體" panose="03000509000000000000" pitchFamily="65" charset="-120"/>
                          <a:cs typeface="Times New Roman" panose="02020603050405020304" pitchFamily="18" charset="0"/>
                        </a:rPr>
                        <a:t>MNIST</a:t>
                      </a:r>
                      <a:endParaRPr lang="zh-TW" sz="20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Aft>
                          <a:spcPts val="0"/>
                        </a:spcAft>
                      </a:pPr>
                      <a:r>
                        <a:rPr lang="en-US" sz="2000" kern="1200">
                          <a:effectLst/>
                          <a:latin typeface="Times New Roman" panose="02020603050405020304" pitchFamily="18" charset="0"/>
                          <a:ea typeface="標楷體" panose="03000509000000000000" pitchFamily="65" charset="-120"/>
                          <a:cs typeface="Times New Roman" panose="02020603050405020304" pitchFamily="18" charset="0"/>
                        </a:rPr>
                        <a:t>Fashion-MNIST</a:t>
                      </a:r>
                      <a:endParaRPr lang="zh-TW" sz="20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Aft>
                          <a:spcPts val="0"/>
                        </a:spcAft>
                      </a:pPr>
                      <a:r>
                        <a:rPr lang="zh-TW" sz="2000" kern="1200" dirty="0">
                          <a:effectLst/>
                          <a:latin typeface="Times New Roman" panose="02020603050405020304" pitchFamily="18" charset="0"/>
                          <a:ea typeface="標楷體" panose="03000509000000000000" pitchFamily="65" charset="-120"/>
                          <a:cs typeface="Times New Roman" panose="02020603050405020304" pitchFamily="18" charset="0"/>
                        </a:rPr>
                        <a:t>線寬資料集 </a:t>
                      </a:r>
                      <a:endParaRPr lang="zh-TW" sz="20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Aft>
                          <a:spcPts val="0"/>
                        </a:spcAft>
                      </a:pPr>
                      <a:r>
                        <a:rPr lang="zh-TW" sz="2000" kern="100" dirty="0">
                          <a:effectLst/>
                          <a:latin typeface="Times New Roman" panose="02020603050405020304" pitchFamily="18" charset="0"/>
                          <a:ea typeface="標楷體" panose="03000509000000000000" pitchFamily="65" charset="-120"/>
                          <a:cs typeface="Times New Roman" panose="02020603050405020304" pitchFamily="18" charset="0"/>
                        </a:rPr>
                        <a:t>電晶體資料集</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09886463"/>
                  </a:ext>
                </a:extLst>
              </a:tr>
              <a:tr h="426972">
                <a:tc>
                  <a:txBody>
                    <a:bodyPr/>
                    <a:lstStyle/>
                    <a:p>
                      <a:pPr indent="127000" algn="l">
                        <a:lnSpc>
                          <a:spcPct val="150000"/>
                        </a:lnSpc>
                        <a:spcAft>
                          <a:spcPts val="0"/>
                        </a:spcAft>
                      </a:pPr>
                      <a:r>
                        <a:rPr lang="zh-TW" sz="2000" kern="12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輔助資料集數量</a:t>
                      </a:r>
                      <a:endParaRPr lang="zh-TW" sz="20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Aft>
                          <a:spcPts val="0"/>
                        </a:spcAft>
                      </a:pPr>
                      <a:r>
                        <a:rPr lang="en-US" sz="2000" kern="12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200</a:t>
                      </a:r>
                      <a:endParaRPr lang="zh-TW" sz="20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Aft>
                          <a:spcPts val="0"/>
                        </a:spcAft>
                      </a:pPr>
                      <a:r>
                        <a:rPr lang="en-US" sz="2000" kern="12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200</a:t>
                      </a:r>
                      <a:endParaRPr lang="zh-TW" sz="20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Aft>
                          <a:spcPts val="0"/>
                        </a:spcAft>
                      </a:pPr>
                      <a:r>
                        <a:rPr lang="en-US" sz="2000" kern="12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200</a:t>
                      </a:r>
                      <a:endParaRPr lang="zh-TW" sz="20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Aft>
                          <a:spcPts val="0"/>
                        </a:spcAft>
                      </a:pPr>
                      <a:r>
                        <a:rPr lang="en-US" sz="2000" kern="100">
                          <a:effectLst/>
                          <a:latin typeface="Times New Roman" panose="02020603050405020304" pitchFamily="18" charset="0"/>
                          <a:ea typeface="標楷體" panose="03000509000000000000" pitchFamily="65" charset="-120"/>
                          <a:cs typeface="Times New Roman" panose="02020603050405020304" pitchFamily="18" charset="0"/>
                        </a:rPr>
                        <a:t>50</a:t>
                      </a:r>
                      <a:endParaRPr lang="zh-TW" sz="20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84889072"/>
                  </a:ext>
                </a:extLst>
              </a:tr>
              <a:tr h="425965">
                <a:tc>
                  <a:txBody>
                    <a:bodyPr/>
                    <a:lstStyle/>
                    <a:p>
                      <a:pPr indent="127000" algn="l">
                        <a:lnSpc>
                          <a:spcPct val="150000"/>
                        </a:lnSpc>
                        <a:spcAft>
                          <a:spcPts val="0"/>
                        </a:spcAft>
                      </a:pPr>
                      <a:r>
                        <a:rPr lang="en-US" sz="2000" kern="12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BV-FGSM eplison</a:t>
                      </a:r>
                      <a:endParaRPr lang="zh-TW" sz="20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Aft>
                          <a:spcPts val="0"/>
                        </a:spcAft>
                      </a:pPr>
                      <a:r>
                        <a:rPr lang="en-US" sz="2000" kern="12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0.3</a:t>
                      </a:r>
                      <a:endParaRPr lang="zh-TW" sz="20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Aft>
                          <a:spcPts val="0"/>
                        </a:spcAft>
                      </a:pPr>
                      <a:r>
                        <a:rPr lang="en-US" sz="2000" kern="12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0.45</a:t>
                      </a:r>
                      <a:endParaRPr lang="zh-TW" sz="20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Aft>
                          <a:spcPts val="0"/>
                        </a:spcAft>
                      </a:pPr>
                      <a:r>
                        <a:rPr lang="en-US" sz="2000" kern="12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0.3</a:t>
                      </a:r>
                      <a:endParaRPr lang="zh-TW" sz="20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Aft>
                          <a:spcPts val="0"/>
                        </a:spcAft>
                      </a:pPr>
                      <a:r>
                        <a:rPr lang="en-US" sz="2000" kern="100">
                          <a:effectLst/>
                          <a:latin typeface="Times New Roman" panose="02020603050405020304" pitchFamily="18" charset="0"/>
                          <a:ea typeface="標楷體" panose="03000509000000000000" pitchFamily="65" charset="-120"/>
                          <a:cs typeface="Times New Roman" panose="02020603050405020304" pitchFamily="18" charset="0"/>
                        </a:rPr>
                        <a:t>0.005</a:t>
                      </a:r>
                      <a:endParaRPr lang="zh-TW" sz="20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90600668"/>
                  </a:ext>
                </a:extLst>
              </a:tr>
              <a:tr h="425965">
                <a:tc>
                  <a:txBody>
                    <a:bodyPr/>
                    <a:lstStyle/>
                    <a:p>
                      <a:pPr indent="127000" algn="l">
                        <a:lnSpc>
                          <a:spcPct val="150000"/>
                        </a:lnSpc>
                        <a:spcAft>
                          <a:spcPts val="0"/>
                        </a:spcAft>
                      </a:pPr>
                      <a:r>
                        <a:rPr lang="en-US" sz="2000" kern="12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Server epochs</a:t>
                      </a:r>
                      <a:endParaRPr lang="zh-TW" sz="20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Aft>
                          <a:spcPts val="0"/>
                        </a:spcAft>
                      </a:pPr>
                      <a:r>
                        <a:rPr lang="en-US" sz="2000" kern="12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50</a:t>
                      </a:r>
                      <a:endParaRPr lang="zh-TW" sz="20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Aft>
                          <a:spcPts val="0"/>
                        </a:spcAft>
                      </a:pPr>
                      <a:r>
                        <a:rPr lang="en-US" sz="2000" kern="12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50</a:t>
                      </a:r>
                      <a:endParaRPr lang="zh-TW" sz="20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Aft>
                          <a:spcPts val="0"/>
                        </a:spcAft>
                      </a:pPr>
                      <a:r>
                        <a:rPr lang="en-US" sz="2000" kern="12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200</a:t>
                      </a:r>
                      <a:endParaRPr lang="zh-TW" sz="20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Aft>
                          <a:spcPts val="0"/>
                        </a:spcAft>
                      </a:pPr>
                      <a:r>
                        <a:rPr lang="en-US" sz="2000" kern="100">
                          <a:effectLst/>
                          <a:latin typeface="Times New Roman" panose="02020603050405020304" pitchFamily="18" charset="0"/>
                          <a:ea typeface="標楷體" panose="03000509000000000000" pitchFamily="65" charset="-120"/>
                          <a:cs typeface="Times New Roman" panose="02020603050405020304" pitchFamily="18" charset="0"/>
                        </a:rPr>
                        <a:t>500</a:t>
                      </a:r>
                      <a:endParaRPr lang="zh-TW" sz="20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2186900"/>
                  </a:ext>
                </a:extLst>
              </a:tr>
              <a:tr h="425965">
                <a:tc>
                  <a:txBody>
                    <a:bodyPr/>
                    <a:lstStyle/>
                    <a:p>
                      <a:pPr indent="127000" algn="l">
                        <a:lnSpc>
                          <a:spcPct val="150000"/>
                        </a:lnSpc>
                        <a:spcAft>
                          <a:spcPts val="0"/>
                        </a:spcAft>
                      </a:pPr>
                      <a:r>
                        <a:rPr lang="en-US" sz="2000" kern="12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Server batch size</a:t>
                      </a:r>
                      <a:endParaRPr lang="zh-TW" sz="20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Aft>
                          <a:spcPts val="0"/>
                        </a:spcAft>
                      </a:pPr>
                      <a:r>
                        <a:rPr lang="en-US" sz="2000" kern="12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128</a:t>
                      </a:r>
                      <a:endParaRPr lang="zh-TW" sz="20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Aft>
                          <a:spcPts val="0"/>
                        </a:spcAft>
                      </a:pPr>
                      <a:r>
                        <a:rPr lang="en-US" sz="2000" kern="12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128</a:t>
                      </a:r>
                      <a:endParaRPr lang="zh-TW" sz="20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Aft>
                          <a:spcPts val="0"/>
                        </a:spcAft>
                      </a:pPr>
                      <a:r>
                        <a:rPr lang="en-US" sz="2000" kern="12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512</a:t>
                      </a:r>
                      <a:endParaRPr lang="zh-TW" sz="20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Aft>
                          <a:spcPts val="0"/>
                        </a:spcAft>
                      </a:pPr>
                      <a:r>
                        <a:rPr lang="en-US" sz="2000" kern="100">
                          <a:effectLst/>
                          <a:latin typeface="Times New Roman" panose="02020603050405020304" pitchFamily="18" charset="0"/>
                          <a:ea typeface="標楷體" panose="03000509000000000000" pitchFamily="65" charset="-120"/>
                          <a:cs typeface="Times New Roman" panose="02020603050405020304" pitchFamily="18" charset="0"/>
                        </a:rPr>
                        <a:t>64</a:t>
                      </a:r>
                      <a:endParaRPr lang="zh-TW" sz="20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82564523"/>
                  </a:ext>
                </a:extLst>
              </a:tr>
              <a:tr h="425965">
                <a:tc>
                  <a:txBody>
                    <a:bodyPr/>
                    <a:lstStyle/>
                    <a:p>
                      <a:pPr indent="127000" algn="l">
                        <a:lnSpc>
                          <a:spcPct val="150000"/>
                        </a:lnSpc>
                        <a:spcAft>
                          <a:spcPts val="0"/>
                        </a:spcAft>
                      </a:pPr>
                      <a:r>
                        <a:rPr lang="en-US" sz="2000" kern="12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Server Optimizer</a:t>
                      </a:r>
                      <a:endParaRPr lang="zh-TW" sz="20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Aft>
                          <a:spcPts val="0"/>
                        </a:spcAft>
                      </a:pPr>
                      <a:r>
                        <a:rPr lang="en-US" sz="2000" kern="12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Adam</a:t>
                      </a:r>
                      <a:endParaRPr lang="zh-TW" sz="20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Aft>
                          <a:spcPts val="0"/>
                        </a:spcAft>
                      </a:pPr>
                      <a:r>
                        <a:rPr lang="en-US" sz="2000" kern="100">
                          <a:effectLst/>
                          <a:latin typeface="Times New Roman" panose="02020603050405020304" pitchFamily="18" charset="0"/>
                          <a:ea typeface="標楷體" panose="03000509000000000000" pitchFamily="65" charset="-120"/>
                          <a:cs typeface="Times New Roman" panose="02020603050405020304" pitchFamily="18" charset="0"/>
                        </a:rPr>
                        <a:t>Adam</a:t>
                      </a:r>
                      <a:endParaRPr lang="zh-TW" sz="20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Aft>
                          <a:spcPts val="0"/>
                        </a:spcAft>
                      </a:pPr>
                      <a:r>
                        <a:rPr lang="en-US" sz="2000" kern="12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Adam</a:t>
                      </a:r>
                      <a:endParaRPr lang="zh-TW" sz="20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Aft>
                          <a:spcPts val="0"/>
                        </a:spcAft>
                      </a:pPr>
                      <a:r>
                        <a:rPr lang="en-US" sz="2000" kern="100">
                          <a:effectLst/>
                          <a:latin typeface="Times New Roman" panose="02020603050405020304" pitchFamily="18" charset="0"/>
                          <a:ea typeface="標楷體" panose="03000509000000000000" pitchFamily="65" charset="-120"/>
                          <a:cs typeface="Times New Roman" panose="02020603050405020304" pitchFamily="18" charset="0"/>
                        </a:rPr>
                        <a:t>Adam</a:t>
                      </a:r>
                      <a:endParaRPr lang="zh-TW" sz="20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37624467"/>
                  </a:ext>
                </a:extLst>
              </a:tr>
              <a:tr h="425965">
                <a:tc>
                  <a:txBody>
                    <a:bodyPr/>
                    <a:lstStyle/>
                    <a:p>
                      <a:pPr indent="127000" algn="l">
                        <a:lnSpc>
                          <a:spcPct val="150000"/>
                        </a:lnSpc>
                        <a:spcAft>
                          <a:spcPts val="0"/>
                        </a:spcAft>
                      </a:pPr>
                      <a:r>
                        <a:rPr lang="en-US" sz="2000" kern="12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Server learning rate</a:t>
                      </a:r>
                      <a:endParaRPr lang="zh-TW" sz="20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Aft>
                          <a:spcPts val="0"/>
                        </a:spcAft>
                      </a:pPr>
                      <a:r>
                        <a:rPr lang="en-US" sz="2000" kern="12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0.01</a:t>
                      </a:r>
                      <a:endParaRPr lang="zh-TW" sz="20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Aft>
                          <a:spcPts val="0"/>
                        </a:spcAft>
                      </a:pPr>
                      <a:r>
                        <a:rPr lang="en-US" sz="2000" kern="12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0.01</a:t>
                      </a:r>
                      <a:endParaRPr lang="zh-TW" sz="20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Aft>
                          <a:spcPts val="0"/>
                        </a:spcAft>
                      </a:pPr>
                      <a:r>
                        <a:rPr lang="en-US" sz="2000" kern="12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0.01</a:t>
                      </a:r>
                      <a:endParaRPr lang="zh-TW" sz="20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Aft>
                          <a:spcPts val="0"/>
                        </a:spcAft>
                      </a:pPr>
                      <a:r>
                        <a:rPr lang="en-US" sz="2000" kern="100" dirty="0" smtClean="0">
                          <a:effectLst/>
                          <a:latin typeface="Times New Roman" panose="02020603050405020304" pitchFamily="18" charset="0"/>
                          <a:ea typeface="標楷體" panose="03000509000000000000" pitchFamily="65" charset="-120"/>
                          <a:cs typeface="Times New Roman" panose="02020603050405020304" pitchFamily="18" charset="0"/>
                        </a:rPr>
                        <a:t>0.001</a:t>
                      </a:r>
                      <a:endParaRPr lang="zh-TW" sz="20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16569638"/>
                  </a:ext>
                </a:extLst>
              </a:tr>
              <a:tr h="425965">
                <a:tc>
                  <a:txBody>
                    <a:bodyPr/>
                    <a:lstStyle/>
                    <a:p>
                      <a:pPr indent="127000" algn="l">
                        <a:lnSpc>
                          <a:spcPct val="150000"/>
                        </a:lnSpc>
                        <a:spcAft>
                          <a:spcPts val="0"/>
                        </a:spcAft>
                      </a:pPr>
                      <a:r>
                        <a:rPr lang="en-US" sz="2000" kern="12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P/P’</a:t>
                      </a:r>
                      <a:endParaRPr lang="zh-TW" sz="20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Aft>
                          <a:spcPts val="0"/>
                        </a:spcAft>
                      </a:pPr>
                      <a:r>
                        <a:rPr lang="en-US" sz="2000" kern="12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1.2/1</a:t>
                      </a:r>
                      <a:endParaRPr lang="zh-TW" sz="20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Aft>
                          <a:spcPts val="0"/>
                        </a:spcAft>
                      </a:pPr>
                      <a:r>
                        <a:rPr lang="en-US" sz="2000" kern="12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1.2/1</a:t>
                      </a:r>
                      <a:endParaRPr lang="zh-TW" sz="20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Aft>
                          <a:spcPts val="0"/>
                        </a:spcAft>
                      </a:pPr>
                      <a:r>
                        <a:rPr lang="en-US" sz="2000" kern="12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1.2/1</a:t>
                      </a:r>
                      <a:endParaRPr lang="zh-TW" sz="20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Aft>
                          <a:spcPts val="0"/>
                        </a:spcAft>
                      </a:pPr>
                      <a:r>
                        <a:rPr lang="en-US" sz="2000" kern="100" dirty="0">
                          <a:effectLst/>
                          <a:latin typeface="Times New Roman" panose="02020603050405020304" pitchFamily="18" charset="0"/>
                          <a:ea typeface="標楷體" panose="03000509000000000000" pitchFamily="65" charset="-120"/>
                          <a:cs typeface="Times New Roman" panose="02020603050405020304" pitchFamily="18" charset="0"/>
                        </a:rPr>
                        <a:t>0.05/1</a:t>
                      </a:r>
                      <a:endParaRPr lang="zh-TW" sz="20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20487002"/>
                  </a:ext>
                </a:extLst>
              </a:tr>
              <a:tr h="1394920">
                <a:tc>
                  <a:txBody>
                    <a:bodyPr/>
                    <a:lstStyle/>
                    <a:p>
                      <a:pPr indent="127000" algn="l">
                        <a:lnSpc>
                          <a:spcPct val="150000"/>
                        </a:lnSpc>
                        <a:spcAft>
                          <a:spcPts val="0"/>
                        </a:spcAft>
                      </a:pPr>
                      <a:r>
                        <a:rPr lang="en-US" sz="2000" kern="12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Slack Aggregation</a:t>
                      </a:r>
                      <a:r>
                        <a:rPr lang="zh-TW" sz="2000" kern="12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的使用時機</a:t>
                      </a:r>
                      <a:endParaRPr lang="zh-TW" sz="20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Aft>
                          <a:spcPts val="0"/>
                        </a:spcAft>
                      </a:pPr>
                      <a:r>
                        <a:rPr lang="zh-TW" sz="2000" kern="12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溝通輪次</a:t>
                      </a:r>
                      <a:r>
                        <a:rPr lang="en-US" sz="2000" kern="12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&gt;3</a:t>
                      </a:r>
                      <a:r>
                        <a:rPr lang="zh-TW" sz="2000" kern="12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開始啟用</a:t>
                      </a:r>
                      <a:endParaRPr lang="zh-TW" sz="20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Aft>
                          <a:spcPts val="0"/>
                        </a:spcAft>
                      </a:pPr>
                      <a:r>
                        <a:rPr lang="zh-TW" sz="2000" kern="12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溝通輪次</a:t>
                      </a:r>
                      <a:r>
                        <a:rPr lang="en-US" sz="2000" kern="12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&gt;5</a:t>
                      </a:r>
                      <a:endParaRPr lang="zh-TW" sz="2000" kern="100" dirty="0">
                        <a:effectLst/>
                        <a:latin typeface="Times New Roman" panose="02020603050405020304" pitchFamily="18" charset="0"/>
                        <a:ea typeface="標楷體" panose="03000509000000000000" pitchFamily="65" charset="-120"/>
                        <a:cs typeface="Times New Roman" panose="02020603050405020304" pitchFamily="18" charset="0"/>
                      </a:endParaRPr>
                    </a:p>
                    <a:p>
                      <a:pPr indent="127000" algn="ctr">
                        <a:lnSpc>
                          <a:spcPct val="150000"/>
                        </a:lnSpc>
                        <a:spcAft>
                          <a:spcPts val="0"/>
                        </a:spcAft>
                      </a:pPr>
                      <a:r>
                        <a:rPr lang="zh-TW" sz="2000" kern="12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開始啟用</a:t>
                      </a:r>
                      <a:endParaRPr lang="zh-TW" sz="20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Aft>
                          <a:spcPts val="0"/>
                        </a:spcAft>
                      </a:pPr>
                      <a:r>
                        <a:rPr lang="zh-TW" sz="2000" kern="12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溝通輪次</a:t>
                      </a:r>
                      <a:r>
                        <a:rPr lang="en-US" sz="2000" kern="12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&gt;2</a:t>
                      </a:r>
                      <a:endParaRPr lang="zh-TW" sz="2000" kern="100">
                        <a:effectLst/>
                        <a:latin typeface="Times New Roman" panose="02020603050405020304" pitchFamily="18" charset="0"/>
                        <a:ea typeface="標楷體" panose="03000509000000000000" pitchFamily="65" charset="-120"/>
                        <a:cs typeface="Times New Roman" panose="02020603050405020304" pitchFamily="18" charset="0"/>
                      </a:endParaRPr>
                    </a:p>
                    <a:p>
                      <a:pPr indent="127000" algn="ctr">
                        <a:lnSpc>
                          <a:spcPct val="150000"/>
                        </a:lnSpc>
                        <a:spcAft>
                          <a:spcPts val="0"/>
                        </a:spcAft>
                      </a:pPr>
                      <a:r>
                        <a:rPr lang="zh-TW" sz="2000" kern="12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開始啟用</a:t>
                      </a:r>
                      <a:endParaRPr lang="zh-TW" sz="20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Aft>
                          <a:spcPts val="0"/>
                        </a:spcAft>
                      </a:pPr>
                      <a:r>
                        <a:rPr lang="zh-TW" sz="2000" kern="100" dirty="0">
                          <a:effectLst/>
                          <a:latin typeface="Times New Roman" panose="02020603050405020304" pitchFamily="18" charset="0"/>
                          <a:ea typeface="標楷體" panose="03000509000000000000" pitchFamily="65" charset="-120"/>
                          <a:cs typeface="Times New Roman" panose="02020603050405020304" pitchFamily="18" charset="0"/>
                        </a:rPr>
                        <a:t>每五個</a:t>
                      </a:r>
                      <a:r>
                        <a:rPr lang="zh-TW" sz="2000" kern="12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輪次，</a:t>
                      </a:r>
                      <a:r>
                        <a:rPr lang="zh-TW" sz="2000" kern="100" dirty="0">
                          <a:effectLst/>
                          <a:latin typeface="Times New Roman" panose="02020603050405020304" pitchFamily="18" charset="0"/>
                          <a:ea typeface="標楷體" panose="03000509000000000000" pitchFamily="65" charset="-120"/>
                          <a:cs typeface="Times New Roman" panose="02020603050405020304" pitchFamily="18" charset="0"/>
                        </a:rPr>
                        <a:t>使用一次；其他輪次只聚合客戶。</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36874742"/>
                  </a:ext>
                </a:extLst>
              </a:tr>
            </a:tbl>
          </a:graphicData>
        </a:graphic>
      </p:graphicFrame>
    </p:spTree>
    <p:extLst>
      <p:ext uri="{BB962C8B-B14F-4D97-AF65-F5344CB8AC3E}">
        <p14:creationId xmlns:p14="http://schemas.microsoft.com/office/powerpoint/2010/main" val="338293392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260676" y="5032"/>
            <a:ext cx="6199208" cy="861791"/>
          </a:xfrm>
        </p:spPr>
        <p:txBody>
          <a:bodyPr>
            <a:normAutofit/>
          </a:bodyPr>
          <a:lstStyle/>
          <a:p>
            <a:r>
              <a:rPr lang="en-US" altLang="zh-TW" sz="3600" dirty="0" smtClean="0"/>
              <a:t>Federated Learning </a:t>
            </a:r>
            <a:r>
              <a:rPr lang="zh-TW" altLang="en-US" sz="3600" dirty="0" smtClean="0"/>
              <a:t>運作機制</a:t>
            </a:r>
            <a:r>
              <a:rPr lang="en-US" altLang="zh-TW" sz="3600" dirty="0" smtClean="0"/>
              <a:t>[2]</a:t>
            </a:r>
            <a:endParaRPr lang="zh-TW" altLang="en-US" sz="3600" dirty="0"/>
          </a:p>
        </p:txBody>
      </p:sp>
      <p:sp>
        <p:nvSpPr>
          <p:cNvPr id="4" name="投影片編號版面配置區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BC1835-9A42-479B-97D9-E66884E14027}" type="slidenum">
              <a:rPr kumimoji="0" lang="zh-TW" altLang="en-US" sz="1200" b="0" i="0" u="none" strike="noStrike" kern="1200" cap="none" spc="0" normalizeH="0" baseline="0" noProof="0" smtClean="0">
                <a:ln>
                  <a:noFill/>
                </a:ln>
                <a:solidFill>
                  <a:prstClr val="black">
                    <a:tint val="75000"/>
                  </a:prstClr>
                </a:solidFill>
                <a:effectLst/>
                <a:uLnTx/>
                <a:uFillTx/>
                <a:latin typeface="Microsoft JhengHei" panose="020B0604030504040204" pitchFamily="34" charset="-120"/>
                <a:ea typeface="Microsoft JhengHei" panose="020B0604030504040204" pitchFamily="34"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zh-TW" altLang="en-US" sz="1200" b="0" i="0" u="none" strike="noStrike" kern="1200" cap="none" spc="0" normalizeH="0" baseline="0" noProof="0" dirty="0">
              <a:ln>
                <a:noFill/>
              </a:ln>
              <a:solidFill>
                <a:prstClr val="black">
                  <a:tint val="75000"/>
                </a:prstClr>
              </a:solidFill>
              <a:effectLst/>
              <a:uLnTx/>
              <a:uFillTx/>
              <a:latin typeface="Microsoft JhengHei" panose="020B0604030504040204" pitchFamily="34" charset="-120"/>
              <a:ea typeface="Microsoft JhengHei" panose="020B0604030504040204" pitchFamily="34" charset="-120"/>
              <a:cs typeface="+mn-cs"/>
            </a:endParaRPr>
          </a:p>
        </p:txBody>
      </p:sp>
      <p:sp>
        <p:nvSpPr>
          <p:cNvPr id="9" name="內容版面配置區 8"/>
          <p:cNvSpPr>
            <a:spLocks noGrp="1"/>
          </p:cNvSpPr>
          <p:nvPr>
            <p:ph idx="1"/>
          </p:nvPr>
        </p:nvSpPr>
        <p:spPr>
          <a:xfrm>
            <a:off x="843263" y="886715"/>
            <a:ext cx="10813331" cy="4351338"/>
          </a:xfrm>
        </p:spPr>
        <p:txBody>
          <a:bodyPr>
            <a:noAutofit/>
          </a:bodyPr>
          <a:lstStyle/>
          <a:p>
            <a:pPr marL="457200" indent="-457200">
              <a:buAutoNum type="arabicParenBoth"/>
            </a:pPr>
            <a:r>
              <a:rPr lang="en-US" altLang="zh-TW" sz="2200" b="1" dirty="0" smtClean="0"/>
              <a:t>Client</a:t>
            </a:r>
            <a:r>
              <a:rPr lang="zh-TW" altLang="en-US" sz="2200" b="1" dirty="0" smtClean="0"/>
              <a:t> </a:t>
            </a:r>
            <a:r>
              <a:rPr lang="en-US" altLang="zh-TW" sz="2200" b="1" dirty="0" smtClean="0"/>
              <a:t>Update</a:t>
            </a:r>
            <a:r>
              <a:rPr lang="en-US" altLang="zh-TW" sz="2200" dirty="0"/>
              <a:t>: </a:t>
            </a:r>
            <a:endParaRPr lang="en-US" altLang="zh-TW" sz="2200" dirty="0" smtClean="0"/>
          </a:p>
          <a:p>
            <a:pPr marL="0" indent="0">
              <a:buNone/>
            </a:pPr>
            <a:r>
              <a:rPr lang="zh-TW" altLang="en-US" sz="2200" dirty="0"/>
              <a:t> </a:t>
            </a:r>
            <a:r>
              <a:rPr lang="zh-TW" altLang="en-US" sz="2200" dirty="0" smtClean="0"/>
              <a:t>    每個客戶端各自訓練自己擁有的資料。</a:t>
            </a:r>
            <a:endParaRPr lang="en-US" altLang="zh-TW" sz="2200" dirty="0" smtClean="0"/>
          </a:p>
          <a:p>
            <a:pPr marL="0" indent="0">
              <a:buNone/>
            </a:pPr>
            <a:endParaRPr lang="en-US" altLang="zh-TW" sz="2200" dirty="0" smtClean="0"/>
          </a:p>
          <a:p>
            <a:pPr marL="0" indent="0">
              <a:buNone/>
            </a:pPr>
            <a:r>
              <a:rPr lang="en-US" altLang="zh-TW" sz="2200" b="1" dirty="0" smtClean="0"/>
              <a:t>(</a:t>
            </a:r>
            <a:r>
              <a:rPr lang="en-US" altLang="zh-TW" sz="2200" b="1" dirty="0"/>
              <a:t>2) Forward </a:t>
            </a:r>
            <a:r>
              <a:rPr lang="en-US" altLang="zh-TW" sz="2200" b="1" dirty="0" smtClean="0"/>
              <a:t>Communication</a:t>
            </a:r>
            <a:r>
              <a:rPr lang="en-US" altLang="zh-TW" sz="2200" dirty="0" smtClean="0"/>
              <a:t>:</a:t>
            </a:r>
          </a:p>
          <a:p>
            <a:pPr marL="0" indent="0">
              <a:buNone/>
            </a:pPr>
            <a:r>
              <a:rPr lang="en-US" altLang="zh-TW" sz="2200" dirty="0"/>
              <a:t> </a:t>
            </a:r>
            <a:r>
              <a:rPr lang="en-US" altLang="zh-TW" sz="2200" dirty="0" smtClean="0"/>
              <a:t>    </a:t>
            </a:r>
            <a:r>
              <a:rPr lang="zh-TW" altLang="en-US" sz="2200" dirty="0" smtClean="0"/>
              <a:t>每個</a:t>
            </a:r>
            <a:r>
              <a:rPr lang="zh-TW" altLang="en-US" sz="2200" dirty="0"/>
              <a:t>客戶端將</a:t>
            </a:r>
            <a:r>
              <a:rPr lang="zh-TW" altLang="en-US" sz="2200" dirty="0" smtClean="0"/>
              <a:t>訓練完成的模型權重傳到中心伺服器。</a:t>
            </a:r>
            <a:endParaRPr lang="en-US" altLang="zh-TW" sz="2200" dirty="0" smtClean="0"/>
          </a:p>
          <a:p>
            <a:pPr marL="0" indent="0">
              <a:buNone/>
            </a:pPr>
            <a:endParaRPr lang="en-US" altLang="zh-TW" sz="2200" dirty="0" smtClean="0"/>
          </a:p>
          <a:p>
            <a:pPr marL="0" indent="0">
              <a:buNone/>
            </a:pPr>
            <a:r>
              <a:rPr lang="en-US" altLang="zh-TW" sz="2200" b="1" dirty="0" smtClean="0"/>
              <a:t>(3) </a:t>
            </a:r>
            <a:r>
              <a:rPr lang="en-US" altLang="zh-TW" sz="2200" b="1" dirty="0"/>
              <a:t>Server Aggregate </a:t>
            </a:r>
            <a:r>
              <a:rPr lang="en-US" altLang="zh-TW" sz="2200" dirty="0" smtClean="0"/>
              <a:t>:</a:t>
            </a:r>
          </a:p>
          <a:p>
            <a:pPr marL="0" indent="0">
              <a:buNone/>
            </a:pPr>
            <a:r>
              <a:rPr lang="en-US" altLang="zh-TW" sz="2200" dirty="0" smtClean="0"/>
              <a:t>     </a:t>
            </a:r>
            <a:r>
              <a:rPr lang="zh-TW" altLang="en-US" sz="2200" dirty="0" smtClean="0"/>
              <a:t>中心伺服器負責將所有客戶的模型權重，透過聚合演算法，整合成全</a:t>
            </a:r>
            <a:r>
              <a:rPr lang="zh-TW" altLang="en-US" sz="2200" dirty="0"/>
              <a:t>域</a:t>
            </a:r>
            <a:r>
              <a:rPr lang="zh-TW" altLang="en-US" sz="2200" dirty="0" smtClean="0"/>
              <a:t>模型。</a:t>
            </a:r>
            <a:endParaRPr lang="en-US" altLang="zh-TW" sz="2200" dirty="0" smtClean="0"/>
          </a:p>
          <a:p>
            <a:pPr marL="0" indent="0">
              <a:buNone/>
            </a:pPr>
            <a:endParaRPr lang="en-US" altLang="zh-TW" sz="2200" dirty="0" smtClean="0"/>
          </a:p>
          <a:p>
            <a:pPr marL="0" indent="0">
              <a:buNone/>
            </a:pPr>
            <a:r>
              <a:rPr lang="en-US" altLang="zh-TW" sz="2200" b="1" dirty="0" smtClean="0"/>
              <a:t>(4</a:t>
            </a:r>
            <a:r>
              <a:rPr lang="en-US" altLang="zh-TW" sz="2200" b="1" dirty="0"/>
              <a:t>) Backward Communication</a:t>
            </a:r>
            <a:r>
              <a:rPr lang="en-US" altLang="zh-TW" sz="2200" dirty="0" smtClean="0"/>
              <a:t>:</a:t>
            </a:r>
          </a:p>
          <a:p>
            <a:pPr marL="0" indent="0">
              <a:buNone/>
            </a:pPr>
            <a:r>
              <a:rPr lang="en-US" altLang="zh-TW" sz="2200" dirty="0" smtClean="0"/>
              <a:t>    </a:t>
            </a:r>
            <a:r>
              <a:rPr lang="zh-TW" altLang="en-US" sz="2200" dirty="0" smtClean="0"/>
              <a:t> 將整合後的全</a:t>
            </a:r>
            <a:r>
              <a:rPr lang="zh-TW" altLang="en-US" sz="2200" dirty="0"/>
              <a:t>域</a:t>
            </a:r>
            <a:r>
              <a:rPr lang="zh-TW" altLang="en-US" sz="2200" dirty="0" smtClean="0"/>
              <a:t>模型，傳送給</a:t>
            </a:r>
            <a:r>
              <a:rPr lang="zh-TW" altLang="en-US" sz="2200" dirty="0"/>
              <a:t>客戶</a:t>
            </a:r>
            <a:r>
              <a:rPr lang="zh-TW" altLang="en-US" sz="2200" dirty="0" smtClean="0"/>
              <a:t>端，並重複</a:t>
            </a:r>
            <a:r>
              <a:rPr lang="en-US" altLang="zh-TW" sz="2200" dirty="0" smtClean="0"/>
              <a:t>(1)</a:t>
            </a:r>
            <a:r>
              <a:rPr lang="zh-TW" altLang="en-US" sz="2200" dirty="0" smtClean="0"/>
              <a:t>直到收斂。</a:t>
            </a:r>
            <a:endParaRPr lang="zh-TW" altLang="en-US" sz="2200" dirty="0"/>
          </a:p>
        </p:txBody>
      </p:sp>
      <p:grpSp>
        <p:nvGrpSpPr>
          <p:cNvPr id="5" name="群組 4"/>
          <p:cNvGrpSpPr/>
          <p:nvPr/>
        </p:nvGrpSpPr>
        <p:grpSpPr>
          <a:xfrm>
            <a:off x="7670734" y="787292"/>
            <a:ext cx="4100776" cy="2682470"/>
            <a:chOff x="7063517" y="1310640"/>
            <a:chExt cx="4542565" cy="2976716"/>
          </a:xfrm>
        </p:grpSpPr>
        <p:pic>
          <p:nvPicPr>
            <p:cNvPr id="11" name="圖片 10"/>
            <p:cNvPicPr>
              <a:picLocks noChangeAspect="1"/>
            </p:cNvPicPr>
            <p:nvPr/>
          </p:nvPicPr>
          <p:blipFill>
            <a:blip r:embed="rId3"/>
            <a:stretch>
              <a:fillRect/>
            </a:stretch>
          </p:blipFill>
          <p:spPr>
            <a:xfrm>
              <a:off x="7063517" y="1310640"/>
              <a:ext cx="4542565" cy="2976716"/>
            </a:xfrm>
            <a:prstGeom prst="rect">
              <a:avLst/>
            </a:prstGeom>
          </p:spPr>
        </p:pic>
        <p:sp>
          <p:nvSpPr>
            <p:cNvPr id="3" name="矩形 2"/>
            <p:cNvSpPr/>
            <p:nvPr/>
          </p:nvSpPr>
          <p:spPr>
            <a:xfrm>
              <a:off x="9961880" y="1310640"/>
              <a:ext cx="1468120" cy="3800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10" name="文字方塊 9"/>
          <p:cNvSpPr txBox="1"/>
          <p:nvPr/>
        </p:nvSpPr>
        <p:spPr>
          <a:xfrm>
            <a:off x="1335187" y="5965196"/>
            <a:ext cx="10081138" cy="461665"/>
          </a:xfrm>
          <a:prstGeom prst="rect">
            <a:avLst/>
          </a:prstGeom>
          <a:noFill/>
        </p:spPr>
        <p:txBody>
          <a:bodyPr wrap="square" rtlCol="0">
            <a:spAutoFit/>
          </a:bodyPr>
          <a:lstStyle/>
          <a:p>
            <a:r>
              <a:rPr lang="zh-TW" altLang="en-US" sz="2400" dirty="0" smtClean="0">
                <a:latin typeface="標楷體" panose="03000509000000000000" pitchFamily="65" charset="-120"/>
                <a:ea typeface="標楷體" panose="03000509000000000000" pitchFamily="65" charset="-120"/>
              </a:rPr>
              <a:t>完成以上四個步驟一次，即為一個溝通輪次</a:t>
            </a:r>
            <a:r>
              <a:rPr lang="en-US" altLang="zh-TW" sz="2400" dirty="0" smtClean="0">
                <a:latin typeface="Times New Roman" panose="02020603050405020304" pitchFamily="18" charset="0"/>
                <a:cs typeface="Times New Roman" panose="02020603050405020304" pitchFamily="18" charset="0"/>
              </a:rPr>
              <a:t>(communication round)</a:t>
            </a:r>
            <a:r>
              <a:rPr lang="zh-TW" altLang="en-US" sz="2400" dirty="0" smtClean="0"/>
              <a:t>。</a:t>
            </a:r>
            <a:endParaRPr lang="zh-TW" altLang="en-US" sz="2400" dirty="0"/>
          </a:p>
        </p:txBody>
      </p:sp>
      <p:sp>
        <p:nvSpPr>
          <p:cNvPr id="12" name="向右箭號 11"/>
          <p:cNvSpPr/>
          <p:nvPr/>
        </p:nvSpPr>
        <p:spPr>
          <a:xfrm>
            <a:off x="390716" y="6018059"/>
            <a:ext cx="752354" cy="355941"/>
          </a:xfrm>
          <a:prstGeom prst="rightArrow">
            <a:avLst>
              <a:gd name="adj1" fmla="val 50000"/>
              <a:gd name="adj2" fmla="val 4365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8121524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274557" y="232253"/>
            <a:ext cx="10515600" cy="1325563"/>
          </a:xfrm>
        </p:spPr>
        <p:txBody>
          <a:bodyPr/>
          <a:lstStyle/>
          <a:p>
            <a:r>
              <a:rPr lang="zh-TW" altLang="en-US" dirty="0" smtClean="0"/>
              <a:t>聯邦學習的安全聚合守則</a:t>
            </a:r>
            <a:r>
              <a:rPr lang="en-US" altLang="zh-TW" dirty="0" smtClean="0"/>
              <a:t>[2]</a:t>
            </a:r>
            <a:endParaRPr lang="zh-TW" altLang="en-US" dirty="0"/>
          </a:p>
        </p:txBody>
      </p:sp>
      <p:sp>
        <p:nvSpPr>
          <p:cNvPr id="4" name="投影片編號版面配置區 3"/>
          <p:cNvSpPr>
            <a:spLocks noGrp="1"/>
          </p:cNvSpPr>
          <p:nvPr>
            <p:ph type="sldNum" sz="quarter" idx="12"/>
          </p:nvPr>
        </p:nvSpPr>
        <p:spPr>
          <a:xfrm>
            <a:off x="9046957" y="6264405"/>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BC1835-9A42-479B-97D9-E66884E14027}" type="slidenum">
              <a:rPr kumimoji="0" lang="zh-TW" altLang="en-US" sz="1200" b="0" i="0" u="none" strike="noStrike" kern="1200" cap="none" spc="0" normalizeH="0" baseline="0" noProof="0" smtClean="0">
                <a:ln>
                  <a:noFill/>
                </a:ln>
                <a:solidFill>
                  <a:prstClr val="black">
                    <a:tint val="75000"/>
                  </a:prstClr>
                </a:solidFill>
                <a:effectLst/>
                <a:uLnTx/>
                <a:uFillTx/>
                <a:latin typeface="Microsoft JhengHei" panose="020B0604030504040204" pitchFamily="34" charset="-120"/>
                <a:ea typeface="Microsoft JhengHei" panose="020B0604030504040204" pitchFamily="34"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zh-TW" altLang="en-US" sz="1200" b="0" i="0" u="none" strike="noStrike" kern="1200" cap="none" spc="0" normalizeH="0" baseline="0" noProof="0" dirty="0">
              <a:ln>
                <a:noFill/>
              </a:ln>
              <a:solidFill>
                <a:prstClr val="black">
                  <a:tint val="75000"/>
                </a:prstClr>
              </a:solidFill>
              <a:effectLst/>
              <a:uLnTx/>
              <a:uFillTx/>
              <a:latin typeface="Microsoft JhengHei" panose="020B0604030504040204" pitchFamily="34" charset="-120"/>
              <a:ea typeface="Microsoft JhengHei" panose="020B0604030504040204" pitchFamily="34" charset="-120"/>
              <a:cs typeface="+mn-cs"/>
            </a:endParaRPr>
          </a:p>
        </p:txBody>
      </p:sp>
      <p:sp>
        <p:nvSpPr>
          <p:cNvPr id="9" name="內容版面配置區 8"/>
          <p:cNvSpPr>
            <a:spLocks noGrp="1"/>
          </p:cNvSpPr>
          <p:nvPr>
            <p:ph idx="1"/>
          </p:nvPr>
        </p:nvSpPr>
        <p:spPr>
          <a:xfrm>
            <a:off x="1274557" y="1512399"/>
            <a:ext cx="10813331" cy="2585039"/>
          </a:xfrm>
        </p:spPr>
        <p:txBody>
          <a:bodyPr>
            <a:normAutofit/>
          </a:bodyPr>
          <a:lstStyle/>
          <a:p>
            <a:pPr marL="457200" indent="-457200">
              <a:buAutoNum type="arabicParenBoth"/>
            </a:pPr>
            <a:r>
              <a:rPr lang="zh-TW" altLang="en-US" dirty="0" smtClean="0"/>
              <a:t> </a:t>
            </a:r>
            <a:r>
              <a:rPr lang="zh-TW" altLang="zh-TW" dirty="0" smtClean="0"/>
              <a:t>客戶</a:t>
            </a:r>
            <a:r>
              <a:rPr lang="zh-TW" altLang="zh-TW" dirty="0"/>
              <a:t>端資料不</a:t>
            </a:r>
            <a:r>
              <a:rPr lang="zh-TW" altLang="zh-TW" dirty="0" smtClean="0"/>
              <a:t>外流</a:t>
            </a:r>
            <a:r>
              <a:rPr lang="en-US" altLang="zh-TW" dirty="0" smtClean="0"/>
              <a:t>: </a:t>
            </a:r>
            <a:r>
              <a:rPr lang="zh-TW" altLang="en-US" dirty="0" smtClean="0"/>
              <a:t>客戶端的資料只留在自身設備上。</a:t>
            </a:r>
            <a:endParaRPr lang="en-US" altLang="zh-TW" dirty="0" smtClean="0"/>
          </a:p>
          <a:p>
            <a:pPr marL="0" indent="0">
              <a:buNone/>
            </a:pPr>
            <a:endParaRPr lang="en-US" altLang="zh-TW" dirty="0" smtClean="0"/>
          </a:p>
          <a:p>
            <a:pPr marL="0" indent="0">
              <a:buNone/>
            </a:pPr>
            <a:r>
              <a:rPr lang="en-US" altLang="zh-TW" dirty="0" smtClean="0"/>
              <a:t>(</a:t>
            </a:r>
            <a:r>
              <a:rPr lang="en-US" altLang="zh-TW" dirty="0"/>
              <a:t>2</a:t>
            </a:r>
            <a:r>
              <a:rPr lang="en-US" altLang="zh-TW" dirty="0" smtClean="0"/>
              <a:t>)</a:t>
            </a:r>
            <a:r>
              <a:rPr lang="zh-TW" altLang="en-US" dirty="0" smtClean="0"/>
              <a:t> </a:t>
            </a:r>
            <a:r>
              <a:rPr lang="zh-TW" altLang="zh-TW" dirty="0" smtClean="0"/>
              <a:t>客戶</a:t>
            </a:r>
            <a:r>
              <a:rPr lang="zh-TW" altLang="zh-TW" dirty="0"/>
              <a:t>端與中心伺服器間，不直接</a:t>
            </a:r>
            <a:r>
              <a:rPr lang="zh-TW" altLang="zh-TW" dirty="0" smtClean="0"/>
              <a:t>傳輸訓練資料</a:t>
            </a:r>
            <a:r>
              <a:rPr lang="en-US" altLang="zh-TW" dirty="0" smtClean="0"/>
              <a:t>:</a:t>
            </a:r>
            <a:r>
              <a:rPr lang="zh-TW" altLang="en-US" dirty="0" smtClean="0"/>
              <a:t> 只傳輸模型。</a:t>
            </a:r>
            <a:endParaRPr lang="en-US" altLang="zh-TW" dirty="0" smtClean="0"/>
          </a:p>
          <a:p>
            <a:pPr marL="0" indent="0">
              <a:buNone/>
            </a:pPr>
            <a:endParaRPr lang="en-US" altLang="zh-TW" dirty="0" smtClean="0"/>
          </a:p>
          <a:p>
            <a:pPr marL="0" indent="0">
              <a:buNone/>
            </a:pPr>
            <a:r>
              <a:rPr lang="en-US" altLang="zh-TW" dirty="0" smtClean="0"/>
              <a:t>(3)</a:t>
            </a:r>
            <a:r>
              <a:rPr lang="zh-TW" altLang="en-US" dirty="0" smtClean="0"/>
              <a:t> </a:t>
            </a:r>
            <a:r>
              <a:rPr lang="zh-TW" altLang="zh-TW" dirty="0" smtClean="0"/>
              <a:t>客戶</a:t>
            </a:r>
            <a:r>
              <a:rPr lang="zh-TW" altLang="zh-TW" dirty="0"/>
              <a:t>端資料不</a:t>
            </a:r>
            <a:r>
              <a:rPr lang="zh-TW" altLang="zh-TW" dirty="0" smtClean="0"/>
              <a:t>共享</a:t>
            </a:r>
            <a:r>
              <a:rPr lang="en-US" altLang="zh-TW" dirty="0" smtClean="0"/>
              <a:t>!</a:t>
            </a:r>
          </a:p>
          <a:p>
            <a:pPr marL="0" indent="0">
              <a:buNone/>
            </a:pPr>
            <a:endParaRPr lang="en-US" altLang="zh-TW" sz="2400" dirty="0" smtClean="0"/>
          </a:p>
        </p:txBody>
      </p:sp>
      <p:grpSp>
        <p:nvGrpSpPr>
          <p:cNvPr id="15" name="群組 14"/>
          <p:cNvGrpSpPr/>
          <p:nvPr/>
        </p:nvGrpSpPr>
        <p:grpSpPr>
          <a:xfrm>
            <a:off x="5825279" y="3215971"/>
            <a:ext cx="5379015" cy="2846849"/>
            <a:chOff x="5642658" y="3437286"/>
            <a:chExt cx="5566902" cy="3027174"/>
          </a:xfrm>
        </p:grpSpPr>
        <p:pic>
          <p:nvPicPr>
            <p:cNvPr id="13" name="圖片 12"/>
            <p:cNvPicPr>
              <a:picLocks noChangeAspect="1"/>
            </p:cNvPicPr>
            <p:nvPr/>
          </p:nvPicPr>
          <p:blipFill>
            <a:blip r:embed="rId2"/>
            <a:stretch>
              <a:fillRect/>
            </a:stretch>
          </p:blipFill>
          <p:spPr>
            <a:xfrm>
              <a:off x="5926012" y="3437286"/>
              <a:ext cx="5283548" cy="2824618"/>
            </a:xfrm>
            <a:prstGeom prst="rect">
              <a:avLst/>
            </a:prstGeom>
          </p:spPr>
        </p:pic>
        <p:sp>
          <p:nvSpPr>
            <p:cNvPr id="6" name="橢圓 5"/>
            <p:cNvSpPr/>
            <p:nvPr/>
          </p:nvSpPr>
          <p:spPr>
            <a:xfrm>
              <a:off x="5642658" y="5308152"/>
              <a:ext cx="1116957" cy="111117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橢圓 9"/>
            <p:cNvSpPr/>
            <p:nvPr/>
          </p:nvSpPr>
          <p:spPr>
            <a:xfrm>
              <a:off x="6939023" y="5245179"/>
              <a:ext cx="1220903" cy="1219281"/>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橢圓 10"/>
            <p:cNvSpPr/>
            <p:nvPr/>
          </p:nvSpPr>
          <p:spPr>
            <a:xfrm>
              <a:off x="9371748" y="5200041"/>
              <a:ext cx="1220903" cy="1219281"/>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7" name="向下箭號 6"/>
          <p:cNvSpPr/>
          <p:nvPr/>
        </p:nvSpPr>
        <p:spPr>
          <a:xfrm rot="5400000">
            <a:off x="4873632" y="4754221"/>
            <a:ext cx="469931" cy="1017390"/>
          </a:xfrm>
          <a:prstGeom prst="downArrow">
            <a:avLst>
              <a:gd name="adj1" fmla="val 41525"/>
              <a:gd name="adj2" fmla="val 4830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文字方塊 7"/>
          <p:cNvSpPr txBox="1"/>
          <p:nvPr/>
        </p:nvSpPr>
        <p:spPr>
          <a:xfrm>
            <a:off x="1984265" y="4450807"/>
            <a:ext cx="2580504" cy="1200329"/>
          </a:xfrm>
          <a:prstGeom prst="rect">
            <a:avLst/>
          </a:prstGeom>
          <a:noFill/>
        </p:spPr>
        <p:txBody>
          <a:bodyPr wrap="square" rtlCol="0">
            <a:spAutoFit/>
          </a:bodyPr>
          <a:lstStyle/>
          <a:p>
            <a:pPr algn="ctr"/>
            <a:r>
              <a:rPr lang="en-US" altLang="zh-TW" sz="3600" dirty="0" smtClean="0">
                <a:latin typeface="Times New Roman" panose="02020603050405020304" pitchFamily="18" charset="0"/>
                <a:cs typeface="Times New Roman" panose="02020603050405020304" pitchFamily="18" charset="0"/>
              </a:rPr>
              <a:t>Non-IID </a:t>
            </a:r>
          </a:p>
          <a:p>
            <a:pPr algn="ctr"/>
            <a:r>
              <a:rPr lang="zh-TW" altLang="en-US" sz="3600" dirty="0" smtClean="0">
                <a:latin typeface="標楷體" panose="03000509000000000000" pitchFamily="65" charset="-120"/>
                <a:ea typeface="標楷體" panose="03000509000000000000" pitchFamily="65" charset="-120"/>
                <a:cs typeface="Times New Roman" panose="02020603050405020304" pitchFamily="18" charset="0"/>
              </a:rPr>
              <a:t>異質性問題</a:t>
            </a:r>
            <a:endParaRPr lang="zh-TW" altLang="en-US" sz="3600" dirty="0">
              <a:latin typeface="標楷體" panose="03000509000000000000" pitchFamily="65" charset="-120"/>
              <a:ea typeface="標楷體" panose="03000509000000000000" pitchFamily="65" charset="-120"/>
              <a:cs typeface="Times New Roman" panose="02020603050405020304" pitchFamily="18" charset="0"/>
            </a:endParaRPr>
          </a:p>
        </p:txBody>
      </p:sp>
      <p:sp>
        <p:nvSpPr>
          <p:cNvPr id="12" name="文字方塊 11"/>
          <p:cNvSpPr txBox="1"/>
          <p:nvPr/>
        </p:nvSpPr>
        <p:spPr>
          <a:xfrm>
            <a:off x="1539823" y="5726549"/>
            <a:ext cx="3634261" cy="400110"/>
          </a:xfrm>
          <a:prstGeom prst="rect">
            <a:avLst/>
          </a:prstGeom>
          <a:noFill/>
        </p:spPr>
        <p:txBody>
          <a:bodyPr wrap="square" rtlCol="0">
            <a:spAutoFit/>
          </a:bodyPr>
          <a:lstStyle/>
          <a:p>
            <a:r>
              <a:rPr lang="zh-TW" altLang="en-US" sz="2000" dirty="0" smtClean="0">
                <a:latin typeface="標楷體" panose="03000509000000000000" pitchFamily="65" charset="-120"/>
                <a:ea typeface="標楷體" panose="03000509000000000000" pitchFamily="65" charset="-120"/>
              </a:rPr>
              <a:t>客戶端資料分布或資料量不同</a:t>
            </a:r>
            <a:endParaRPr lang="zh-TW" altLang="en-US" sz="2000" dirty="0">
              <a:latin typeface="標楷體" panose="03000509000000000000" pitchFamily="65" charset="-120"/>
              <a:ea typeface="標楷體" panose="03000509000000000000" pitchFamily="65" charset="-120"/>
            </a:endParaRPr>
          </a:p>
        </p:txBody>
      </p:sp>
      <p:sp>
        <p:nvSpPr>
          <p:cNvPr id="14" name="文字方塊 13"/>
          <p:cNvSpPr txBox="1"/>
          <p:nvPr/>
        </p:nvSpPr>
        <p:spPr>
          <a:xfrm>
            <a:off x="835413" y="6171196"/>
            <a:ext cx="5745034" cy="400110"/>
          </a:xfrm>
          <a:prstGeom prst="rect">
            <a:avLst/>
          </a:prstGeom>
          <a:noFill/>
        </p:spPr>
        <p:txBody>
          <a:bodyPr wrap="square" rtlCol="0">
            <a:spAutoFit/>
          </a:bodyPr>
          <a:lstStyle/>
          <a:p>
            <a:r>
              <a:rPr lang="zh-TW" altLang="en-US" sz="2000" dirty="0" smtClean="0">
                <a:latin typeface="標楷體" panose="03000509000000000000" pitchFamily="65" charset="-120"/>
                <a:ea typeface="標楷體" panose="03000509000000000000" pitchFamily="65" charset="-120"/>
              </a:rPr>
              <a:t>符合現實狀況，本研究僅探討</a:t>
            </a:r>
            <a:r>
              <a:rPr lang="en-US" altLang="zh-TW" sz="2000" dirty="0" smtClean="0">
                <a:latin typeface="Times New Roman" panose="02020603050405020304" pitchFamily="18" charset="0"/>
                <a:ea typeface="標楷體" panose="03000509000000000000" pitchFamily="65" charset="-120"/>
                <a:cs typeface="Times New Roman" panose="02020603050405020304" pitchFamily="18" charset="0"/>
              </a:rPr>
              <a:t>non-IID(</a:t>
            </a:r>
            <a:r>
              <a:rPr lang="zh-TW" altLang="en-US" sz="2000" dirty="0" smtClean="0">
                <a:latin typeface="Times New Roman" panose="02020603050405020304" pitchFamily="18" charset="0"/>
                <a:ea typeface="標楷體" panose="03000509000000000000" pitchFamily="65" charset="-120"/>
                <a:cs typeface="Times New Roman" panose="02020603050405020304" pitchFamily="18" charset="0"/>
              </a:rPr>
              <a:t>異質性</a:t>
            </a:r>
            <a:r>
              <a:rPr lang="en-US" altLang="zh-TW" sz="2000" dirty="0" smtClean="0">
                <a:latin typeface="Times New Roman" panose="02020603050405020304" pitchFamily="18" charset="0"/>
                <a:ea typeface="標楷體" panose="03000509000000000000" pitchFamily="65" charset="-120"/>
                <a:cs typeface="Times New Roman" panose="02020603050405020304" pitchFamily="18" charset="0"/>
              </a:rPr>
              <a:t>)</a:t>
            </a:r>
            <a:endParaRPr lang="zh-TW" altLang="en-US" sz="2000" dirty="0">
              <a:latin typeface="Times New Roman" panose="02020603050405020304" pitchFamily="18" charset="0"/>
              <a:ea typeface="標楷體" panose="03000509000000000000" pitchFamily="65" charset="-120"/>
              <a:cs typeface="Times New Roman" panose="02020603050405020304" pitchFamily="18" charset="0"/>
            </a:endParaRPr>
          </a:p>
        </p:txBody>
      </p:sp>
    </p:spTree>
    <p:extLst>
      <p:ext uri="{BB962C8B-B14F-4D97-AF65-F5344CB8AC3E}">
        <p14:creationId xmlns:p14="http://schemas.microsoft.com/office/powerpoint/2010/main" val="390340123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FedAvg vs. FedProx</a:t>
            </a:r>
            <a:endParaRPr lang="zh-TW" altLang="en-US" dirty="0"/>
          </a:p>
        </p:txBody>
      </p:sp>
      <p:sp>
        <p:nvSpPr>
          <p:cNvPr id="4" name="投影片編號版面配置區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BC1835-9A42-479B-97D9-E66884E14027}" type="slidenum">
              <a:rPr kumimoji="0" lang="zh-TW" altLang="en-US" sz="1200" b="0" i="0" u="none" strike="noStrike" kern="1200" cap="none" spc="0" normalizeH="0" baseline="0" noProof="0" smtClean="0">
                <a:ln>
                  <a:noFill/>
                </a:ln>
                <a:solidFill>
                  <a:prstClr val="black">
                    <a:tint val="75000"/>
                  </a:prstClr>
                </a:solidFill>
                <a:effectLst/>
                <a:uLnTx/>
                <a:uFillTx/>
                <a:latin typeface="Microsoft JhengHei" panose="020B0604030504040204" pitchFamily="34" charset="-120"/>
                <a:ea typeface="Microsoft JhengHei" panose="020B0604030504040204" pitchFamily="34"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zh-TW" altLang="en-US" sz="1200" b="0" i="0" u="none" strike="noStrike" kern="1200" cap="none" spc="0" normalizeH="0" baseline="0" noProof="0">
              <a:ln>
                <a:noFill/>
              </a:ln>
              <a:solidFill>
                <a:prstClr val="black">
                  <a:tint val="75000"/>
                </a:prstClr>
              </a:solidFill>
              <a:effectLst/>
              <a:uLnTx/>
              <a:uFillTx/>
              <a:latin typeface="Microsoft JhengHei" panose="020B0604030504040204" pitchFamily="34" charset="-120"/>
              <a:ea typeface="Microsoft JhengHei" panose="020B0604030504040204" pitchFamily="34" charset="-120"/>
              <a:cs typeface="+mn-cs"/>
            </a:endParaRPr>
          </a:p>
        </p:txBody>
      </p:sp>
      <p:grpSp>
        <p:nvGrpSpPr>
          <p:cNvPr id="16" name="群組 15"/>
          <p:cNvGrpSpPr/>
          <p:nvPr/>
        </p:nvGrpSpPr>
        <p:grpSpPr>
          <a:xfrm>
            <a:off x="436941" y="2640478"/>
            <a:ext cx="11423364" cy="3715872"/>
            <a:chOff x="364210" y="1648810"/>
            <a:chExt cx="11332217" cy="4115496"/>
          </a:xfrm>
        </p:grpSpPr>
        <p:pic>
          <p:nvPicPr>
            <p:cNvPr id="6" name="圖片 5"/>
            <p:cNvPicPr>
              <a:picLocks noChangeAspect="1"/>
            </p:cNvPicPr>
            <p:nvPr/>
          </p:nvPicPr>
          <p:blipFill>
            <a:blip r:embed="rId2"/>
            <a:stretch>
              <a:fillRect/>
            </a:stretch>
          </p:blipFill>
          <p:spPr>
            <a:xfrm>
              <a:off x="364210" y="2341500"/>
              <a:ext cx="5530634" cy="3331280"/>
            </a:xfrm>
            <a:prstGeom prst="rect">
              <a:avLst/>
            </a:prstGeom>
          </p:spPr>
        </p:pic>
        <p:sp>
          <p:nvSpPr>
            <p:cNvPr id="7" name="文字方塊 6"/>
            <p:cNvSpPr txBox="1"/>
            <p:nvPr/>
          </p:nvSpPr>
          <p:spPr>
            <a:xfrm>
              <a:off x="6378802" y="1648811"/>
              <a:ext cx="5317625" cy="51131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smtClean="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FedProx</a:t>
              </a:r>
              <a:r>
                <a:rPr kumimoji="0" lang="zh-TW" altLang="en-US" sz="2400" b="0" i="0" u="none" strike="noStrike" kern="1200" cap="none" spc="0" normalizeH="0" baseline="0" noProof="0" dirty="0" smtClean="0">
                  <a:ln>
                    <a:noFill/>
                  </a:ln>
                  <a:solidFill>
                    <a:prstClr val="black"/>
                  </a:solidFill>
                  <a:effectLst/>
                  <a:uLnTx/>
                  <a:uFillTx/>
                  <a:latin typeface="Calibri" panose="020F0502020204030204"/>
                  <a:ea typeface="新細明體" panose="02020500000000000000" pitchFamily="18" charset="-120"/>
                  <a:cs typeface="+mn-cs"/>
                </a:rPr>
                <a:t> </a:t>
              </a:r>
              <a:r>
                <a:rPr kumimoji="0" lang="en-US" altLang="zh-TW" sz="2400" b="0" i="0" u="none" strike="noStrike" kern="1200" cap="none" spc="0" normalizeH="0" baseline="0" noProof="0" dirty="0" smtClean="0">
                  <a:ln>
                    <a:noFill/>
                  </a:ln>
                  <a:solidFill>
                    <a:prstClr val="black"/>
                  </a:solidFill>
                  <a:effectLst/>
                  <a:uLnTx/>
                  <a:uFillTx/>
                  <a:latin typeface="Calibri" panose="020F0502020204030204"/>
                  <a:ea typeface="新細明體" panose="02020500000000000000" pitchFamily="18" charset="-120"/>
                  <a:cs typeface="+mn-cs"/>
                </a:rPr>
                <a:t>:</a:t>
              </a:r>
              <a:r>
                <a:rPr kumimoji="0" lang="zh-TW" altLang="en-US" sz="2400" b="0" i="0" u="none" strike="noStrike" kern="120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rPr>
                <a:t> </a:t>
              </a:r>
              <a:r>
                <a:rPr kumimoji="0" lang="zh-TW" altLang="en-US" sz="2400" b="0" i="0" u="none" strike="noStrike" kern="1200" cap="none" spc="0" normalizeH="0" baseline="0" noProof="0" dirty="0" smtClean="0">
                  <a:ln>
                    <a:noFill/>
                  </a:ln>
                  <a:solidFill>
                    <a:prstClr val="black"/>
                  </a:solidFill>
                  <a:effectLst/>
                  <a:uLnTx/>
                  <a:uFillTx/>
                  <a:latin typeface="標楷體" panose="03000509000000000000" pitchFamily="65" charset="-120"/>
                  <a:ea typeface="標楷體" panose="03000509000000000000" pitchFamily="65" charset="-120"/>
                  <a:cs typeface="+mn-cs"/>
                </a:rPr>
                <a:t>考慮與</a:t>
              </a:r>
              <a:r>
                <a:rPr kumimoji="0" lang="en-US" altLang="zh-TW" sz="2400" b="0" i="0" u="none" strike="noStrike" kern="1200" cap="none" spc="0" normalizeH="0" baseline="0" noProof="0" dirty="0" smtClean="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global model</a:t>
              </a:r>
              <a:r>
                <a:rPr kumimoji="0" lang="zh-TW" altLang="en-US" sz="2400" b="0" i="0" u="none" strike="noStrike" kern="1200" cap="none" spc="0" normalizeH="0" baseline="0" noProof="0" dirty="0" smtClean="0">
                  <a:ln>
                    <a:noFill/>
                  </a:ln>
                  <a:solidFill>
                    <a:prstClr val="black"/>
                  </a:solidFill>
                  <a:effectLst/>
                  <a:uLnTx/>
                  <a:uFillTx/>
                  <a:latin typeface="標楷體" panose="03000509000000000000" pitchFamily="65" charset="-120"/>
                  <a:ea typeface="標楷體" panose="03000509000000000000" pitchFamily="65" charset="-120"/>
                  <a:cs typeface="+mn-cs"/>
                </a:rPr>
                <a:t>的距離</a:t>
              </a:r>
              <a:endParaRPr kumimoji="0" lang="zh-TW" altLang="en-US" sz="2400" b="0" i="0" u="none" strike="noStrike" kern="120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endParaRPr>
            </a:p>
          </p:txBody>
        </p:sp>
        <p:cxnSp>
          <p:nvCxnSpPr>
            <p:cNvPr id="9" name="直線接點 8"/>
            <p:cNvCxnSpPr/>
            <p:nvPr/>
          </p:nvCxnSpPr>
          <p:spPr>
            <a:xfrm>
              <a:off x="6036175" y="1648810"/>
              <a:ext cx="29762" cy="411549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文字方塊 9"/>
            <p:cNvSpPr txBox="1"/>
            <p:nvPr/>
          </p:nvSpPr>
          <p:spPr>
            <a:xfrm>
              <a:off x="416490" y="1648810"/>
              <a:ext cx="5531120" cy="51131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smtClean="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FedAvg</a:t>
              </a:r>
              <a:r>
                <a:rPr kumimoji="0" lang="zh-TW" altLang="en-US" sz="2400" b="0" i="0" u="none" strike="noStrike" kern="1200" cap="none" spc="0" normalizeH="0" baseline="0" noProof="0" dirty="0" smtClean="0">
                  <a:ln>
                    <a:noFill/>
                  </a:ln>
                  <a:solidFill>
                    <a:prstClr val="black"/>
                  </a:solidFill>
                  <a:effectLst/>
                  <a:uLnTx/>
                  <a:uFillTx/>
                  <a:latin typeface="Calibri" panose="020F0502020204030204"/>
                  <a:ea typeface="新細明體" panose="02020500000000000000" pitchFamily="18" charset="-120"/>
                  <a:cs typeface="+mn-cs"/>
                </a:rPr>
                <a:t> </a:t>
              </a:r>
              <a:r>
                <a:rPr kumimoji="0" lang="en-US" altLang="zh-TW" sz="2400" b="0" i="0" u="none" strike="noStrike" kern="1200" cap="none" spc="0" normalizeH="0" baseline="0" noProof="0" dirty="0" smtClean="0">
                  <a:ln>
                    <a:noFill/>
                  </a:ln>
                  <a:solidFill>
                    <a:prstClr val="black"/>
                  </a:solidFill>
                  <a:effectLst/>
                  <a:uLnTx/>
                  <a:uFillTx/>
                  <a:latin typeface="Calibri" panose="020F0502020204030204"/>
                  <a:ea typeface="新細明體" panose="02020500000000000000" pitchFamily="18" charset="-120"/>
                  <a:cs typeface="+mn-cs"/>
                </a:rPr>
                <a:t>:</a:t>
              </a:r>
              <a:r>
                <a:rPr kumimoji="0" lang="zh-TW" altLang="en-US" sz="2400" b="0" i="0" u="none" strike="noStrike" kern="1200" cap="none" spc="0" normalizeH="0" baseline="0" noProof="0" dirty="0" smtClean="0">
                  <a:ln>
                    <a:noFill/>
                  </a:ln>
                  <a:solidFill>
                    <a:prstClr val="black"/>
                  </a:solidFill>
                  <a:effectLst/>
                  <a:uLnTx/>
                  <a:uFillTx/>
                  <a:latin typeface="Calibri" panose="020F0502020204030204"/>
                  <a:ea typeface="新細明體" panose="02020500000000000000" pitchFamily="18" charset="-120"/>
                  <a:cs typeface="+mn-cs"/>
                </a:rPr>
                <a:t> </a:t>
              </a:r>
              <a:r>
                <a:rPr kumimoji="0" lang="zh-TW" altLang="en-US" sz="2400" b="0" i="0" u="none" strike="noStrike" kern="1200" cap="none" spc="0" normalizeH="0" baseline="0" noProof="0" dirty="0" smtClean="0">
                  <a:ln>
                    <a:noFill/>
                  </a:ln>
                  <a:solidFill>
                    <a:prstClr val="black"/>
                  </a:solidFill>
                  <a:effectLst/>
                  <a:uLnTx/>
                  <a:uFillTx/>
                  <a:latin typeface="標楷體" panose="03000509000000000000" pitchFamily="65" charset="-120"/>
                  <a:ea typeface="標楷體" panose="03000509000000000000" pitchFamily="65" charset="-120"/>
                  <a:cs typeface="+mn-cs"/>
                </a:rPr>
                <a:t>依照客戶端資料量為聚合依據</a:t>
              </a:r>
              <a:endParaRPr kumimoji="0" lang="zh-TW" altLang="en-US" sz="2400" b="0" i="0" u="none" strike="noStrike" kern="120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endParaRPr>
            </a:p>
          </p:txBody>
        </p:sp>
        <p:pic>
          <p:nvPicPr>
            <p:cNvPr id="11" name="圖片 10"/>
            <p:cNvPicPr>
              <a:picLocks noChangeAspect="1"/>
            </p:cNvPicPr>
            <p:nvPr/>
          </p:nvPicPr>
          <p:blipFill rotWithShape="1">
            <a:blip r:embed="rId3"/>
            <a:srcRect l="1438" t="2067" r="1746" b="1435"/>
            <a:stretch/>
          </p:blipFill>
          <p:spPr>
            <a:xfrm>
              <a:off x="6496120" y="2427556"/>
              <a:ext cx="5082988" cy="3245224"/>
            </a:xfrm>
            <a:prstGeom prst="rect">
              <a:avLst/>
            </a:prstGeom>
          </p:spPr>
        </p:pic>
        <p:sp>
          <p:nvSpPr>
            <p:cNvPr id="12" name="矩形 11"/>
            <p:cNvSpPr/>
            <p:nvPr/>
          </p:nvSpPr>
          <p:spPr>
            <a:xfrm>
              <a:off x="7799296" y="4558553"/>
              <a:ext cx="3232655" cy="32721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grpSp>
      <p:sp>
        <p:nvSpPr>
          <p:cNvPr id="17" name="文字方塊 16"/>
          <p:cNvSpPr txBox="1"/>
          <p:nvPr/>
        </p:nvSpPr>
        <p:spPr>
          <a:xfrm>
            <a:off x="838200" y="1546675"/>
            <a:ext cx="8982635"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smtClean="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FedProx[3]</a:t>
            </a:r>
            <a:r>
              <a:rPr lang="zh-TW" altLang="en-US" sz="2000" dirty="0" smtClean="0">
                <a:solidFill>
                  <a:prstClr val="black"/>
                </a:solidFill>
                <a:latin typeface="標楷體" panose="03000509000000000000" pitchFamily="65" charset="-120"/>
                <a:ea typeface="標楷體" panose="03000509000000000000" pitchFamily="65" charset="-120"/>
              </a:rPr>
              <a:t>由</a:t>
            </a:r>
            <a:r>
              <a:rPr lang="en-US" altLang="zh-TW" sz="2000" dirty="0" smtClean="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Meta</a:t>
            </a:r>
            <a:r>
              <a:rPr lang="zh-TW" altLang="en-US" sz="2000" dirty="0" smtClean="0">
                <a:solidFill>
                  <a:prstClr val="black"/>
                </a:solidFill>
                <a:latin typeface="標楷體" panose="03000509000000000000" pitchFamily="65" charset="-120"/>
                <a:ea typeface="標楷體" panose="03000509000000000000" pitchFamily="65" charset="-120"/>
              </a:rPr>
              <a:t>於</a:t>
            </a:r>
            <a:r>
              <a:rPr lang="en-US" altLang="zh-TW" sz="2000" dirty="0" smtClean="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2020</a:t>
            </a:r>
            <a:r>
              <a:rPr lang="zh-TW" altLang="en-US" sz="2000" dirty="0" smtClean="0">
                <a:solidFill>
                  <a:prstClr val="black"/>
                </a:solidFill>
                <a:latin typeface="標楷體" panose="03000509000000000000" pitchFamily="65" charset="-120"/>
                <a:ea typeface="標楷體" panose="03000509000000000000" pitchFamily="65" charset="-120"/>
              </a:rPr>
              <a:t>年提出</a:t>
            </a:r>
            <a:r>
              <a:rPr kumimoji="0" lang="zh-TW" altLang="en-US" sz="2000" b="0" i="0" u="none" strike="noStrike" kern="1200" cap="none" spc="0" normalizeH="0" baseline="0" noProof="0" dirty="0" smtClean="0">
                <a:ln>
                  <a:noFill/>
                </a:ln>
                <a:solidFill>
                  <a:prstClr val="black"/>
                </a:solidFill>
                <a:effectLst/>
                <a:uLnTx/>
                <a:uFillTx/>
                <a:latin typeface="標楷體" panose="03000509000000000000" pitchFamily="65" charset="-120"/>
                <a:ea typeface="標楷體" panose="03000509000000000000" pitchFamily="65" charset="-120"/>
                <a:cs typeface="+mn-cs"/>
              </a:rPr>
              <a:t>，考慮了資料異質性與設備運算能力差異。</a:t>
            </a:r>
            <a:endParaRPr kumimoji="0" lang="en-US" altLang="zh-CN" sz="2000" b="0" i="0" u="none" strike="noStrike" kern="1200" cap="none" spc="0" normalizeH="0" baseline="0" noProof="0" dirty="0" smtClean="0">
              <a:ln>
                <a:noFill/>
              </a:ln>
              <a:solidFill>
                <a:prstClr val="black"/>
              </a:solidFill>
              <a:effectLst/>
              <a:uLnTx/>
              <a:uFillTx/>
              <a:latin typeface="標楷體" panose="03000509000000000000" pitchFamily="65" charset="-120"/>
              <a:ea typeface="標楷體" panose="03000509000000000000" pitchFamily="65"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000" b="0" i="0" u="none" strike="noStrike" kern="1200" cap="none" spc="0" normalizeH="0" baseline="0" noProof="0" dirty="0" smtClean="0">
                <a:ln>
                  <a:noFill/>
                </a:ln>
                <a:solidFill>
                  <a:prstClr val="black"/>
                </a:solidFill>
                <a:effectLst/>
                <a:uLnTx/>
                <a:uFillTx/>
                <a:latin typeface="標楷體" panose="03000509000000000000" pitchFamily="65" charset="-120"/>
                <a:ea typeface="標楷體" panose="03000509000000000000" pitchFamily="65" charset="-120"/>
                <a:cs typeface="+mn-cs"/>
              </a:rPr>
              <a:t>關鍵點為考慮</a:t>
            </a:r>
            <a:r>
              <a:rPr kumimoji="0" lang="zh-CN" altLang="en-US" sz="2000" b="0" i="0" u="none" strike="noStrike" kern="1200" cap="none" spc="0" normalizeH="0" baseline="0" noProof="0" dirty="0" smtClean="0">
                <a:ln>
                  <a:noFill/>
                </a:ln>
                <a:solidFill>
                  <a:prstClr val="black"/>
                </a:solidFill>
                <a:effectLst/>
                <a:uLnTx/>
                <a:uFillTx/>
                <a:latin typeface="標楷體" panose="03000509000000000000" pitchFamily="65" charset="-120"/>
                <a:ea typeface="標楷體" panose="03000509000000000000" pitchFamily="65" charset="-120"/>
                <a:cs typeface="+mn-cs"/>
              </a:rPr>
              <a:t>本地</a:t>
            </a:r>
            <a:r>
              <a:rPr kumimoji="0" lang="zh-CN" altLang="en-US" sz="2000" b="0" i="0" u="none" strike="noStrike" kern="120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rPr>
              <a:t>模型</a:t>
            </a:r>
            <a:r>
              <a:rPr kumimoji="0" lang="zh-CN" altLang="en-US" sz="2000" b="0" i="0" u="none" strike="noStrike" kern="1200" cap="none" spc="0" normalizeH="0" baseline="0" noProof="0" dirty="0" smtClean="0">
                <a:ln>
                  <a:noFill/>
                </a:ln>
                <a:solidFill>
                  <a:prstClr val="black"/>
                </a:solidFill>
                <a:effectLst/>
                <a:uLnTx/>
                <a:uFillTx/>
                <a:latin typeface="標楷體" panose="03000509000000000000" pitchFamily="65" charset="-120"/>
                <a:ea typeface="標楷體" panose="03000509000000000000" pitchFamily="65" charset="-120"/>
                <a:cs typeface="+mn-cs"/>
              </a:rPr>
              <a:t>不</a:t>
            </a:r>
            <a:r>
              <a:rPr kumimoji="0" lang="zh-TW" altLang="en-US" sz="2000" b="0" i="0" u="none" strike="noStrike" kern="120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rPr>
              <a:t>偏離</a:t>
            </a:r>
            <a:r>
              <a:rPr kumimoji="0" lang="zh-CN" altLang="en-US" sz="2000" b="0" i="0" u="none" strike="noStrike" kern="1200" cap="none" spc="0" normalizeH="0" baseline="0" noProof="0" dirty="0" smtClean="0">
                <a:ln>
                  <a:noFill/>
                </a:ln>
                <a:solidFill>
                  <a:prstClr val="black"/>
                </a:solidFill>
                <a:effectLst/>
                <a:uLnTx/>
                <a:uFillTx/>
                <a:latin typeface="標楷體" panose="03000509000000000000" pitchFamily="65" charset="-120"/>
                <a:ea typeface="標楷體" panose="03000509000000000000" pitchFamily="65" charset="-120"/>
                <a:cs typeface="+mn-cs"/>
              </a:rPr>
              <a:t>全</a:t>
            </a:r>
            <a:r>
              <a:rPr kumimoji="0" lang="zh-TW" altLang="en-US" sz="2000" b="0" i="0" u="none" strike="noStrike" kern="1200" cap="none" spc="0" normalizeH="0" baseline="0" noProof="0" dirty="0" smtClean="0">
                <a:ln>
                  <a:noFill/>
                </a:ln>
                <a:solidFill>
                  <a:prstClr val="black"/>
                </a:solidFill>
                <a:effectLst/>
                <a:uLnTx/>
                <a:uFillTx/>
                <a:latin typeface="標楷體" panose="03000509000000000000" pitchFamily="65" charset="-120"/>
                <a:ea typeface="標楷體" panose="03000509000000000000" pitchFamily="65" charset="-120"/>
                <a:cs typeface="+mn-cs"/>
              </a:rPr>
              <a:t>域</a:t>
            </a:r>
            <a:r>
              <a:rPr kumimoji="0" lang="zh-CN" altLang="en-US" sz="2000" b="0" i="0" u="none" strike="noStrike" kern="1200" cap="none" spc="0" normalizeH="0" baseline="0" noProof="0" dirty="0" smtClean="0">
                <a:ln>
                  <a:noFill/>
                </a:ln>
                <a:solidFill>
                  <a:prstClr val="black"/>
                </a:solidFill>
                <a:effectLst/>
                <a:uLnTx/>
                <a:uFillTx/>
                <a:latin typeface="標楷體" panose="03000509000000000000" pitchFamily="65" charset="-120"/>
                <a:ea typeface="標楷體" panose="03000509000000000000" pitchFamily="65" charset="-120"/>
                <a:cs typeface="+mn-cs"/>
              </a:rPr>
              <a:t>模型</a:t>
            </a:r>
            <a:r>
              <a:rPr kumimoji="0" lang="en-US" altLang="zh-TW" sz="2000" b="0" i="0" u="none" strike="noStrike" kern="1200" cap="none" spc="0" normalizeH="0" baseline="0" noProof="0" dirty="0" smtClean="0">
                <a:ln>
                  <a:noFill/>
                </a:ln>
                <a:solidFill>
                  <a:prstClr val="black"/>
                </a:solidFill>
                <a:effectLst/>
                <a:uLnTx/>
                <a:uFillTx/>
                <a:latin typeface="標楷體" panose="03000509000000000000" pitchFamily="65" charset="-120"/>
                <a:ea typeface="標楷體" panose="03000509000000000000" pitchFamily="65" charset="-120"/>
                <a:cs typeface="+mn-cs"/>
              </a:rPr>
              <a:t>(</a:t>
            </a:r>
            <a:r>
              <a:rPr kumimoji="0" lang="en-US" altLang="zh-TW" sz="2000" b="0" i="0" u="none" strike="noStrike" kern="1200" cap="none" spc="0" normalizeH="0" baseline="0" noProof="0" dirty="0" smtClean="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global model</a:t>
            </a:r>
            <a:r>
              <a:rPr kumimoji="0" lang="en-US" altLang="zh-TW" sz="2000" b="0" i="0" u="none" strike="noStrike" kern="1200" cap="none" spc="0" normalizeH="0" baseline="0" noProof="0" dirty="0" smtClean="0">
                <a:ln>
                  <a:noFill/>
                </a:ln>
                <a:solidFill>
                  <a:prstClr val="black"/>
                </a:solidFill>
                <a:effectLst/>
                <a:uLnTx/>
                <a:uFillTx/>
                <a:latin typeface="標楷體" panose="03000509000000000000" pitchFamily="65" charset="-120"/>
                <a:ea typeface="標楷體" panose="03000509000000000000" pitchFamily="65" charset="-120"/>
                <a:cs typeface="+mn-cs"/>
              </a:rPr>
              <a:t>)</a:t>
            </a:r>
            <a:r>
              <a:rPr kumimoji="0" lang="zh-CN" altLang="en-US" sz="2000" b="0" i="0" u="none" strike="noStrike" kern="1200" cap="none" spc="0" normalizeH="0" baseline="0" noProof="0" dirty="0" smtClean="0">
                <a:ln>
                  <a:noFill/>
                </a:ln>
                <a:solidFill>
                  <a:prstClr val="black"/>
                </a:solidFill>
                <a:effectLst/>
                <a:uLnTx/>
                <a:uFillTx/>
                <a:latin typeface="標楷體" panose="03000509000000000000" pitchFamily="65" charset="-120"/>
                <a:ea typeface="標楷體" panose="03000509000000000000" pitchFamily="65" charset="-120"/>
                <a:cs typeface="+mn-cs"/>
              </a:rPr>
              <a:t>，</a:t>
            </a:r>
            <a:r>
              <a:rPr kumimoji="0" lang="zh-TW" altLang="en-US" sz="2000" b="0" i="0" u="none" strike="noStrike" kern="1200" cap="none" spc="0" normalizeH="0" baseline="0" noProof="0" dirty="0" smtClean="0">
                <a:ln>
                  <a:noFill/>
                </a:ln>
                <a:solidFill>
                  <a:prstClr val="black"/>
                </a:solidFill>
                <a:effectLst/>
                <a:uLnTx/>
                <a:uFillTx/>
                <a:latin typeface="標楷體" panose="03000509000000000000" pitchFamily="65" charset="-120"/>
                <a:ea typeface="標楷體" panose="03000509000000000000" pitchFamily="65" charset="-120"/>
                <a:cs typeface="+mn-cs"/>
              </a:rPr>
              <a:t>可以</a:t>
            </a:r>
            <a:r>
              <a:rPr kumimoji="0" lang="zh-TW" altLang="en-US" sz="2000" b="0" i="0" u="none" strike="noStrike" kern="120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rPr>
              <a:t>加快收斂速度</a:t>
            </a:r>
            <a:r>
              <a:rPr kumimoji="0" lang="zh-CN" altLang="en-US" sz="2400" b="0" i="0" u="none" strike="noStrike" kern="1200" cap="none" spc="0" normalizeH="0" baseline="0" noProof="0" dirty="0" smtClean="0">
                <a:ln>
                  <a:noFill/>
                </a:ln>
                <a:solidFill>
                  <a:prstClr val="black"/>
                </a:solidFill>
                <a:effectLst/>
                <a:uLnTx/>
                <a:uFillTx/>
                <a:latin typeface="標楷體" panose="03000509000000000000" pitchFamily="65" charset="-120"/>
                <a:ea typeface="標楷體" panose="03000509000000000000" pitchFamily="65" charset="-120"/>
                <a:cs typeface="+mn-cs"/>
              </a:rPr>
              <a:t>。</a:t>
            </a:r>
            <a:endParaRPr kumimoji="0" lang="zh-TW" altLang="en-US" sz="2400" b="0" i="0" u="none" strike="noStrike" kern="120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endParaRPr>
          </a:p>
        </p:txBody>
      </p:sp>
      <p:sp>
        <p:nvSpPr>
          <p:cNvPr id="3" name="矩形 2"/>
          <p:cNvSpPr/>
          <p:nvPr/>
        </p:nvSpPr>
        <p:spPr>
          <a:xfrm>
            <a:off x="-64374" y="6511435"/>
            <a:ext cx="13128568" cy="338554"/>
          </a:xfrm>
          <a:prstGeom prst="rect">
            <a:avLst/>
          </a:prstGeom>
        </p:spPr>
        <p:txBody>
          <a:bodyPr wrap="square">
            <a:spAutoFit/>
          </a:bodyPr>
          <a:lstStyle/>
          <a:p>
            <a:r>
              <a:rPr lang="en-US" altLang="zh-TW" sz="1600" dirty="0">
                <a:solidFill>
                  <a:srgbClr val="222222"/>
                </a:solidFill>
                <a:latin typeface="Times New Roman" panose="02020603050405020304" pitchFamily="18" charset="0"/>
                <a:cs typeface="Times New Roman" panose="02020603050405020304" pitchFamily="18" charset="0"/>
              </a:rPr>
              <a:t>Li, Tian, et al. "Federated optimization in heterogeneous networks." </a:t>
            </a:r>
            <a:r>
              <a:rPr lang="en-US" altLang="zh-TW" sz="1600" i="1" dirty="0">
                <a:solidFill>
                  <a:srgbClr val="222222"/>
                </a:solidFill>
                <a:latin typeface="Times New Roman" panose="02020603050405020304" pitchFamily="18" charset="0"/>
                <a:cs typeface="Times New Roman" panose="02020603050405020304" pitchFamily="18" charset="0"/>
              </a:rPr>
              <a:t>Proceedings of Machine learning and systems</a:t>
            </a:r>
            <a:r>
              <a:rPr lang="en-US" altLang="zh-TW" sz="1600" dirty="0">
                <a:solidFill>
                  <a:srgbClr val="222222"/>
                </a:solidFill>
                <a:latin typeface="Times New Roman" panose="02020603050405020304" pitchFamily="18" charset="0"/>
                <a:cs typeface="Times New Roman" panose="02020603050405020304" pitchFamily="18" charset="0"/>
              </a:rPr>
              <a:t> 2 (2020): 429-450.</a:t>
            </a:r>
            <a:endParaRPr lang="zh-TW" altLang="en-US" sz="1600" dirty="0">
              <a:latin typeface="Times New Roman" panose="02020603050405020304" pitchFamily="18" charset="0"/>
              <a:cs typeface="Times New Roman" panose="02020603050405020304" pitchFamily="18" charset="0"/>
            </a:endParaRPr>
          </a:p>
        </p:txBody>
      </p:sp>
      <p:sp>
        <p:nvSpPr>
          <p:cNvPr id="5" name="矩形 4"/>
          <p:cNvSpPr/>
          <p:nvPr/>
        </p:nvSpPr>
        <p:spPr>
          <a:xfrm>
            <a:off x="4675137" y="5976611"/>
            <a:ext cx="1286752" cy="37973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3" name="直線接點 12"/>
          <p:cNvCxnSpPr/>
          <p:nvPr/>
        </p:nvCxnSpPr>
        <p:spPr>
          <a:xfrm>
            <a:off x="705394" y="6182155"/>
            <a:ext cx="5256495" cy="1"/>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6818768"/>
      </p:ext>
    </p:extLst>
  </p:cSld>
  <p:clrMapOvr>
    <a:masterClrMapping/>
  </p:clrMapOvr>
  <p:timing>
    <p:tnLst>
      <p:par>
        <p:cTn id="1" dur="indefinite" restart="never" nodeType="tmRoot"/>
      </p:par>
    </p:tnLst>
  </p:timing>
</p:sld>
</file>

<file path=ppt/theme/theme1.xml><?xml version="1.0" encoding="utf-8"?>
<a:theme xmlns:a="http://schemas.openxmlformats.org/drawingml/2006/main" name="Lab background">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Lab background" id="{C541047E-6B3D-4EA3-B8CF-64E6C1667AD4}" vid="{E752FEAF-5306-4116-828B-6FB15C9C5466}"/>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8063</TotalTime>
  <Words>4264</Words>
  <Application>Microsoft Office PowerPoint</Application>
  <PresentationFormat>寬螢幕</PresentationFormat>
  <Paragraphs>1630</Paragraphs>
  <Slides>66</Slides>
  <Notes>27</Notes>
  <HiddenSlides>0</HiddenSlides>
  <MMClips>0</MMClips>
  <ScaleCrop>false</ScaleCrop>
  <HeadingPairs>
    <vt:vector size="6" baseType="variant">
      <vt:variant>
        <vt:lpstr>使用字型</vt:lpstr>
      </vt:variant>
      <vt:variant>
        <vt:i4>9</vt:i4>
      </vt:variant>
      <vt:variant>
        <vt:lpstr>佈景主題</vt:lpstr>
      </vt:variant>
      <vt:variant>
        <vt:i4>1</vt:i4>
      </vt:variant>
      <vt:variant>
        <vt:lpstr>投影片標題</vt:lpstr>
      </vt:variant>
      <vt:variant>
        <vt:i4>66</vt:i4>
      </vt:variant>
    </vt:vector>
  </HeadingPairs>
  <TitlesOfParts>
    <vt:vector size="76" baseType="lpstr">
      <vt:lpstr>等线</vt:lpstr>
      <vt:lpstr>微軟正黑體</vt:lpstr>
      <vt:lpstr>微軟正黑體</vt:lpstr>
      <vt:lpstr>新細明體</vt:lpstr>
      <vt:lpstr>標楷體</vt:lpstr>
      <vt:lpstr>Arial</vt:lpstr>
      <vt:lpstr>Calibri</vt:lpstr>
      <vt:lpstr>Cambria Math</vt:lpstr>
      <vt:lpstr>Times New Roman</vt:lpstr>
      <vt:lpstr>Lab background</vt:lpstr>
      <vt:lpstr>基於偏差-變異數分解攻擊與 鬆弛聚合機制於強化抵禦 對抗樣本攻擊的聯邦學習系統   </vt:lpstr>
      <vt:lpstr>Outline</vt:lpstr>
      <vt:lpstr>研究動機與目的</vt:lpstr>
      <vt:lpstr>PowerPoint 簡報</vt:lpstr>
      <vt:lpstr>研究情境: 只有在測試階段，才受到攻擊影響。</vt:lpstr>
      <vt:lpstr>技術背景簡介- Federated Learning</vt:lpstr>
      <vt:lpstr>Federated Learning 運作機制[2]</vt:lpstr>
      <vt:lpstr>聯邦學習的安全聚合守則[2]</vt:lpstr>
      <vt:lpstr>FedAvg vs. FedProx</vt:lpstr>
      <vt:lpstr>技術背景簡介</vt:lpstr>
      <vt:lpstr>對抗樣本攻擊(Adversarial Examples)</vt:lpstr>
      <vt:lpstr>文獻回顧</vt:lpstr>
      <vt:lpstr>Towards Deep Learning Models Resistant to Adversarial Attacks(對抗訓練)</vt:lpstr>
      <vt:lpstr>Madry’s Adversarial Training and  PGD Attack</vt:lpstr>
      <vt:lpstr>CalFAT: Calibrated Federated Adversarial Training with Label Skewness</vt:lpstr>
      <vt:lpstr>聯邦對抗訓練(Federated Adversarial Training )</vt:lpstr>
      <vt:lpstr>Adversarial Robustness through Bias Variance Decomposition: A New Perspective for Federated Learning</vt:lpstr>
      <vt:lpstr>Adversarial Robustness in Federated Learning</vt:lpstr>
      <vt:lpstr>Fed_BVA</vt:lpstr>
      <vt:lpstr>Combating Exacerbated Heterogeneity for Robust Models in Federated Learning </vt:lpstr>
      <vt:lpstr>SFAT Algorithm</vt:lpstr>
      <vt:lpstr>SFAT Algorithm架構圖</vt:lpstr>
      <vt:lpstr>Proposed Method: FedBVA_SAT_Slack</vt:lpstr>
      <vt:lpstr>FedBVA_SAT_Slack 架構圖</vt:lpstr>
      <vt:lpstr>FedBVA_SAT_Slack 運作機制</vt:lpstr>
      <vt:lpstr>1.中心伺服器進行對抗訓練</vt:lpstr>
      <vt:lpstr>2. 偏差-變異數分解攻擊(BV-FGSM)的多樣性</vt:lpstr>
      <vt:lpstr>3. 中心伺服器的反向鬆弛聚合機制</vt:lpstr>
      <vt:lpstr>3. 中心伺服器的反向鬆弛聚合機制</vt:lpstr>
      <vt:lpstr>實驗資料集: MNIST and Fashion-MNIST</vt:lpstr>
      <vt:lpstr>實驗資料集:線寬和電晶體資料集</vt:lpstr>
      <vt:lpstr>Experimental parameter settings for federated learning</vt:lpstr>
      <vt:lpstr>Non-IID settings for federated learning</vt:lpstr>
      <vt:lpstr>Non-IID settings for federated learning</vt:lpstr>
      <vt:lpstr>實驗設備及環境</vt:lpstr>
      <vt:lpstr>評估指標</vt:lpstr>
      <vt:lpstr>實驗結果與分析</vt:lpstr>
      <vt:lpstr>實驗流程圖</vt:lpstr>
      <vt:lpstr>1. Proposed Method中的所有模型損失曲線圖</vt:lpstr>
      <vt:lpstr>2. Proposed Method有無反向鬆弛聚合機制的比較</vt:lpstr>
      <vt:lpstr>3. Proposed Method與FedBVA的輔助資料集數量比較</vt:lpstr>
      <vt:lpstr>六大聯邦對抗訓練演算法的比較</vt:lpstr>
      <vt:lpstr>MNIST 實驗結果</vt:lpstr>
      <vt:lpstr>FedAvg: FGSM Adversarial Robustness</vt:lpstr>
      <vt:lpstr>FedAvg: PGD Adversarial Robustness</vt:lpstr>
      <vt:lpstr>FedProx: FGSM Adversarial Robustness</vt:lpstr>
      <vt:lpstr>FedProx : PGD Adversarial Robustness</vt:lpstr>
      <vt:lpstr>Fashion MNIST Dataset 實驗結果</vt:lpstr>
      <vt:lpstr>FedAvg: FGSM Adversarial Robustness</vt:lpstr>
      <vt:lpstr>FedAvg: PGD Adversarial Robustness</vt:lpstr>
      <vt:lpstr>FedProx: FGSM Adversarial Robustness</vt:lpstr>
      <vt:lpstr>FedProx: PGD Adversarial Robustness</vt:lpstr>
      <vt:lpstr>線寬資料集 實驗結果</vt:lpstr>
      <vt:lpstr>FedAvg: FGSM Adversarial Robustness</vt:lpstr>
      <vt:lpstr>FedAvg: PGD Adversarial Robustness</vt:lpstr>
      <vt:lpstr>FedProx: FGSM Adversarial Robustness</vt:lpstr>
      <vt:lpstr>FedProx: PGD Adversarial Robustness</vt:lpstr>
      <vt:lpstr>電晶體資料集 實驗結果</vt:lpstr>
      <vt:lpstr>FedAvg: FGSM Adversarial Robustness</vt:lpstr>
      <vt:lpstr>FedProx: FGSM Adversarial Robustness</vt:lpstr>
      <vt:lpstr>結論與未來工作</vt:lpstr>
      <vt:lpstr>結論</vt:lpstr>
      <vt:lpstr>未來工作</vt:lpstr>
      <vt:lpstr>參考文獻</vt:lpstr>
      <vt:lpstr>Thank for your listening!</vt:lpstr>
      <vt:lpstr>附錄: FedBVA_SAT_Slack 實驗超參數</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基於偏差-變異數分解攻擊與 鬆弛聚合機制於強化抵禦 對抗樣本攻擊的聯邦學習系統 </dc:title>
  <dc:creator>user</dc:creator>
  <cp:lastModifiedBy>user</cp:lastModifiedBy>
  <cp:revision>319</cp:revision>
  <cp:lastPrinted>2023-07-22T06:57:12Z</cp:lastPrinted>
  <dcterms:created xsi:type="dcterms:W3CDTF">2023-07-15T05:26:52Z</dcterms:created>
  <dcterms:modified xsi:type="dcterms:W3CDTF">2023-07-23T12:39:52Z</dcterms:modified>
</cp:coreProperties>
</file>